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6" r:id="rId8"/>
    <p:sldId id="265" r:id="rId9"/>
    <p:sldId id="262" r:id="rId10"/>
    <p:sldId id="269" r:id="rId11"/>
    <p:sldId id="272" r:id="rId12"/>
    <p:sldId id="270" r:id="rId13"/>
    <p:sldId id="271" r:id="rId14"/>
    <p:sldId id="273" r:id="rId15"/>
    <p:sldId id="275" r:id="rId16"/>
    <p:sldId id="274" r:id="rId17"/>
    <p:sldId id="264" r:id="rId18"/>
    <p:sldId id="278" r:id="rId19"/>
    <p:sldId id="276" r:id="rId20"/>
    <p:sldId id="267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4DC58-5FC6-47C8-828F-1546C1414100}" type="datetimeFigureOut">
              <a:rPr lang="sk-SK" smtClean="0"/>
              <a:pPr/>
              <a:t>21.11.2013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CB5B-2D09-4A41-AC28-134EA758AD3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sveternicovaba.edu.sk/03organizacia/03SKD/031skd_cinnnost/kolotoc.gif" TargetMode="External"/><Relationship Id="rId3" Type="http://schemas.openxmlformats.org/officeDocument/2006/relationships/hyperlink" Target="http://www.alinka.sk/c/basnicka-o-geometrickych-tvaroch-3033.html" TargetMode="External"/><Relationship Id="rId7" Type="http://schemas.openxmlformats.org/officeDocument/2006/relationships/hyperlink" Target="http://uppastmidnight.com/wp-content/uploads/kid12-300x284.pn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ralyova-pc.yw.sk/images%20I/chlapec.gif" TargetMode="External"/><Relationship Id="rId11" Type="http://schemas.openxmlformats.org/officeDocument/2006/relationships/hyperlink" Target="http://www.matika.sk/zdroje/namety/obrazky/vlak.gif" TargetMode="External"/><Relationship Id="rId5" Type="http://schemas.openxmlformats.org/officeDocument/2006/relationships/hyperlink" Target="https://zsstredpb.edupage.org/files/chlapec_a_dievca.gif" TargetMode="External"/><Relationship Id="rId10" Type="http://schemas.openxmlformats.org/officeDocument/2006/relationships/hyperlink" Target="http://www.priroda.sk/data/books/preview/book_604/index.html" TargetMode="External"/><Relationship Id="rId4" Type="http://schemas.openxmlformats.org/officeDocument/2006/relationships/hyperlink" Target="http://www.trieda.estranky.cz/clanky/basnicky/matematika---geometricke-tvary.html" TargetMode="External"/><Relationship Id="rId9" Type="http://schemas.openxmlformats.org/officeDocument/2006/relationships/hyperlink" Target="http://www.msvlkanova.estranky.sk/clanky/okienko-pre-deti/basne-o-geometrickych-tvaroch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arlychildhoodworksheets.com/clipart/dining/plate.gif" TargetMode="External"/><Relationship Id="rId3" Type="http://schemas.openxmlformats.org/officeDocument/2006/relationships/hyperlink" Target="http://png-1.vector.me/files/images/1/7/171265/furniture_library_shelves_books_clip_art_thumb.jpg" TargetMode="External"/><Relationship Id="rId7" Type="http://schemas.openxmlformats.org/officeDocument/2006/relationships/hyperlink" Target="http://www.thefinalharvest.org/images/horizontal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dn7.staztic.com/app/a/2262/2262684/answer-the-door-unlock-982350-l-124x124.png" TargetMode="External"/><Relationship Id="rId11" Type="http://schemas.openxmlformats.org/officeDocument/2006/relationships/hyperlink" Target="http://nd04.jxs.cz/886/523/b32b690597_70284241_o2.jpg" TargetMode="External"/><Relationship Id="rId5" Type="http://schemas.openxmlformats.org/officeDocument/2006/relationships/hyperlink" Target="http://www.clker.com/cliparts/E/X/T/p/O/Q/student-desk-md.png" TargetMode="External"/><Relationship Id="rId10" Type="http://schemas.openxmlformats.org/officeDocument/2006/relationships/hyperlink" Target="http://www.clipart-fr.com/data/clipart/transports/image_transport_283.jpg" TargetMode="External"/><Relationship Id="rId4" Type="http://schemas.openxmlformats.org/officeDocument/2006/relationships/hyperlink" Target="http://www.earlychildhoodworksheets.com/clipart/house/chair.gif" TargetMode="External"/><Relationship Id="rId9" Type="http://schemas.openxmlformats.org/officeDocument/2006/relationships/hyperlink" Target="http://kamistad.net/thumbs/imagenes-decoradas-bob-esponja-manualidades-con-moldes_4634176283346177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714612" y="1785926"/>
            <a:ext cx="46434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Na strechu dám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 trojuholník, </a:t>
            </a:r>
            <a:r>
              <a:rPr lang="sk-SK" b="1" dirty="0" smtClean="0"/>
              <a:t>nech nás</a:t>
            </a:r>
          </a:p>
          <a:p>
            <a:r>
              <a:rPr lang="sk-SK" b="1" dirty="0" smtClean="0"/>
              <a:t> dáždik nenahnevá</a:t>
            </a:r>
          </a:p>
          <a:p>
            <a:r>
              <a:rPr lang="sk-SK" b="1" dirty="0" smtClean="0"/>
              <a:t>a strecha je hotová.</a:t>
            </a:r>
          </a:p>
          <a:p>
            <a:r>
              <a:rPr lang="sk-SK" b="1" dirty="0" smtClean="0"/>
              <a:t>Dvere ako nemá nik,</a:t>
            </a:r>
          </a:p>
          <a:p>
            <a:r>
              <a:rPr lang="sk-SK" b="1" dirty="0" smtClean="0"/>
              <a:t>veľký hnedý </a:t>
            </a:r>
            <a:r>
              <a:rPr lang="sk-SK" b="1" dirty="0" smtClean="0">
                <a:solidFill>
                  <a:srgbClr val="FF0000"/>
                </a:solidFill>
              </a:rPr>
              <a:t>obdĺžnik.</a:t>
            </a:r>
          </a:p>
          <a:p>
            <a:r>
              <a:rPr lang="sk-SK" b="1" dirty="0" smtClean="0"/>
              <a:t>Uhádnite teraz deti,</a:t>
            </a:r>
          </a:p>
          <a:p>
            <a:r>
              <a:rPr lang="sk-SK" b="1" dirty="0" smtClean="0"/>
              <a:t>čo to na oblohe svieti?</a:t>
            </a:r>
          </a:p>
          <a:p>
            <a:r>
              <a:rPr lang="sk-SK" b="1" dirty="0" smtClean="0"/>
              <a:t>Je to veľký žltý </a:t>
            </a:r>
            <a:r>
              <a:rPr lang="sk-SK" b="1" dirty="0" smtClean="0">
                <a:solidFill>
                  <a:srgbClr val="FF0000"/>
                </a:solidFill>
              </a:rPr>
              <a:t>kruh, </a:t>
            </a:r>
          </a:p>
          <a:p>
            <a:r>
              <a:rPr lang="sk-SK" b="1" dirty="0" smtClean="0"/>
              <a:t>je to zlaté zrnko,</a:t>
            </a:r>
          </a:p>
          <a:p>
            <a:r>
              <a:rPr lang="sk-SK" b="1" dirty="0" smtClean="0"/>
              <a:t>hovoria mu slnko.</a:t>
            </a:r>
          </a:p>
          <a:p>
            <a:r>
              <a:rPr lang="sk-SK" b="1" dirty="0" smtClean="0"/>
              <a:t> </a:t>
            </a:r>
            <a:endParaRPr lang="sk-SK" b="1" dirty="0"/>
          </a:p>
        </p:txBody>
      </p:sp>
      <p:sp>
        <p:nvSpPr>
          <p:cNvPr id="8" name="Obdĺžnik 7"/>
          <p:cNvSpPr/>
          <p:nvPr/>
        </p:nvSpPr>
        <p:spPr>
          <a:xfrm>
            <a:off x="2714612" y="12144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 smtClean="0"/>
              <a:t>Postavím si domček,</a:t>
            </a:r>
          </a:p>
          <a:p>
            <a:r>
              <a:rPr lang="sk-SK" b="1" dirty="0" smtClean="0"/>
              <a:t> bude to  - </a:t>
            </a:r>
            <a:r>
              <a:rPr lang="sk-SK" b="1" dirty="0" smtClean="0">
                <a:solidFill>
                  <a:srgbClr val="FF0000"/>
                </a:solidFill>
              </a:rPr>
              <a:t>štvorček</a:t>
            </a:r>
            <a:endParaRPr lang="sk-SK" dirty="0"/>
          </a:p>
        </p:txBody>
      </p:sp>
      <p:sp>
        <p:nvSpPr>
          <p:cNvPr id="9" name="Rovnoramenný trojuholník 8"/>
          <p:cNvSpPr/>
          <p:nvPr/>
        </p:nvSpPr>
        <p:spPr>
          <a:xfrm>
            <a:off x="6215074" y="2428868"/>
            <a:ext cx="1785950" cy="85725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6215074" y="3286124"/>
            <a:ext cx="1785950" cy="16430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6929454" y="4286256"/>
            <a:ext cx="428628" cy="62864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Vývojový diagram: spojnica 11"/>
          <p:cNvSpPr/>
          <p:nvPr/>
        </p:nvSpPr>
        <p:spPr>
          <a:xfrm>
            <a:off x="1000100" y="4714884"/>
            <a:ext cx="957266" cy="8858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1071538" y="2071678"/>
            <a:ext cx="714380" cy="9858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027" name="Picture 3" descr="C:\Documents and Settings\Nataša\Local Settings\Temporary Internet Files\Content.IE5\Z0AT3MN6\MC90043258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71480"/>
            <a:ext cx="1042754" cy="1042754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286512" y="3571876"/>
            <a:ext cx="642942" cy="48577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7143768" y="3571876"/>
            <a:ext cx="642942" cy="48577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20" name="Rovná spojnica 19"/>
          <p:cNvCxnSpPr/>
          <p:nvPr/>
        </p:nvCxnSpPr>
        <p:spPr>
          <a:xfrm rot="16200000" flipH="1">
            <a:off x="6330172" y="3813968"/>
            <a:ext cx="485772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rot="16200000" flipH="1">
            <a:off x="7258866" y="3813968"/>
            <a:ext cx="485772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http://nd04.jxs.cz/886/523/b32b690597_70284241_o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642918"/>
            <a:ext cx="1857388" cy="2360431"/>
          </a:xfrm>
          <a:prstGeom prst="rect">
            <a:avLst/>
          </a:prstGeom>
          <a:noFill/>
        </p:spPr>
      </p:pic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428596" y="3357560"/>
          <a:ext cx="8286808" cy="321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80367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67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67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67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28596" y="428604"/>
            <a:ext cx="3385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Spočítaj a vyznač počet tvarov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6" name="Rovnoramenný trojuholník 5"/>
          <p:cNvSpPr/>
          <p:nvPr/>
        </p:nvSpPr>
        <p:spPr>
          <a:xfrm>
            <a:off x="1785918" y="3429000"/>
            <a:ext cx="928694" cy="70008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Vývojový diagram: spojnica 6"/>
          <p:cNvSpPr/>
          <p:nvPr/>
        </p:nvSpPr>
        <p:spPr>
          <a:xfrm>
            <a:off x="2000232" y="4286256"/>
            <a:ext cx="571504" cy="57150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2071670" y="5072074"/>
            <a:ext cx="357190" cy="6286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2000232" y="5857892"/>
            <a:ext cx="571504" cy="57150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642910" y="214311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357422" y="2357430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2.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000760" y="571480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3.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8072462" y="500042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4.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786446" y="242886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5.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572396" y="214311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6.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428728" y="107154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7.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6858016" y="242886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8.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7072330" y="100010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9.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500298" y="1214422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10.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5929322" y="150017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8286776" y="2000240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2.</a:t>
            </a:r>
            <a:endParaRPr lang="sk-SK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428596" y="3357560"/>
          <a:ext cx="8286808" cy="321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80367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67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67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67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28596" y="428604"/>
            <a:ext cx="3385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Spočítaj a vyznač počet tvarov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6" name="Rovnoramenný trojuholník 5"/>
          <p:cNvSpPr/>
          <p:nvPr/>
        </p:nvSpPr>
        <p:spPr>
          <a:xfrm>
            <a:off x="1785918" y="3429000"/>
            <a:ext cx="928694" cy="70008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Vývojový diagram: spojnica 6"/>
          <p:cNvSpPr/>
          <p:nvPr/>
        </p:nvSpPr>
        <p:spPr>
          <a:xfrm>
            <a:off x="2000232" y="4286256"/>
            <a:ext cx="571504" cy="57150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2071670" y="5072074"/>
            <a:ext cx="357190" cy="6286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2000232" y="5857892"/>
            <a:ext cx="571504" cy="57150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642910" y="214311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285852" y="2357430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2.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929586" y="135729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3.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8072462" y="500042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4.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715140" y="185736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5.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572396" y="214311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6.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428728" y="107154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7.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6858016" y="242886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8.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7072330" y="100010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9.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85720" y="1142984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10.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7215206" y="35716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8286776" y="2000240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2.</a:t>
            </a:r>
            <a:endParaRPr lang="sk-SK" sz="4000" b="1" dirty="0">
              <a:solidFill>
                <a:srgbClr val="FF0000"/>
              </a:solidFill>
            </a:endParaRPr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785794"/>
            <a:ext cx="42386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 rot="5400000">
            <a:off x="-285784" y="4143380"/>
            <a:ext cx="2714644" cy="128588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 rot="5400000">
            <a:off x="-285784" y="1428736"/>
            <a:ext cx="2714644" cy="128588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1714480" y="4857760"/>
            <a:ext cx="2714644" cy="128588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Obdĺžnik 16"/>
          <p:cNvSpPr/>
          <p:nvPr/>
        </p:nvSpPr>
        <p:spPr>
          <a:xfrm rot="5400000">
            <a:off x="6429388" y="4143380"/>
            <a:ext cx="2714644" cy="128588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429124" y="4857760"/>
            <a:ext cx="2714644" cy="128588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Obdĺžnik 18"/>
          <p:cNvSpPr/>
          <p:nvPr/>
        </p:nvSpPr>
        <p:spPr>
          <a:xfrm>
            <a:off x="1714480" y="714356"/>
            <a:ext cx="2714644" cy="128588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Obdĺžnik 19"/>
          <p:cNvSpPr/>
          <p:nvPr/>
        </p:nvSpPr>
        <p:spPr>
          <a:xfrm rot="5400000">
            <a:off x="3714744" y="1428736"/>
            <a:ext cx="2714644" cy="128588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22" name="Rovná spojnica 21"/>
          <p:cNvCxnSpPr>
            <a:stCxn id="15" idx="2"/>
            <a:endCxn id="15" idx="0"/>
          </p:cNvCxnSpPr>
          <p:nvPr/>
        </p:nvCxnSpPr>
        <p:spPr>
          <a:xfrm rot="10800000" flipH="1">
            <a:off x="428596" y="207167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 rot="10800000" flipH="1">
            <a:off x="428596" y="4786322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 rot="10800000" flipH="1">
            <a:off x="4429124" y="2000240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 rot="10800000" flipH="1">
            <a:off x="7143768" y="4857760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/>
          <p:cNvCxnSpPr>
            <a:stCxn id="19" idx="0"/>
            <a:endCxn id="19" idx="2"/>
          </p:cNvCxnSpPr>
          <p:nvPr/>
        </p:nvCxnSpPr>
        <p:spPr>
          <a:xfrm rot="16200000" flipH="1">
            <a:off x="2428860" y="135729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 rot="16200000" flipH="1">
            <a:off x="2501092" y="549990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 rot="16200000" flipH="1">
            <a:off x="5144298" y="549990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vnoramenný trojuholník 31"/>
          <p:cNvSpPr/>
          <p:nvPr/>
        </p:nvSpPr>
        <p:spPr>
          <a:xfrm>
            <a:off x="4572000" y="2357430"/>
            <a:ext cx="928694" cy="70008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Rovnoramenný trojuholník 32"/>
          <p:cNvSpPr/>
          <p:nvPr/>
        </p:nvSpPr>
        <p:spPr>
          <a:xfrm>
            <a:off x="6858016" y="857232"/>
            <a:ext cx="928694" cy="70008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Vývojový diagram: spojnica 33"/>
          <p:cNvSpPr/>
          <p:nvPr/>
        </p:nvSpPr>
        <p:spPr>
          <a:xfrm>
            <a:off x="4786314" y="1142984"/>
            <a:ext cx="571504" cy="57150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5" name="Vývojový diagram: spojnica 34"/>
          <p:cNvSpPr/>
          <p:nvPr/>
        </p:nvSpPr>
        <p:spPr>
          <a:xfrm>
            <a:off x="2428860" y="2571744"/>
            <a:ext cx="571504" cy="57150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6" name="Obdĺžnik 35"/>
          <p:cNvSpPr/>
          <p:nvPr/>
        </p:nvSpPr>
        <p:spPr>
          <a:xfrm>
            <a:off x="2071670" y="1142984"/>
            <a:ext cx="571504" cy="57150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7" name="Obdĺžnik 36"/>
          <p:cNvSpPr/>
          <p:nvPr/>
        </p:nvSpPr>
        <p:spPr>
          <a:xfrm>
            <a:off x="3286116" y="3714752"/>
            <a:ext cx="571504" cy="57150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8" name="Obdĺžnik 37"/>
          <p:cNvSpPr/>
          <p:nvPr/>
        </p:nvSpPr>
        <p:spPr>
          <a:xfrm>
            <a:off x="857224" y="2500306"/>
            <a:ext cx="357190" cy="6286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9" name="Obdĺžnik 38"/>
          <p:cNvSpPr/>
          <p:nvPr/>
        </p:nvSpPr>
        <p:spPr>
          <a:xfrm>
            <a:off x="6072198" y="3571876"/>
            <a:ext cx="357190" cy="6286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0" name="Vývojový diagram: spojnica 39"/>
          <p:cNvSpPr/>
          <p:nvPr/>
        </p:nvSpPr>
        <p:spPr>
          <a:xfrm>
            <a:off x="7858148" y="2285992"/>
            <a:ext cx="571504" cy="571504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1" name="Vývojový diagram: spojnica 40"/>
          <p:cNvSpPr/>
          <p:nvPr/>
        </p:nvSpPr>
        <p:spPr>
          <a:xfrm>
            <a:off x="785786" y="5214950"/>
            <a:ext cx="571504" cy="571504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3" name="Rovnoramenný trojuholník 42"/>
          <p:cNvSpPr/>
          <p:nvPr/>
        </p:nvSpPr>
        <p:spPr>
          <a:xfrm>
            <a:off x="3286116" y="5143512"/>
            <a:ext cx="928694" cy="70008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4" name="Rovnoramenný trojuholník 43"/>
          <p:cNvSpPr/>
          <p:nvPr/>
        </p:nvSpPr>
        <p:spPr>
          <a:xfrm>
            <a:off x="6500826" y="2000240"/>
            <a:ext cx="928694" cy="70008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5" name="Obdĺžnik 44"/>
          <p:cNvSpPr/>
          <p:nvPr/>
        </p:nvSpPr>
        <p:spPr>
          <a:xfrm>
            <a:off x="8143900" y="857232"/>
            <a:ext cx="357190" cy="6286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6" name="Obdĺžnik 45"/>
          <p:cNvSpPr/>
          <p:nvPr/>
        </p:nvSpPr>
        <p:spPr>
          <a:xfrm>
            <a:off x="6215074" y="5214950"/>
            <a:ext cx="357190" cy="6286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7" name="Rovnoramenný trojuholník 46"/>
          <p:cNvSpPr/>
          <p:nvPr/>
        </p:nvSpPr>
        <p:spPr>
          <a:xfrm>
            <a:off x="7286644" y="3786190"/>
            <a:ext cx="928694" cy="70008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8" name="BlokTextu 47"/>
          <p:cNvSpPr txBox="1"/>
          <p:nvPr/>
        </p:nvSpPr>
        <p:spPr>
          <a:xfrm>
            <a:off x="714348" y="214290"/>
            <a:ext cx="1702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Doplň domino</a:t>
            </a:r>
            <a:endParaRPr lang="sk-SK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785918" y="2428868"/>
          <a:ext cx="5643602" cy="403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801"/>
                <a:gridCol w="2821801"/>
              </a:tblGrid>
              <a:tr h="2016132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6132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2571736" y="2714620"/>
            <a:ext cx="1428760" cy="14859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428860" y="571480"/>
            <a:ext cx="1428760" cy="14859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Rovnoramenný trojuholník 6"/>
          <p:cNvSpPr/>
          <p:nvPr/>
        </p:nvSpPr>
        <p:spPr>
          <a:xfrm>
            <a:off x="5286380" y="2714620"/>
            <a:ext cx="1571636" cy="1500198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Rovnoramenný trojuholník 7"/>
          <p:cNvSpPr/>
          <p:nvPr/>
        </p:nvSpPr>
        <p:spPr>
          <a:xfrm>
            <a:off x="5572132" y="500042"/>
            <a:ext cx="1571636" cy="150019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Vývojový diagram: spojnica 8"/>
          <p:cNvSpPr/>
          <p:nvPr/>
        </p:nvSpPr>
        <p:spPr>
          <a:xfrm>
            <a:off x="2428860" y="4714884"/>
            <a:ext cx="1528770" cy="1428760"/>
          </a:xfrm>
          <a:prstGeom prst="flowChartConnector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Vývojový diagram: spojnica 9"/>
          <p:cNvSpPr/>
          <p:nvPr/>
        </p:nvSpPr>
        <p:spPr>
          <a:xfrm>
            <a:off x="7143768" y="500042"/>
            <a:ext cx="1528770" cy="1428760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5572132" y="4714884"/>
            <a:ext cx="1128714" cy="162878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4214810" y="500042"/>
            <a:ext cx="1128714" cy="16287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500034" y="6429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Vlož tvary do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 otvorov</a:t>
            </a:r>
            <a:endParaRPr lang="sk-SK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500034" y="500042"/>
            <a:ext cx="2508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Nájdi rovnaké tvary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- zoraď podľa veľkosti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142976" y="3714752"/>
            <a:ext cx="571504" cy="55721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2643174" y="2500306"/>
            <a:ext cx="1357322" cy="128588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357950" y="571480"/>
            <a:ext cx="2133616" cy="200026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Vývojový diagram: spojnica 6"/>
          <p:cNvSpPr/>
          <p:nvPr/>
        </p:nvSpPr>
        <p:spPr>
          <a:xfrm>
            <a:off x="7143768" y="3429000"/>
            <a:ext cx="1528770" cy="1428760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Vývojový diagram: spojnica 7"/>
          <p:cNvSpPr/>
          <p:nvPr/>
        </p:nvSpPr>
        <p:spPr>
          <a:xfrm>
            <a:off x="4429124" y="3857628"/>
            <a:ext cx="714380" cy="642942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Vývojový diagram: spojnica 8"/>
          <p:cNvSpPr/>
          <p:nvPr/>
        </p:nvSpPr>
        <p:spPr>
          <a:xfrm>
            <a:off x="4071934" y="1571612"/>
            <a:ext cx="1100142" cy="100013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ovnoramenný trojuholník 9"/>
          <p:cNvSpPr/>
          <p:nvPr/>
        </p:nvSpPr>
        <p:spPr>
          <a:xfrm>
            <a:off x="3286116" y="5143512"/>
            <a:ext cx="1060704" cy="914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Rovnoramenný trojuholník 10"/>
          <p:cNvSpPr/>
          <p:nvPr/>
        </p:nvSpPr>
        <p:spPr>
          <a:xfrm>
            <a:off x="5643570" y="4429132"/>
            <a:ext cx="1632208" cy="164307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ovnoramenný trojuholník 11"/>
          <p:cNvSpPr/>
          <p:nvPr/>
        </p:nvSpPr>
        <p:spPr>
          <a:xfrm>
            <a:off x="642910" y="1785926"/>
            <a:ext cx="1357322" cy="128588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5572132" y="2643182"/>
            <a:ext cx="357190" cy="914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3286116" y="571480"/>
            <a:ext cx="428628" cy="142876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1928794" y="4286256"/>
            <a:ext cx="714380" cy="185738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3357554" y="2285992"/>
            <a:ext cx="1357322" cy="12858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Vývojový diagram: spojnica 6"/>
          <p:cNvSpPr/>
          <p:nvPr/>
        </p:nvSpPr>
        <p:spPr>
          <a:xfrm>
            <a:off x="1785918" y="5072074"/>
            <a:ext cx="1528770" cy="1428760"/>
          </a:xfrm>
          <a:prstGeom prst="flowChartConnector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Rovnoramenný trojuholník 10"/>
          <p:cNvSpPr/>
          <p:nvPr/>
        </p:nvSpPr>
        <p:spPr>
          <a:xfrm>
            <a:off x="1357290" y="1428736"/>
            <a:ext cx="1632208" cy="1643074"/>
          </a:xfrm>
          <a:prstGeom prst="triangle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5643570" y="4429132"/>
            <a:ext cx="714380" cy="185738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6" name="Rovnoramenný trojuholník 15"/>
          <p:cNvSpPr/>
          <p:nvPr/>
        </p:nvSpPr>
        <p:spPr>
          <a:xfrm>
            <a:off x="6643702" y="4357694"/>
            <a:ext cx="1632208" cy="1643074"/>
          </a:xfrm>
          <a:prstGeom prst="triangle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Obdĺžnik 16"/>
          <p:cNvSpPr/>
          <p:nvPr/>
        </p:nvSpPr>
        <p:spPr>
          <a:xfrm>
            <a:off x="7286644" y="2643182"/>
            <a:ext cx="1357322" cy="12858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Vývojový diagram: spojnica 17"/>
          <p:cNvSpPr/>
          <p:nvPr/>
        </p:nvSpPr>
        <p:spPr>
          <a:xfrm>
            <a:off x="5500694" y="2571744"/>
            <a:ext cx="1528770" cy="1428760"/>
          </a:xfrm>
          <a:prstGeom prst="flowChartConnector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Obdĺžnik 18"/>
          <p:cNvSpPr/>
          <p:nvPr/>
        </p:nvSpPr>
        <p:spPr>
          <a:xfrm>
            <a:off x="5786446" y="428604"/>
            <a:ext cx="714380" cy="1857388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Obdĺžnik 19"/>
          <p:cNvSpPr/>
          <p:nvPr/>
        </p:nvSpPr>
        <p:spPr>
          <a:xfrm>
            <a:off x="714348" y="4572008"/>
            <a:ext cx="714380" cy="1857388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1" name="Obdĺžnik 20"/>
          <p:cNvSpPr/>
          <p:nvPr/>
        </p:nvSpPr>
        <p:spPr>
          <a:xfrm>
            <a:off x="1785918" y="3500438"/>
            <a:ext cx="1357322" cy="1285884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2" name="Vývojový diagram: spojnica 21"/>
          <p:cNvSpPr/>
          <p:nvPr/>
        </p:nvSpPr>
        <p:spPr>
          <a:xfrm>
            <a:off x="3714744" y="571480"/>
            <a:ext cx="1528770" cy="1428760"/>
          </a:xfrm>
          <a:prstGeom prst="flowChartConnector">
            <a:avLst/>
          </a:prstGeom>
          <a:blipFill>
            <a:blip r:embed="rId10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3" name="Rovnoramenný trojuholník 22"/>
          <p:cNvSpPr/>
          <p:nvPr/>
        </p:nvSpPr>
        <p:spPr>
          <a:xfrm>
            <a:off x="3786182" y="4286256"/>
            <a:ext cx="1632208" cy="1643074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500034" y="1000108"/>
            <a:ext cx="714380" cy="185738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285720" y="428604"/>
            <a:ext cx="2266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Nájdi rovnaké tvary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26" name="Rovnoramenný trojuholník 25"/>
          <p:cNvSpPr/>
          <p:nvPr/>
        </p:nvSpPr>
        <p:spPr>
          <a:xfrm>
            <a:off x="7000892" y="500042"/>
            <a:ext cx="1632208" cy="1643074"/>
          </a:xfrm>
          <a:prstGeom prst="triangle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785786" y="642918"/>
            <a:ext cx="4370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Princeznička na bále, potratila korále....</a:t>
            </a:r>
            <a:endParaRPr lang="sk-SK" sz="2000" b="1" dirty="0" smtClean="0">
              <a:solidFill>
                <a:srgbClr val="FF0000"/>
              </a:solidFill>
            </a:endParaRPr>
          </a:p>
          <a:p>
            <a:r>
              <a:rPr lang="sk-SK" sz="2000" b="1" dirty="0" smtClean="0">
                <a:solidFill>
                  <a:srgbClr val="FF0000"/>
                </a:solidFill>
              </a:rPr>
              <a:t>-pomôž ponavliekať korále.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23" name="Voľná forma 22"/>
          <p:cNvSpPr/>
          <p:nvPr/>
        </p:nvSpPr>
        <p:spPr>
          <a:xfrm>
            <a:off x="1443789" y="1289384"/>
            <a:ext cx="6841959" cy="4702342"/>
          </a:xfrm>
          <a:custGeom>
            <a:avLst/>
            <a:gdLst>
              <a:gd name="connsiteX0" fmla="*/ 0 w 6841959"/>
              <a:gd name="connsiteY0" fmla="*/ 4702342 h 4702342"/>
              <a:gd name="connsiteX1" fmla="*/ 1311443 w 6841959"/>
              <a:gd name="connsiteY1" fmla="*/ 3258553 h 4702342"/>
              <a:gd name="connsiteX2" fmla="*/ 2454443 w 6841959"/>
              <a:gd name="connsiteY2" fmla="*/ 2921669 h 4702342"/>
              <a:gd name="connsiteX3" fmla="*/ 3585411 w 6841959"/>
              <a:gd name="connsiteY3" fmla="*/ 2536658 h 4702342"/>
              <a:gd name="connsiteX4" fmla="*/ 5510464 w 6841959"/>
              <a:gd name="connsiteY4" fmla="*/ 2175711 h 4702342"/>
              <a:gd name="connsiteX5" fmla="*/ 6653464 w 6841959"/>
              <a:gd name="connsiteY5" fmla="*/ 310816 h 4702342"/>
              <a:gd name="connsiteX6" fmla="*/ 6641432 w 6841959"/>
              <a:gd name="connsiteY6" fmla="*/ 310816 h 4702342"/>
              <a:gd name="connsiteX7" fmla="*/ 6641432 w 6841959"/>
              <a:gd name="connsiteY7" fmla="*/ 310816 h 4702342"/>
              <a:gd name="connsiteX8" fmla="*/ 6629400 w 6841959"/>
              <a:gd name="connsiteY8" fmla="*/ 310816 h 4702342"/>
              <a:gd name="connsiteX9" fmla="*/ 6617369 w 6841959"/>
              <a:gd name="connsiteY9" fmla="*/ 310816 h 4702342"/>
              <a:gd name="connsiteX10" fmla="*/ 6701590 w 6841959"/>
              <a:gd name="connsiteY10" fmla="*/ 310816 h 4702342"/>
              <a:gd name="connsiteX11" fmla="*/ 6677527 w 6841959"/>
              <a:gd name="connsiteY11" fmla="*/ 286753 h 47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41959" h="4702342">
                <a:moveTo>
                  <a:pt x="0" y="4702342"/>
                </a:moveTo>
                <a:cubicBezTo>
                  <a:pt x="451184" y="4128837"/>
                  <a:pt x="902369" y="3555332"/>
                  <a:pt x="1311443" y="3258553"/>
                </a:cubicBezTo>
                <a:cubicBezTo>
                  <a:pt x="1720517" y="2961774"/>
                  <a:pt x="2075448" y="3041985"/>
                  <a:pt x="2454443" y="2921669"/>
                </a:cubicBezTo>
                <a:cubicBezTo>
                  <a:pt x="2833438" y="2801353"/>
                  <a:pt x="3076074" y="2660984"/>
                  <a:pt x="3585411" y="2536658"/>
                </a:cubicBezTo>
                <a:cubicBezTo>
                  <a:pt x="4094748" y="2412332"/>
                  <a:pt x="4999122" y="2546685"/>
                  <a:pt x="5510464" y="2175711"/>
                </a:cubicBezTo>
                <a:cubicBezTo>
                  <a:pt x="6021806" y="1804737"/>
                  <a:pt x="6464969" y="621632"/>
                  <a:pt x="6653464" y="310816"/>
                </a:cubicBezTo>
                <a:cubicBezTo>
                  <a:pt x="6841959" y="0"/>
                  <a:pt x="6641432" y="310816"/>
                  <a:pt x="6641432" y="310816"/>
                </a:cubicBezTo>
                <a:lnTo>
                  <a:pt x="6641432" y="310816"/>
                </a:lnTo>
                <a:lnTo>
                  <a:pt x="6629400" y="310816"/>
                </a:lnTo>
                <a:lnTo>
                  <a:pt x="6617369" y="310816"/>
                </a:lnTo>
                <a:cubicBezTo>
                  <a:pt x="6629401" y="310816"/>
                  <a:pt x="6691564" y="314827"/>
                  <a:pt x="6701590" y="310816"/>
                </a:cubicBezTo>
                <a:cubicBezTo>
                  <a:pt x="6711616" y="306806"/>
                  <a:pt x="6677527" y="286753"/>
                  <a:pt x="6677527" y="286753"/>
                </a:cubicBezTo>
              </a:path>
            </a:pathLst>
          </a:cu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1295376" y="5867416"/>
            <a:ext cx="571504" cy="55721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Vývojový diagram: spojnica 24"/>
          <p:cNvSpPr/>
          <p:nvPr/>
        </p:nvSpPr>
        <p:spPr>
          <a:xfrm>
            <a:off x="1857356" y="4929198"/>
            <a:ext cx="642942" cy="6000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Vývojový diagram: spojnica 25"/>
          <p:cNvSpPr/>
          <p:nvPr/>
        </p:nvSpPr>
        <p:spPr>
          <a:xfrm>
            <a:off x="3071802" y="2428868"/>
            <a:ext cx="642942" cy="6000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7" name="Vývojový diagram: spojnica 26"/>
          <p:cNvSpPr/>
          <p:nvPr/>
        </p:nvSpPr>
        <p:spPr>
          <a:xfrm>
            <a:off x="7715272" y="5429264"/>
            <a:ext cx="642942" cy="6000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8" name="Vývojový diagram: spojnica 27"/>
          <p:cNvSpPr/>
          <p:nvPr/>
        </p:nvSpPr>
        <p:spPr>
          <a:xfrm>
            <a:off x="5929322" y="857232"/>
            <a:ext cx="642942" cy="6000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9" name="Obdĺžnik 28"/>
          <p:cNvSpPr/>
          <p:nvPr/>
        </p:nvSpPr>
        <p:spPr>
          <a:xfrm>
            <a:off x="6000760" y="2000240"/>
            <a:ext cx="571504" cy="55721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0" name="Obdĺžnik 29"/>
          <p:cNvSpPr/>
          <p:nvPr/>
        </p:nvSpPr>
        <p:spPr>
          <a:xfrm>
            <a:off x="8143900" y="642918"/>
            <a:ext cx="571504" cy="55721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/>
          <p:cNvSpPr/>
          <p:nvPr/>
        </p:nvSpPr>
        <p:spPr>
          <a:xfrm>
            <a:off x="6429388" y="4429132"/>
            <a:ext cx="571504" cy="55721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2" name="Rovnoramenný trojuholník 31"/>
          <p:cNvSpPr/>
          <p:nvPr/>
        </p:nvSpPr>
        <p:spPr>
          <a:xfrm rot="5400000">
            <a:off x="2750331" y="4107661"/>
            <a:ext cx="785818" cy="571504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Rovnoramenný trojuholník 32"/>
          <p:cNvSpPr/>
          <p:nvPr/>
        </p:nvSpPr>
        <p:spPr>
          <a:xfrm rot="5400000">
            <a:off x="2107389" y="1750207"/>
            <a:ext cx="785818" cy="571504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Rovnoramenný trojuholník 33"/>
          <p:cNvSpPr/>
          <p:nvPr/>
        </p:nvSpPr>
        <p:spPr>
          <a:xfrm rot="5400000">
            <a:off x="750067" y="3750471"/>
            <a:ext cx="785818" cy="571504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5" name="Rovnoramenný trojuholník 34"/>
          <p:cNvSpPr/>
          <p:nvPr/>
        </p:nvSpPr>
        <p:spPr>
          <a:xfrm rot="5400000">
            <a:off x="5322099" y="5464983"/>
            <a:ext cx="785818" cy="571504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6" name="Obdĺžnik 35"/>
          <p:cNvSpPr/>
          <p:nvPr/>
        </p:nvSpPr>
        <p:spPr>
          <a:xfrm>
            <a:off x="4000496" y="3714752"/>
            <a:ext cx="357190" cy="7000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7" name="Obdĺžnik 36"/>
          <p:cNvSpPr/>
          <p:nvPr/>
        </p:nvSpPr>
        <p:spPr>
          <a:xfrm>
            <a:off x="1285852" y="2500306"/>
            <a:ext cx="357190" cy="7000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8" name="Obdĺžnik 37"/>
          <p:cNvSpPr/>
          <p:nvPr/>
        </p:nvSpPr>
        <p:spPr>
          <a:xfrm>
            <a:off x="3786182" y="5357826"/>
            <a:ext cx="357190" cy="7000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9" name="Obdĺžnik 38"/>
          <p:cNvSpPr/>
          <p:nvPr/>
        </p:nvSpPr>
        <p:spPr>
          <a:xfrm>
            <a:off x="8001024" y="3714752"/>
            <a:ext cx="357190" cy="7000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857224" y="4286256"/>
          <a:ext cx="3405190" cy="174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595"/>
                <a:gridCol w="1702595"/>
              </a:tblGrid>
              <a:tr h="174624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uľka 16"/>
          <p:cNvGraphicFramePr>
            <a:graphicFrameLocks noGrp="1"/>
          </p:cNvGraphicFramePr>
          <p:nvPr/>
        </p:nvGraphicFramePr>
        <p:xfrm>
          <a:off x="928662" y="642918"/>
          <a:ext cx="3071834" cy="1817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917"/>
                <a:gridCol w="1535917"/>
              </a:tblGrid>
              <a:tr h="18176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uľka 17"/>
          <p:cNvGraphicFramePr>
            <a:graphicFrameLocks noGrp="1"/>
          </p:cNvGraphicFramePr>
          <p:nvPr/>
        </p:nvGraphicFramePr>
        <p:xfrm>
          <a:off x="4929190" y="642918"/>
          <a:ext cx="3429024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</a:tblGrid>
              <a:tr h="185738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/>
        </p:nvGraphicFramePr>
        <p:xfrm>
          <a:off x="5000628" y="4286256"/>
          <a:ext cx="3500462" cy="1817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31"/>
                <a:gridCol w="1750231"/>
              </a:tblGrid>
              <a:tr h="18176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Obdĺžnik 19"/>
          <p:cNvSpPr/>
          <p:nvPr/>
        </p:nvSpPr>
        <p:spPr>
          <a:xfrm>
            <a:off x="1857356" y="928670"/>
            <a:ext cx="628648" cy="1214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1" name="Obdĺžnik 20"/>
          <p:cNvSpPr/>
          <p:nvPr/>
        </p:nvSpPr>
        <p:spPr>
          <a:xfrm>
            <a:off x="1285852" y="2643182"/>
            <a:ext cx="642942" cy="1214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785794"/>
            <a:ext cx="785818" cy="156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500298" y="2643182"/>
            <a:ext cx="866780" cy="156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429132"/>
            <a:ext cx="1403348" cy="12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143372" y="2643182"/>
            <a:ext cx="1295408" cy="12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BlokTextu 30"/>
          <p:cNvSpPr txBox="1"/>
          <p:nvPr/>
        </p:nvSpPr>
        <p:spPr>
          <a:xfrm>
            <a:off x="285720" y="214290"/>
            <a:ext cx="3115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Prilož  druhu polovicu tvaru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429388" y="4572008"/>
            <a:ext cx="285752" cy="9858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/>
          <p:cNvSpPr/>
          <p:nvPr/>
        </p:nvSpPr>
        <p:spPr>
          <a:xfrm>
            <a:off x="7929586" y="2786058"/>
            <a:ext cx="285752" cy="9858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71472" y="500042"/>
            <a:ext cx="29535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Vytvor 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-z  trojuholníkov stromček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- z kruhov snehuliaka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6" name="Rovnoramenný trojuholník 5"/>
          <p:cNvSpPr/>
          <p:nvPr/>
        </p:nvSpPr>
        <p:spPr>
          <a:xfrm>
            <a:off x="1428728" y="4786322"/>
            <a:ext cx="3214710" cy="1343028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Rovnoramenný trojuholník 6"/>
          <p:cNvSpPr/>
          <p:nvPr/>
        </p:nvSpPr>
        <p:spPr>
          <a:xfrm>
            <a:off x="3500430" y="3071810"/>
            <a:ext cx="2357454" cy="1138238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Rovnoramenný trojuholník 7"/>
          <p:cNvSpPr/>
          <p:nvPr/>
        </p:nvSpPr>
        <p:spPr>
          <a:xfrm>
            <a:off x="6715140" y="2285992"/>
            <a:ext cx="2062178" cy="923924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Rovnoramenný trojuholník 8"/>
          <p:cNvSpPr/>
          <p:nvPr/>
        </p:nvSpPr>
        <p:spPr>
          <a:xfrm>
            <a:off x="4643438" y="1500174"/>
            <a:ext cx="1419236" cy="719134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Vývojový diagram: spojnica 9"/>
          <p:cNvSpPr/>
          <p:nvPr/>
        </p:nvSpPr>
        <p:spPr>
          <a:xfrm>
            <a:off x="6286512" y="4357694"/>
            <a:ext cx="2100274" cy="188596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ývojový diagram: spojnica 10"/>
          <p:cNvSpPr/>
          <p:nvPr/>
        </p:nvSpPr>
        <p:spPr>
          <a:xfrm>
            <a:off x="714348" y="2143116"/>
            <a:ext cx="1643074" cy="160020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ývojový diagram: spojnica 11"/>
          <p:cNvSpPr/>
          <p:nvPr/>
        </p:nvSpPr>
        <p:spPr>
          <a:xfrm>
            <a:off x="7000892" y="928670"/>
            <a:ext cx="1214446" cy="102870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2143108" y="785794"/>
            <a:ext cx="592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3"/>
              </a:rPr>
              <a:t>http://www.alinka.sk/c/basnicka-o-geometrickych-tvaroch-3033.html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000100" y="785794"/>
            <a:ext cx="1084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Zdroje:</a:t>
            </a:r>
            <a:endParaRPr lang="sk-SK" sz="2400" b="1" dirty="0"/>
          </a:p>
        </p:txBody>
      </p:sp>
      <p:sp>
        <p:nvSpPr>
          <p:cNvPr id="5" name="Obdĺžnik 4"/>
          <p:cNvSpPr/>
          <p:nvPr/>
        </p:nvSpPr>
        <p:spPr>
          <a:xfrm>
            <a:off x="2071670" y="1428736"/>
            <a:ext cx="6215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4"/>
              </a:rPr>
              <a:t>http://www.trieda.estranky.cz/clanky/basnicky/matematika---geometricke-tvary.html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143108" y="2071678"/>
            <a:ext cx="4324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Guľa tá je guľatá – CD Čarovná škôlka 1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2071670" y="2500306"/>
            <a:ext cx="4714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5"/>
              </a:rPr>
              <a:t>https://zsstredpb.edupage.org/files/chlapec_a_dievca.gif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2071670" y="3143248"/>
            <a:ext cx="4786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6"/>
              </a:rPr>
              <a:t>http://kiralyova-pc.yw.sk/images%20I/chlapec.gif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2071670" y="3500438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7"/>
              </a:rPr>
              <a:t>http://uppastmidnight.com/wp-content/uploads/kid12-300x284.png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2071670" y="4143380"/>
            <a:ext cx="6500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8"/>
              </a:rPr>
              <a:t>http://www.zsveternicovaba.edu.sk/03organizacia/03SKD/031skd_cinnnost/kolotoc.gif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2071670" y="4714884"/>
            <a:ext cx="64294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9"/>
              </a:rPr>
              <a:t>http://www.msvlkanova.estranky.sk/clanky/okienko-pre-deti/basne-o-geometrickych-tvaroch.html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2071670" y="5357826"/>
            <a:ext cx="592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10"/>
              </a:rPr>
              <a:t>http://www.priroda.sk/data/books/preview/book_604/index.html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2143108" y="5929330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11"/>
              </a:rPr>
              <a:t>http://www.matika.sk/zdroje/namety/obrazky/vlak.gif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428596" y="428604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Kotúľam sa sem i tam,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okrúhle ja telo mám.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Moje očká krásne svietia,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nakresliť ma vie i dieťa.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4" name="Vývojový diagram: spojnica 3"/>
          <p:cNvSpPr/>
          <p:nvPr/>
        </p:nvSpPr>
        <p:spPr>
          <a:xfrm>
            <a:off x="714348" y="4357694"/>
            <a:ext cx="1785950" cy="1743084"/>
          </a:xfrm>
          <a:prstGeom prst="flowChartConnector">
            <a:avLst/>
          </a:prstGeom>
          <a:solidFill>
            <a:srgbClr val="FFFF00"/>
          </a:solidFill>
          <a:ln w="38100">
            <a:solidFill>
              <a:srgbClr val="FFC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Vývojový diagram: spojnica 4"/>
          <p:cNvSpPr/>
          <p:nvPr/>
        </p:nvSpPr>
        <p:spPr>
          <a:xfrm>
            <a:off x="6072198" y="2928934"/>
            <a:ext cx="1071570" cy="1100142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Vývojový diagram: spojnica 5"/>
          <p:cNvSpPr/>
          <p:nvPr/>
        </p:nvSpPr>
        <p:spPr>
          <a:xfrm>
            <a:off x="6643702" y="2500306"/>
            <a:ext cx="500066" cy="457200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Vývojový diagram: spojnica 6"/>
          <p:cNvSpPr/>
          <p:nvPr/>
        </p:nvSpPr>
        <p:spPr>
          <a:xfrm>
            <a:off x="5929322" y="2571744"/>
            <a:ext cx="500066" cy="457200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Vývojový diagram: spojnica 7"/>
          <p:cNvSpPr/>
          <p:nvPr/>
        </p:nvSpPr>
        <p:spPr>
          <a:xfrm>
            <a:off x="6429388" y="3429000"/>
            <a:ext cx="357190" cy="38576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Vývojový diagram: spojnica 8"/>
          <p:cNvSpPr/>
          <p:nvPr/>
        </p:nvSpPr>
        <p:spPr>
          <a:xfrm>
            <a:off x="6286512" y="3214686"/>
            <a:ext cx="214314" cy="24288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Vývojový diagram: spojnica 9"/>
          <p:cNvSpPr/>
          <p:nvPr/>
        </p:nvSpPr>
        <p:spPr>
          <a:xfrm>
            <a:off x="6715140" y="3214686"/>
            <a:ext cx="214314" cy="24288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Vývojový diagram: spojnica 10"/>
          <p:cNvSpPr/>
          <p:nvPr/>
        </p:nvSpPr>
        <p:spPr>
          <a:xfrm>
            <a:off x="6500826" y="3500438"/>
            <a:ext cx="142876" cy="17144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5214942" y="500042"/>
            <a:ext cx="32147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Kruh, môj malý kamarát, 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stále sa chce so mnou hrať.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Dokola sa stále točí, 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ako ja na kolotoči.</a:t>
            </a:r>
            <a:endParaRPr lang="sk-SK" sz="20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www.zsveternicovaba.edu.sk/03organizacia/03SKD/031skd_cinnnost/kolotoc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714350"/>
            <a:ext cx="1214446" cy="1214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44 0 C 0.0073 0.01435 0.08421 0.02894 0.1316 0.03704 C 0.17917 0.04514 0.19289 0.05903 0.21615 0.04931 C 0.23941 0.03958 0.24775 -0.00787 0.27136 -0.02106 C 0.29497 -0.03426 0.33125 -0.0419 0.35799 -0.02963 C 0.3849 -0.01736 0.39896 0.04722 0.43299 0.05278 C 0.46719 0.05833 0.51563 0.00741 0.56216 0.0037 C 0.60869 0 0.68646 0.02569 0.71216 0.02986 " pathEditMode="relative" rAng="0" ptsTypes="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1142976" y="642918"/>
            <a:ext cx="585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3"/>
              </a:rPr>
              <a:t>http://png-1.vector.me/files/images/1/7/171265/furniture_library_shelves_books_clip_art_thumb.jpg</a:t>
            </a:r>
            <a:r>
              <a:rPr lang="sk-SK" dirty="0" smtClean="0"/>
              <a:t> knihovnička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214414" y="1571612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4"/>
              </a:rPr>
              <a:t>http://www.earlychildhoodworksheets.com/clipart/house/chair.gif</a:t>
            </a:r>
            <a:r>
              <a:rPr lang="sk-SK" dirty="0" smtClean="0"/>
              <a:t> stolička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214414" y="2285992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5"/>
              </a:rPr>
              <a:t>http://www.clker.com/cliparts/E/X/T/p/O/Q/student-desk-md.png</a:t>
            </a:r>
            <a:r>
              <a:rPr lang="sk-SK" dirty="0" smtClean="0"/>
              <a:t> stôl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214414" y="2928934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6"/>
              </a:rPr>
              <a:t>http://cdn7.staztic.com/app/a/2262/2262684/answer-the-door-unlock-982350-l-124x124.png</a:t>
            </a:r>
            <a:r>
              <a:rPr lang="sk-SK" dirty="0" smtClean="0"/>
              <a:t> dvere</a:t>
            </a:r>
          </a:p>
          <a:p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214414" y="3571876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7"/>
              </a:rPr>
              <a:t>http://www.thefinalharvest.org/images/horizontal.gif</a:t>
            </a:r>
            <a:r>
              <a:rPr lang="sk-SK" dirty="0" smtClean="0"/>
              <a:t> okno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1214414" y="392906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8"/>
              </a:rPr>
              <a:t>http://www.earlychildhoodworksheets.com/clipart/dining/plate.gif</a:t>
            </a:r>
            <a:r>
              <a:rPr lang="sk-SK" dirty="0" smtClean="0"/>
              <a:t> tanier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1214414" y="4572008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9"/>
              </a:rPr>
              <a:t>http://kamistad.net/thumbs/imagenes-decoradas-bob-esponja-manualidades-con-moldes_4634176283346177.jpg</a:t>
            </a:r>
            <a:r>
              <a:rPr lang="sk-SK" dirty="0" smtClean="0"/>
              <a:t> stonožka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1214414" y="5286388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10"/>
              </a:rPr>
              <a:t>http://www.clipart-fr.com/data/clipart/transports/image_transport_283.jpg</a:t>
            </a:r>
            <a:r>
              <a:rPr lang="sk-SK" dirty="0" smtClean="0"/>
              <a:t> volant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1285852" y="5857892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11"/>
              </a:rPr>
              <a:t>http://nd04.jxs.cz/886/523/b32b690597_70284241_o2.jpg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7429520" y="6215082"/>
            <a:ext cx="1069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Renčková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3857620" y="500042"/>
            <a:ext cx="30003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Mám tri strany a tri rohy,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ale nemám žiadne nohy.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Pospájam vždy tie tri čiary,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nechcú ostať nikdy samy.</a:t>
            </a:r>
            <a:endParaRPr lang="sk-SK" sz="2000" dirty="0"/>
          </a:p>
        </p:txBody>
      </p:sp>
      <p:sp>
        <p:nvSpPr>
          <p:cNvPr id="5" name="Rovnoramenný trojuholník 4"/>
          <p:cNvSpPr/>
          <p:nvPr/>
        </p:nvSpPr>
        <p:spPr>
          <a:xfrm>
            <a:off x="7072330" y="1142984"/>
            <a:ext cx="1060704" cy="914400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Rovnoramenný trojuholník 5"/>
          <p:cNvSpPr/>
          <p:nvPr/>
        </p:nvSpPr>
        <p:spPr>
          <a:xfrm rot="10800000">
            <a:off x="7072330" y="2071678"/>
            <a:ext cx="1060704" cy="914400"/>
          </a:xfrm>
          <a:prstGeom prst="triangl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Ohnutý pruh 6"/>
          <p:cNvSpPr/>
          <p:nvPr/>
        </p:nvSpPr>
        <p:spPr>
          <a:xfrm rot="10800000">
            <a:off x="7358082" y="2071678"/>
            <a:ext cx="565546" cy="438448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" name="Vývojový diagram: spojnica 7"/>
          <p:cNvSpPr/>
          <p:nvPr/>
        </p:nvSpPr>
        <p:spPr>
          <a:xfrm>
            <a:off x="7358082" y="1857364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Vývojový diagram: spojnica 8"/>
          <p:cNvSpPr/>
          <p:nvPr/>
        </p:nvSpPr>
        <p:spPr>
          <a:xfrm>
            <a:off x="7715272" y="1857364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Voľná forma 9"/>
          <p:cNvSpPr/>
          <p:nvPr/>
        </p:nvSpPr>
        <p:spPr>
          <a:xfrm>
            <a:off x="3214678" y="2928934"/>
            <a:ext cx="4908885" cy="2157664"/>
          </a:xfrm>
          <a:custGeom>
            <a:avLst/>
            <a:gdLst>
              <a:gd name="connsiteX0" fmla="*/ 4361448 w 4908885"/>
              <a:gd name="connsiteY0" fmla="*/ 0 h 2157664"/>
              <a:gd name="connsiteX1" fmla="*/ 4818648 w 4908885"/>
              <a:gd name="connsiteY1" fmla="*/ 1552073 h 2157664"/>
              <a:gd name="connsiteX2" fmla="*/ 3820027 w 4908885"/>
              <a:gd name="connsiteY2" fmla="*/ 2093495 h 2157664"/>
              <a:gd name="connsiteX3" fmla="*/ 1666374 w 4908885"/>
              <a:gd name="connsiteY3" fmla="*/ 1937084 h 2157664"/>
              <a:gd name="connsiteX4" fmla="*/ 174458 w 4908885"/>
              <a:gd name="connsiteY4" fmla="*/ 1937084 h 2157664"/>
              <a:gd name="connsiteX5" fmla="*/ 619627 w 4908885"/>
              <a:gd name="connsiteY5" fmla="*/ 1407695 h 2157664"/>
              <a:gd name="connsiteX6" fmla="*/ 619627 w 4908885"/>
              <a:gd name="connsiteY6" fmla="*/ 1443789 h 215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885" h="2157664">
                <a:moveTo>
                  <a:pt x="4361448" y="0"/>
                </a:moveTo>
                <a:cubicBezTo>
                  <a:pt x="4635166" y="601578"/>
                  <a:pt x="4908885" y="1203157"/>
                  <a:pt x="4818648" y="1552073"/>
                </a:cubicBezTo>
                <a:cubicBezTo>
                  <a:pt x="4728411" y="1900989"/>
                  <a:pt x="4345406" y="2029327"/>
                  <a:pt x="3820027" y="2093495"/>
                </a:cubicBezTo>
                <a:cubicBezTo>
                  <a:pt x="3294648" y="2157664"/>
                  <a:pt x="2273969" y="1963152"/>
                  <a:pt x="1666374" y="1937084"/>
                </a:cubicBezTo>
                <a:cubicBezTo>
                  <a:pt x="1058779" y="1911016"/>
                  <a:pt x="348916" y="2025316"/>
                  <a:pt x="174458" y="1937084"/>
                </a:cubicBezTo>
                <a:cubicBezTo>
                  <a:pt x="0" y="1848853"/>
                  <a:pt x="545432" y="1489911"/>
                  <a:pt x="619627" y="1407695"/>
                </a:cubicBezTo>
                <a:cubicBezTo>
                  <a:pt x="693822" y="1325479"/>
                  <a:pt x="656724" y="1384634"/>
                  <a:pt x="619627" y="1443789"/>
                </a:cubicBezTo>
              </a:path>
            </a:pathLst>
          </a:cu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Rovnoramenný trojuholník 10"/>
          <p:cNvSpPr/>
          <p:nvPr/>
        </p:nvSpPr>
        <p:spPr>
          <a:xfrm rot="16200000" flipV="1">
            <a:off x="7206633" y="1080119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Rovnoramenný trojuholník 12"/>
          <p:cNvSpPr/>
          <p:nvPr/>
        </p:nvSpPr>
        <p:spPr>
          <a:xfrm rot="5615497" flipV="1">
            <a:off x="7576845" y="1092586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Rovnoramenný trojuholník 13"/>
          <p:cNvSpPr/>
          <p:nvPr/>
        </p:nvSpPr>
        <p:spPr>
          <a:xfrm rot="16200000" flipV="1">
            <a:off x="7349509" y="3080383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Rovnoramenný trojuholník 14"/>
          <p:cNvSpPr/>
          <p:nvPr/>
        </p:nvSpPr>
        <p:spPr>
          <a:xfrm rot="16200000" flipV="1">
            <a:off x="7635261" y="4080515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6" name="Rovnoramenný trojuholník 15"/>
          <p:cNvSpPr/>
          <p:nvPr/>
        </p:nvSpPr>
        <p:spPr>
          <a:xfrm rot="20902165" flipV="1">
            <a:off x="6868664" y="4661596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Rovnoramenný trojuholník 16"/>
          <p:cNvSpPr/>
          <p:nvPr/>
        </p:nvSpPr>
        <p:spPr>
          <a:xfrm rot="259829" flipV="1">
            <a:off x="6015684" y="4659041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Rovnoramenný trojuholník 17"/>
          <p:cNvSpPr/>
          <p:nvPr/>
        </p:nvSpPr>
        <p:spPr>
          <a:xfrm rot="259829" flipV="1">
            <a:off x="5086990" y="4516166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Rovnoramenný trojuholník 18"/>
          <p:cNvSpPr/>
          <p:nvPr/>
        </p:nvSpPr>
        <p:spPr>
          <a:xfrm rot="259829" flipV="1">
            <a:off x="4301172" y="4444728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Rovnoramenný trojuholník 19"/>
          <p:cNvSpPr/>
          <p:nvPr/>
        </p:nvSpPr>
        <p:spPr>
          <a:xfrm rot="16564250" flipV="1">
            <a:off x="3370493" y="4172510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1" name="Rovnoramenný trojuholník 20"/>
          <p:cNvSpPr/>
          <p:nvPr/>
        </p:nvSpPr>
        <p:spPr>
          <a:xfrm rot="5661637" flipV="1">
            <a:off x="3721870" y="4166976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2" name="Rovnoramenný trojuholník 21"/>
          <p:cNvSpPr/>
          <p:nvPr/>
        </p:nvSpPr>
        <p:spPr>
          <a:xfrm rot="11178602" flipV="1">
            <a:off x="4236124" y="4880068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Rovnoramenný trojuholník 23"/>
          <p:cNvSpPr/>
          <p:nvPr/>
        </p:nvSpPr>
        <p:spPr>
          <a:xfrm rot="11178602" flipV="1">
            <a:off x="5021943" y="4880068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Rovnoramenný trojuholník 24"/>
          <p:cNvSpPr/>
          <p:nvPr/>
        </p:nvSpPr>
        <p:spPr>
          <a:xfrm rot="11178602" flipV="1">
            <a:off x="6022074" y="5022943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Rovnoramenný trojuholník 25"/>
          <p:cNvSpPr/>
          <p:nvPr/>
        </p:nvSpPr>
        <p:spPr>
          <a:xfrm rot="9663909" flipV="1">
            <a:off x="6984618" y="4987608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7" name="Rovnoramenný trojuholník 26"/>
          <p:cNvSpPr/>
          <p:nvPr/>
        </p:nvSpPr>
        <p:spPr>
          <a:xfrm rot="6253126" flipV="1">
            <a:off x="7991268" y="4146452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8" name="Rovnoramenný trojuholník 27"/>
          <p:cNvSpPr/>
          <p:nvPr/>
        </p:nvSpPr>
        <p:spPr>
          <a:xfrm rot="5748539" flipV="1">
            <a:off x="7727334" y="3100106"/>
            <a:ext cx="428628" cy="411482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9" name="Vývojový diagram: spojnica 28"/>
          <p:cNvSpPr/>
          <p:nvPr/>
        </p:nvSpPr>
        <p:spPr>
          <a:xfrm>
            <a:off x="7500958" y="2071678"/>
            <a:ext cx="214314" cy="10001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428596" y="500042"/>
            <a:ext cx="29602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Trouholník, tak to býva,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tri strany pre nami skrýva.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Len tri strany a tri rohy,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nemá ruky ani nohy.</a:t>
            </a:r>
          </a:p>
          <a:p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33" name="Rovnoramenný trojuholník 32"/>
          <p:cNvSpPr/>
          <p:nvPr/>
        </p:nvSpPr>
        <p:spPr>
          <a:xfrm>
            <a:off x="2214546" y="1643050"/>
            <a:ext cx="2643206" cy="2071702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Pravouhlý trojuholník 33"/>
          <p:cNvSpPr/>
          <p:nvPr/>
        </p:nvSpPr>
        <p:spPr>
          <a:xfrm>
            <a:off x="1071538" y="3786190"/>
            <a:ext cx="1571636" cy="1985970"/>
          </a:xfrm>
          <a:prstGeom prst="rtTriangl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>
            <a:off x="642910" y="428604"/>
            <a:ext cx="3429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Rovnaké mám všetky strany,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poobzeraj si ich s nami.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Keď rovnakú dĺžku majú,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tak sa nikdy nehádajú.</a:t>
            </a:r>
            <a:endParaRPr lang="sk-SK" sz="2000" dirty="0"/>
          </a:p>
        </p:txBody>
      </p:sp>
      <p:sp>
        <p:nvSpPr>
          <p:cNvPr id="13" name="Obdĺžnik 12"/>
          <p:cNvSpPr/>
          <p:nvPr/>
        </p:nvSpPr>
        <p:spPr>
          <a:xfrm>
            <a:off x="785786" y="4143380"/>
            <a:ext cx="2071702" cy="19288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3571868" y="200024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7500958" y="3000372"/>
            <a:ext cx="1285884" cy="1128714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5500694" y="85723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214942" y="428604"/>
            <a:ext cx="31955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Štvorec ,vravia všetci známi,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má vždy presne štyri strany.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Jeden, dva, tri, k tomu  štyri,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rovnaké sú moji milí.</a:t>
            </a:r>
            <a:endParaRPr lang="sk-SK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47257 0.0104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5 0.02616 L 0.23056 0.0261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1 0.0118 L -0.21737 0.0118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2786050" y="2143116"/>
            <a:ext cx="2857520" cy="3714776"/>
          </a:xfrm>
          <a:prstGeom prst="rect">
            <a:avLst/>
          </a:prstGeom>
          <a:solidFill>
            <a:srgbClr val="FFFF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786050" y="571480"/>
            <a:ext cx="4071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Nakresli mi štyri strany,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daj však pozor pri meraní.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Dve sú dlhé a dve krátke,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povedz to aj kamarátke.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500562" y="2928934"/>
            <a:ext cx="357190" cy="2000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3357554" y="2928934"/>
            <a:ext cx="357190" cy="2000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3714744" y="4714884"/>
            <a:ext cx="914400" cy="285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 rot="19440857">
            <a:off x="6226611" y="2856645"/>
            <a:ext cx="357190" cy="18573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 rot="1585111">
            <a:off x="1966152" y="2697096"/>
            <a:ext cx="357190" cy="18573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Vývojový diagram: spojnica 9"/>
          <p:cNvSpPr/>
          <p:nvPr/>
        </p:nvSpPr>
        <p:spPr>
          <a:xfrm>
            <a:off x="4000496" y="3643314"/>
            <a:ext cx="457200" cy="45720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571472" y="714356"/>
            <a:ext cx="28636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Pozrime sa vôkol seba,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rôznych tvarov je tu veľa.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Každá z vecí má svoj tvar,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zopár rohov a tiež strán.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Kruhy rohy nemajú,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veselo sa gúľajú.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Okrúhla je hlavička,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tanier, volant, loptička.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57818" y="642918"/>
            <a:ext cx="29572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Strecha a aj pyramída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trojuholník pripomína.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A čo okno, dvere, stôl?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Obdĺžnik, či štvorec skôr?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Svet však nie sú iba kruhy,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Obdĺžniky, štvorce, pruhy.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Máme tu aj špirály,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hviezdy, srdcia, ovály.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Čo poviete, kamaráti?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Poznať tvary sa oplatí.</a:t>
            </a:r>
            <a:endParaRPr lang="sk-SK" sz="2000" b="1" dirty="0">
              <a:solidFill>
                <a:srgbClr val="FF0000"/>
              </a:solidFill>
            </a:endParaRPr>
          </a:p>
        </p:txBody>
      </p:sp>
      <p:pic>
        <p:nvPicPr>
          <p:cNvPr id="23554" name="Picture 2" descr="http://png-1.vector.me/files/images/1/7/171265/furniture_library_shelves_books_clip_art_thumb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072074"/>
            <a:ext cx="1552575" cy="1428750"/>
          </a:xfrm>
          <a:prstGeom prst="rect">
            <a:avLst/>
          </a:prstGeom>
          <a:noFill/>
        </p:spPr>
      </p:pic>
      <p:pic>
        <p:nvPicPr>
          <p:cNvPr id="23556" name="Picture 4" descr="http://www.earlychildhoodworksheets.com/clipart/house/chair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4286256"/>
            <a:ext cx="1500198" cy="1500198"/>
          </a:xfrm>
          <a:prstGeom prst="rect">
            <a:avLst/>
          </a:prstGeom>
          <a:noFill/>
        </p:spPr>
      </p:pic>
      <p:pic>
        <p:nvPicPr>
          <p:cNvPr id="23558" name="Picture 6" descr="http://www.clker.com/cliparts/E/X/T/p/O/Q/student-desk-m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786314" y="4572008"/>
            <a:ext cx="2286016" cy="1771646"/>
          </a:xfrm>
          <a:prstGeom prst="rect">
            <a:avLst/>
          </a:prstGeom>
          <a:noFill/>
        </p:spPr>
      </p:pic>
      <p:pic>
        <p:nvPicPr>
          <p:cNvPr id="23560" name="Picture 8" descr="http://cdn7.staztic.com/app/a/2262/2262684/answer-the-door-unlock-982350-l-124x12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2571744"/>
            <a:ext cx="1181100" cy="1395415"/>
          </a:xfrm>
          <a:prstGeom prst="rect">
            <a:avLst/>
          </a:prstGeom>
          <a:noFill/>
        </p:spPr>
      </p:pic>
      <p:pic>
        <p:nvPicPr>
          <p:cNvPr id="23562" name="Picture 10" descr="http://www.thefinalharvest.org/images/horizontal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714356"/>
            <a:ext cx="1143007" cy="1524010"/>
          </a:xfrm>
          <a:prstGeom prst="rect">
            <a:avLst/>
          </a:prstGeom>
          <a:noFill/>
        </p:spPr>
      </p:pic>
      <p:pic>
        <p:nvPicPr>
          <p:cNvPr id="23566" name="Picture 14" descr="http://www.earlychildhoodworksheets.com/clipart/dining/plate.gif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214818"/>
            <a:ext cx="1071570" cy="1071570"/>
          </a:xfrm>
          <a:prstGeom prst="rect">
            <a:avLst/>
          </a:prstGeom>
          <a:noFill/>
        </p:spPr>
      </p:pic>
      <p:pic>
        <p:nvPicPr>
          <p:cNvPr id="23568" name="Picture 16" descr="http://kamistad.net/thumbs/imagenes-decoradas-bob-esponja-manualidades-con-moldes_4634176283346177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429000"/>
            <a:ext cx="2857500" cy="1295401"/>
          </a:xfrm>
          <a:prstGeom prst="rect">
            <a:avLst/>
          </a:prstGeom>
          <a:noFill/>
        </p:spPr>
      </p:pic>
      <p:pic>
        <p:nvPicPr>
          <p:cNvPr id="23570" name="Picture 18" descr="http://www.clipart-fr.com/data/clipart/transports/image_transport_28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214950"/>
            <a:ext cx="107157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642910" y="642918"/>
            <a:ext cx="2714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Guľatá </a:t>
            </a:r>
            <a:r>
              <a:rPr lang="sk-SK" sz="2000" b="1" dirty="0">
                <a:solidFill>
                  <a:srgbClr val="FF0000"/>
                </a:solidFill>
              </a:rPr>
              <a:t>som, maličká</a:t>
            </a:r>
            <a:r>
              <a:rPr lang="sk-SK" sz="2000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 </a:t>
            </a:r>
            <a:r>
              <a:rPr lang="sk-SK" sz="2000" b="1" dirty="0">
                <a:solidFill>
                  <a:srgbClr val="FF0000"/>
                </a:solidFill>
              </a:rPr>
              <a:t>volajú ma loptička,</a:t>
            </a:r>
            <a:endParaRPr lang="sk-SK" sz="2000" b="1" dirty="0" smtClean="0">
              <a:solidFill>
                <a:srgbClr val="FF0000"/>
              </a:solidFill>
            </a:endParaRPr>
          </a:p>
          <a:p>
            <a:r>
              <a:rPr lang="sk-SK" sz="2000" b="1" dirty="0">
                <a:solidFill>
                  <a:srgbClr val="FF0000"/>
                </a:solidFill>
              </a:rPr>
              <a:t>skáčem sem a skáčem tam</a:t>
            </a:r>
            <a:r>
              <a:rPr lang="sk-SK" sz="2000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 </a:t>
            </a:r>
            <a:r>
              <a:rPr lang="sk-SK" sz="2000" b="1" dirty="0">
                <a:solidFill>
                  <a:srgbClr val="FF0000"/>
                </a:solidFill>
              </a:rPr>
              <a:t>malé deti zabávam. </a:t>
            </a:r>
            <a:endParaRPr lang="sk-SK" sz="2000" b="1" dirty="0" smtClean="0">
              <a:solidFill>
                <a:srgbClr val="FF0000"/>
              </a:solidFill>
            </a:endParaRPr>
          </a:p>
          <a:p>
            <a:r>
              <a:rPr lang="sk-SK" sz="2000" b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sk-SK" sz="2000" b="1" dirty="0">
                <a:solidFill>
                  <a:srgbClr val="FF0000"/>
                </a:solidFill>
              </a:rPr>
              <a:t/>
            </a:r>
            <a:br>
              <a:rPr lang="sk-SK" sz="2000" b="1" dirty="0">
                <a:solidFill>
                  <a:srgbClr val="FF0000"/>
                </a:solidFill>
              </a:rPr>
            </a:b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5929322" y="571480"/>
            <a:ext cx="25717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2000" b="1" dirty="0" smtClean="0">
                <a:solidFill>
                  <a:srgbClr val="FF0000"/>
                </a:solidFill>
              </a:rPr>
              <a:t>Guli, guli, gulička,</a:t>
            </a:r>
            <a:br>
              <a:rPr lang="sk-SK" sz="2000" b="1" dirty="0" smtClean="0">
                <a:solidFill>
                  <a:srgbClr val="FF0000"/>
                </a:solidFill>
              </a:rPr>
            </a:br>
            <a:r>
              <a:rPr lang="sk-SK" sz="2000" b="1" dirty="0" smtClean="0">
                <a:solidFill>
                  <a:srgbClr val="FF0000"/>
                </a:solidFill>
              </a:rPr>
              <a:t>to je moja loptička.</a:t>
            </a:r>
            <a:br>
              <a:rPr lang="sk-SK" sz="2000" b="1" dirty="0" smtClean="0">
                <a:solidFill>
                  <a:srgbClr val="FF0000"/>
                </a:solidFill>
              </a:rPr>
            </a:br>
            <a:r>
              <a:rPr lang="sk-SK" sz="2000" b="1" dirty="0" smtClean="0">
                <a:solidFill>
                  <a:srgbClr val="FF0000"/>
                </a:solidFill>
              </a:rPr>
              <a:t>A čo robí loptička?</a:t>
            </a:r>
            <a:br>
              <a:rPr lang="sk-SK" sz="2000" b="1" dirty="0" smtClean="0">
                <a:solidFill>
                  <a:srgbClr val="FF0000"/>
                </a:solidFill>
              </a:rPr>
            </a:br>
            <a:r>
              <a:rPr lang="sk-SK" sz="2000" b="1" dirty="0" smtClean="0">
                <a:solidFill>
                  <a:srgbClr val="FF0000"/>
                </a:solidFill>
              </a:rPr>
              <a:t>Skáče, hopká, kotúľa sa,</a:t>
            </a:r>
            <a:br>
              <a:rPr lang="sk-SK" sz="2000" b="1" dirty="0" smtClean="0">
                <a:solidFill>
                  <a:srgbClr val="FF0000"/>
                </a:solidFill>
              </a:rPr>
            </a:br>
            <a:r>
              <a:rPr lang="sk-SK" sz="2000" b="1" dirty="0" smtClean="0">
                <a:solidFill>
                  <a:srgbClr val="FF0000"/>
                </a:solidFill>
              </a:rPr>
              <a:t>ako malá Anička.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500430" y="3071810"/>
            <a:ext cx="30003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Skáče lopta červená</a:t>
            </a:r>
            <a:br>
              <a:rPr lang="sk-SK" sz="2000" b="1" dirty="0" smtClean="0">
                <a:solidFill>
                  <a:srgbClr val="FF0000"/>
                </a:solidFill>
              </a:rPr>
            </a:br>
            <a:r>
              <a:rPr lang="sk-SK" sz="2000" b="1" dirty="0" smtClean="0">
                <a:solidFill>
                  <a:srgbClr val="FF0000"/>
                </a:solidFill>
              </a:rPr>
              <a:t>od večera do rána</a:t>
            </a:r>
            <a:br>
              <a:rPr lang="sk-SK" sz="2000" b="1" dirty="0" smtClean="0">
                <a:solidFill>
                  <a:srgbClr val="FF0000"/>
                </a:solidFill>
              </a:rPr>
            </a:br>
            <a:r>
              <a:rPr lang="sk-SK" sz="2000" b="1" dirty="0" smtClean="0">
                <a:solidFill>
                  <a:srgbClr val="FF0000"/>
                </a:solidFill>
              </a:rPr>
              <a:t>celú nôcku nespala</a:t>
            </a:r>
            <a:br>
              <a:rPr lang="sk-SK" sz="2000" b="1" dirty="0" smtClean="0">
                <a:solidFill>
                  <a:srgbClr val="FF0000"/>
                </a:solidFill>
              </a:rPr>
            </a:br>
            <a:r>
              <a:rPr lang="sk-SK" sz="2000" b="1" dirty="0" smtClean="0">
                <a:solidFill>
                  <a:srgbClr val="FF0000"/>
                </a:solidFill>
              </a:rPr>
              <a:t>iba takto skákala.  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6" name="Vývojový diagram: spojnica 5"/>
          <p:cNvSpPr/>
          <p:nvPr/>
        </p:nvSpPr>
        <p:spPr>
          <a:xfrm>
            <a:off x="785786" y="4572008"/>
            <a:ext cx="1671646" cy="167164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Vývojový diagram: spojnica 6"/>
          <p:cNvSpPr/>
          <p:nvPr/>
        </p:nvSpPr>
        <p:spPr>
          <a:xfrm>
            <a:off x="4000496" y="5143512"/>
            <a:ext cx="671514" cy="67151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3074" name="Picture 2" descr="http://uppastmidnight.com/wp-content/uploads/kid12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643314"/>
            <a:ext cx="285750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14815E-6 C 0.03628 -0.15533 0.07257 -0.31042 0.1118 -0.37894 C 0.15104 -0.44746 0.21233 -0.45255 0.23559 -0.41065 C 0.25885 -0.36876 0.24114 -0.18264 0.25139 -0.12825 C 0.26163 -0.07385 0.28229 -0.03195 0.29739 -0.08427 C 0.3125 -0.13658 0.33455 -0.38241 0.34201 -0.44214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357158" y="1643050"/>
            <a:ext cx="561089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Slniečko sa pomaličky po oblohe gúľa.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Aký má tvar ,povedz mi to , je to kocka a či guľa?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Guľatý balón si nafúkam, z kociek si postavím hrad.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Hranaté a guľaté tvary, ja mám všetky tvary rád.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//:Guľa tá je guľatá, kocka hranatá. 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Vedia to už všetci chlapci, vedia to dievčatá.://</a:t>
            </a:r>
            <a:endParaRPr lang="sk-SK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Documents and Settings\Nataša\Local Settings\Temporary Internet Files\Content.IE5\Z0AT3MN6\MC90043258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71480"/>
            <a:ext cx="1042754" cy="1042754"/>
          </a:xfrm>
          <a:prstGeom prst="rect">
            <a:avLst/>
          </a:prstGeom>
          <a:noFill/>
        </p:spPr>
      </p:pic>
      <p:pic>
        <p:nvPicPr>
          <p:cNvPr id="2050" name="Picture 2" descr="C:\Documents and Settings\Nataša\Local Settings\Temporary Internet Files\Content.IE5\GDO3PVFA\MP900427736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572008"/>
            <a:ext cx="1214446" cy="1823450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6643702" y="5072074"/>
            <a:ext cx="1200152" cy="120015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6286512" y="4357694"/>
            <a:ext cx="357190" cy="191453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7858148" y="4357694"/>
            <a:ext cx="357190" cy="191453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6643702" y="4357694"/>
            <a:ext cx="1214446" cy="70008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8215338" y="5286388"/>
            <a:ext cx="285752" cy="98583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6000760" y="5286388"/>
            <a:ext cx="285752" cy="98583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ovnoramenný trojuholník 11"/>
          <p:cNvSpPr/>
          <p:nvPr/>
        </p:nvSpPr>
        <p:spPr>
          <a:xfrm>
            <a:off x="6000760" y="4714884"/>
            <a:ext cx="285752" cy="557210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Rovnoramenný trojuholník 12"/>
          <p:cNvSpPr/>
          <p:nvPr/>
        </p:nvSpPr>
        <p:spPr>
          <a:xfrm>
            <a:off x="8215338" y="4714884"/>
            <a:ext cx="285752" cy="557210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Rovnoramenný trojuholník 13"/>
          <p:cNvSpPr/>
          <p:nvPr/>
        </p:nvSpPr>
        <p:spPr>
          <a:xfrm>
            <a:off x="6286512" y="3786190"/>
            <a:ext cx="285752" cy="557210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Rovnoramenný trojuholník 14"/>
          <p:cNvSpPr/>
          <p:nvPr/>
        </p:nvSpPr>
        <p:spPr>
          <a:xfrm>
            <a:off x="7858148" y="3786190"/>
            <a:ext cx="285752" cy="557210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6" name="Rovnoramenný trojuholník 15"/>
          <p:cNvSpPr/>
          <p:nvPr/>
        </p:nvSpPr>
        <p:spPr>
          <a:xfrm>
            <a:off x="6715140" y="3429000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2052" name="Picture 4" descr="http://kiralyova-pc.yw.sk/images%20I/chlapec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5214950"/>
            <a:ext cx="1200150" cy="1285876"/>
          </a:xfrm>
          <a:prstGeom prst="rect">
            <a:avLst/>
          </a:prstGeom>
          <a:noFill/>
        </p:spPr>
      </p:pic>
      <p:pic>
        <p:nvPicPr>
          <p:cNvPr id="2054" name="Picture 6" descr="https://zsstredpb.edupage.org/files/chlapec_a_dievca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214818"/>
            <a:ext cx="1381125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C 0.02327 -0.02431 0.04653 -0.04838 0.08038 -0.06505 C 0.11424 -0.08172 0.1717 -0.10857 0.20278 -0.1 C 0.23386 -0.09144 0.24566 -0.04236 0.26719 -0.01412 C 0.28872 0.01412 0.30174 0.05856 0.3316 0.07014 C 0.36146 0.08171 0.4132 0.07662 0.44618 0.05602 C 0.47917 0.03541 0.49705 -0.03959 0.52899 -0.05278 C 0.56094 -0.06598 0.61997 -0.02755 0.6382 -0.02292 " pathEditMode="relative" ptsTypes="aaa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23629 -0.40949 " pathEditMode="relative" ptsTypes="AA">
                                      <p:cBhvr>
                                        <p:cTn id="9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eometrické tvary - nová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1571604" y="571480"/>
            <a:ext cx="5201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Vytvor z geometrických tvarov obrázok </a:t>
            </a:r>
            <a:endParaRPr lang="sk-SK" sz="2400" dirty="0"/>
          </a:p>
        </p:txBody>
      </p:sp>
      <p:sp>
        <p:nvSpPr>
          <p:cNvPr id="4" name="Vývojový diagram: spojnica 3"/>
          <p:cNvSpPr/>
          <p:nvPr/>
        </p:nvSpPr>
        <p:spPr>
          <a:xfrm>
            <a:off x="6000760" y="2357430"/>
            <a:ext cx="1000132" cy="957266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5715008" y="4714884"/>
            <a:ext cx="857256" cy="12858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 rot="20443146">
            <a:off x="854627" y="3450307"/>
            <a:ext cx="357190" cy="1343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 rot="1224929">
            <a:off x="7652543" y="4092060"/>
            <a:ext cx="357190" cy="1343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2214546" y="3500438"/>
            <a:ext cx="357190" cy="134302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1500166" y="5286388"/>
            <a:ext cx="64294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3929058" y="3429000"/>
            <a:ext cx="357190" cy="134302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4071934" y="5286388"/>
            <a:ext cx="64294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ovnoramenný trojuholník 11"/>
          <p:cNvSpPr/>
          <p:nvPr/>
        </p:nvSpPr>
        <p:spPr>
          <a:xfrm>
            <a:off x="5214942" y="3286124"/>
            <a:ext cx="214314" cy="285752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4786314" y="4214818"/>
            <a:ext cx="357190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Vývojový diagram: spojnica 13"/>
          <p:cNvSpPr/>
          <p:nvPr/>
        </p:nvSpPr>
        <p:spPr>
          <a:xfrm>
            <a:off x="3152764" y="3652838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Vývojový diagram: spojnica 14"/>
          <p:cNvSpPr/>
          <p:nvPr/>
        </p:nvSpPr>
        <p:spPr>
          <a:xfrm>
            <a:off x="3214678" y="3143248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580</Words>
  <Application>Microsoft Office PowerPoint</Application>
  <PresentationFormat>Prezentácia na obrazovke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Natasa</dc:creator>
  <cp:lastModifiedBy>Natasa</cp:lastModifiedBy>
  <cp:revision>86</cp:revision>
  <dcterms:created xsi:type="dcterms:W3CDTF">2013-11-21T09:48:19Z</dcterms:created>
  <dcterms:modified xsi:type="dcterms:W3CDTF">2013-11-21T22:07:05Z</dcterms:modified>
</cp:coreProperties>
</file>