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0"/>
  </p:notes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30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78" autoAdjust="0"/>
    <p:restoredTop sz="94667" autoAdjust="0"/>
  </p:normalViewPr>
  <p:slideViewPr>
    <p:cSldViewPr>
      <p:cViewPr varScale="1">
        <p:scale>
          <a:sx n="53" d="100"/>
          <a:sy n="53" d="100"/>
        </p:scale>
        <p:origin x="-2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6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E4624-AD35-4099-8207-91504C875089}" type="datetimeFigureOut">
              <a:rPr lang="pl-PL" smtClean="0"/>
              <a:t>2009-10-28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2DF7D-0EB4-4C2C-A0D9-88C12C7DAFD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2DF7D-0EB4-4C2C-A0D9-88C12C7DAFDB}" type="slidenum">
              <a:rPr lang="pl-PL" smtClean="0"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72EE-912D-416B-904D-C8BF82993F5C}" type="datetimeFigureOut">
              <a:rPr lang="pl-PL" smtClean="0"/>
              <a:pPr/>
              <a:t>2009-10-28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2A30-B198-4FD0-A564-4E2BBFB55D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72EE-912D-416B-904D-C8BF82993F5C}" type="datetimeFigureOut">
              <a:rPr lang="pl-PL" smtClean="0"/>
              <a:pPr/>
              <a:t>2009-10-28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2A30-B198-4FD0-A564-4E2BBFB55D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72EE-912D-416B-904D-C8BF82993F5C}" type="datetimeFigureOut">
              <a:rPr lang="pl-PL" smtClean="0"/>
              <a:pPr/>
              <a:t>2009-10-28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2A30-B198-4FD0-A564-4E2BBFB55D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72EE-912D-416B-904D-C8BF82993F5C}" type="datetimeFigureOut">
              <a:rPr lang="pl-PL" smtClean="0"/>
              <a:pPr/>
              <a:t>2009-10-28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2A30-B198-4FD0-A564-4E2BBFB55D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72EE-912D-416B-904D-C8BF82993F5C}" type="datetimeFigureOut">
              <a:rPr lang="pl-PL" smtClean="0"/>
              <a:pPr/>
              <a:t>2009-10-28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2E2A30-B198-4FD0-A564-4E2BBFB55D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72EE-912D-416B-904D-C8BF82993F5C}" type="datetimeFigureOut">
              <a:rPr lang="pl-PL" smtClean="0"/>
              <a:pPr/>
              <a:t>2009-10-28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2A30-B198-4FD0-A564-4E2BBFB55D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72EE-912D-416B-904D-C8BF82993F5C}" type="datetimeFigureOut">
              <a:rPr lang="pl-PL" smtClean="0"/>
              <a:pPr/>
              <a:t>2009-10-28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2A30-B198-4FD0-A564-4E2BBFB55D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72EE-912D-416B-904D-C8BF82993F5C}" type="datetimeFigureOut">
              <a:rPr lang="pl-PL" smtClean="0"/>
              <a:pPr/>
              <a:t>2009-10-28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2A30-B198-4FD0-A564-4E2BBFB55D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72EE-912D-416B-904D-C8BF82993F5C}" type="datetimeFigureOut">
              <a:rPr lang="pl-PL" smtClean="0"/>
              <a:pPr/>
              <a:t>2009-10-28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2A30-B198-4FD0-A564-4E2BBFB55D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72EE-912D-416B-904D-C8BF82993F5C}" type="datetimeFigureOut">
              <a:rPr lang="pl-PL" smtClean="0"/>
              <a:pPr/>
              <a:t>2009-10-28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2A30-B198-4FD0-A564-4E2BBFB55D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72EE-912D-416B-904D-C8BF82993F5C}" type="datetimeFigureOut">
              <a:rPr lang="pl-PL" smtClean="0"/>
              <a:pPr/>
              <a:t>2009-10-28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2A30-B198-4FD0-A564-4E2BBFB55D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7872EE-912D-416B-904D-C8BF82993F5C}" type="datetimeFigureOut">
              <a:rPr lang="pl-PL" smtClean="0"/>
              <a:pPr/>
              <a:t>2009-10-28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2E2A30-B198-4FD0-A564-4E2BBFB55DC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Stawy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Budowa i mechanika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29652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0112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Staw prosty, </a:t>
            </a:r>
          </a:p>
          <a:p>
            <a:r>
              <a:rPr lang="pl-PL" dirty="0" smtClean="0"/>
              <a:t>wieloosiowy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Staw ramienny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głowa kości ramiennej  duża</a:t>
            </a:r>
          </a:p>
          <a:p>
            <a:r>
              <a:rPr lang="pl-PL" dirty="0" smtClean="0"/>
              <a:t>wydrążenie stawowe (panewka stawowa)  mała</a:t>
            </a:r>
          </a:p>
          <a:p>
            <a:r>
              <a:rPr lang="pl-PL" dirty="0" smtClean="0"/>
              <a:t>Stosunek 3:1 – duży zakres ruchu </a:t>
            </a:r>
          </a:p>
          <a:p>
            <a:r>
              <a:rPr lang="pl-PL" dirty="0" smtClean="0"/>
              <a:t>obrąbek stawowy łopatki</a:t>
            </a:r>
          </a:p>
          <a:p>
            <a:endParaRPr lang="pl-PL" dirty="0" smtClean="0"/>
          </a:p>
          <a:p>
            <a:r>
              <a:rPr lang="pl-PL" dirty="0" smtClean="0"/>
              <a:t>Staw ochraniają: więzadła i mięśnie</a:t>
            </a: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Torebka stawowa</a:t>
            </a:r>
          </a:p>
          <a:p>
            <a:r>
              <a:rPr lang="pl-PL" dirty="0" smtClean="0"/>
              <a:t>wzmacnia więzadło kruczo-ramienne i więzadła obrąbkowo-ramienne (górne, środkowe, dolne)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3582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215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Ruch stawowe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odbywają się w trzech płaszczyznach: </a:t>
            </a:r>
          </a:p>
          <a:p>
            <a:pPr lvl="1"/>
            <a:r>
              <a:rPr lang="pl-PL" dirty="0" smtClean="0"/>
              <a:t>zgięcie i prostowanie, </a:t>
            </a:r>
          </a:p>
          <a:p>
            <a:pPr lvl="1"/>
            <a:r>
              <a:rPr lang="pl-PL" dirty="0" smtClean="0"/>
              <a:t>odwodzenie i przywodzenie </a:t>
            </a:r>
          </a:p>
          <a:p>
            <a:pPr lvl="1"/>
            <a:r>
              <a:rPr lang="pl-PL" dirty="0" smtClean="0"/>
              <a:t>ruchy obrotowe ramienia do wewnątrz i na zewnątrz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odwodzenie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m. naramienny(</a:t>
            </a:r>
            <a:r>
              <a:rPr lang="pl-PL" dirty="0" err="1"/>
              <a:t>cz.srodkowa</a:t>
            </a:r>
            <a:r>
              <a:rPr lang="pl-PL" dirty="0" smtClean="0"/>
              <a:t>)</a:t>
            </a:r>
          </a:p>
          <a:p>
            <a:r>
              <a:rPr lang="pl-PL" dirty="0"/>
              <a:t>m. nadgrzebieniowy</a:t>
            </a:r>
          </a:p>
          <a:p>
            <a:r>
              <a:rPr lang="pl-PL" dirty="0"/>
              <a:t>m. dwugłowy ramienia(głowa długa)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Stawy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mtClean="0"/>
              <a:t>Kości połączone są ze sobą stawami</a:t>
            </a:r>
          </a:p>
          <a:p>
            <a:pPr eaLnBrk="1" hangingPunct="1"/>
            <a:r>
              <a:rPr lang="pl-PL" smtClean="0"/>
              <a:t>powierzchnie stawowe kości są pokryte idealnie gładką chrząstką stawową</a:t>
            </a:r>
          </a:p>
          <a:p>
            <a:pPr eaLnBrk="1" hangingPunct="1"/>
            <a:r>
              <a:rPr lang="pl-PL" smtClean="0"/>
              <a:t>Kości połączone w stały sposób za pomocą więzadeł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Przywodzenie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m. obły </a:t>
            </a:r>
            <a:r>
              <a:rPr lang="pl-PL" dirty="0" err="1" smtClean="0"/>
              <a:t>wiekszy</a:t>
            </a:r>
            <a:endParaRPr lang="pl-PL" dirty="0" smtClean="0"/>
          </a:p>
          <a:p>
            <a:r>
              <a:rPr lang="pl-PL" dirty="0"/>
              <a:t>m. podłopatkowy</a:t>
            </a:r>
          </a:p>
          <a:p>
            <a:r>
              <a:rPr lang="pl-PL" dirty="0"/>
              <a:t>m. dwugłowy ramienia (głowa krótka)</a:t>
            </a:r>
          </a:p>
          <a:p>
            <a:r>
              <a:rPr lang="pl-PL" dirty="0"/>
              <a:t>m. trójgłowy ramienia(głowa długa)</a:t>
            </a:r>
          </a:p>
          <a:p>
            <a:r>
              <a:rPr lang="pl-PL" dirty="0" err="1"/>
              <a:t>m.piersiowy</a:t>
            </a:r>
            <a:r>
              <a:rPr lang="pl-PL" dirty="0"/>
              <a:t> </a:t>
            </a:r>
            <a:r>
              <a:rPr lang="pl-PL" dirty="0" err="1"/>
              <a:t>wiekszy</a:t>
            </a:r>
            <a:endParaRPr lang="pl-PL" dirty="0"/>
          </a:p>
          <a:p>
            <a:r>
              <a:rPr lang="pl-PL" dirty="0" err="1"/>
              <a:t>m.najszerszy</a:t>
            </a:r>
            <a:r>
              <a:rPr lang="pl-PL" dirty="0"/>
              <a:t> grzbietu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i="1" dirty="0"/>
              <a:t>Unoszenie ramienia w stawie ramiennym </a:t>
            </a:r>
            <a:r>
              <a:rPr lang="pl-PL" i="1" dirty="0" smtClean="0"/>
              <a:t>powyżej </a:t>
            </a:r>
            <a:r>
              <a:rPr lang="pl-PL" i="1" dirty="0"/>
              <a:t>poziomu nie jest </a:t>
            </a:r>
            <a:r>
              <a:rPr lang="pl-PL" i="1" dirty="0" smtClean="0"/>
              <a:t>możliwe </a:t>
            </a:r>
            <a:r>
              <a:rPr lang="pl-PL" i="1" dirty="0"/>
              <a:t>z </a:t>
            </a:r>
            <a:r>
              <a:rPr lang="pl-PL" i="1" dirty="0" smtClean="0"/>
              <a:t>powodu:</a:t>
            </a:r>
            <a:endParaRPr lang="pl-PL" i="1" dirty="0"/>
          </a:p>
          <a:p>
            <a:r>
              <a:rPr lang="pl-PL" dirty="0" smtClean="0"/>
              <a:t>napięcia mięśni przywodzących </a:t>
            </a:r>
            <a:r>
              <a:rPr lang="pl-PL" dirty="0"/>
              <a:t>i dolnej ś</a:t>
            </a:r>
            <a:r>
              <a:rPr lang="pl-PL" dirty="0" smtClean="0"/>
              <a:t>ciany torebki</a:t>
            </a:r>
          </a:p>
          <a:p>
            <a:r>
              <a:rPr lang="pl-PL" dirty="0" smtClean="0"/>
              <a:t> oparcie </a:t>
            </a:r>
            <a:r>
              <a:rPr lang="pl-PL" dirty="0"/>
              <a:t>sie </a:t>
            </a:r>
            <a:r>
              <a:rPr lang="pl-PL" dirty="0" smtClean="0"/>
              <a:t>guzka większego kości </a:t>
            </a:r>
            <a:r>
              <a:rPr lang="pl-PL" dirty="0"/>
              <a:t>ramiennej o sklepienie stawu ramiennego. </a:t>
            </a:r>
          </a:p>
          <a:p>
            <a:r>
              <a:rPr lang="pl-PL" dirty="0" smtClean="0"/>
              <a:t>Dalsze </a:t>
            </a:r>
            <a:r>
              <a:rPr lang="pl-PL" dirty="0"/>
              <a:t>unoszenie </a:t>
            </a:r>
            <a:r>
              <a:rPr lang="pl-PL" dirty="0" smtClean="0"/>
              <a:t>ramienia odbywa </a:t>
            </a:r>
            <a:r>
              <a:rPr lang="pl-PL" dirty="0"/>
              <a:t>sie w stawach obojczyka(uniesienie ramienia do </a:t>
            </a:r>
            <a:r>
              <a:rPr lang="pl-PL" dirty="0" smtClean="0"/>
              <a:t>150 -160stopni)</a:t>
            </a:r>
          </a:p>
          <a:p>
            <a:r>
              <a:rPr lang="pl-PL" dirty="0" smtClean="0"/>
              <a:t>dalszy </a:t>
            </a:r>
            <a:r>
              <a:rPr lang="pl-PL" dirty="0"/>
              <a:t>ruch </a:t>
            </a:r>
            <a:r>
              <a:rPr lang="pl-PL" dirty="0" smtClean="0"/>
              <a:t>ramienia aż </a:t>
            </a:r>
            <a:r>
              <a:rPr lang="pl-PL" dirty="0"/>
              <a:t>do pionu obejmuje </a:t>
            </a:r>
            <a:r>
              <a:rPr lang="pl-PL" dirty="0" smtClean="0"/>
              <a:t>kl. piersiową, </a:t>
            </a:r>
            <a:r>
              <a:rPr lang="pl-PL" dirty="0"/>
              <a:t>która przez prostowanie </a:t>
            </a:r>
            <a:r>
              <a:rPr lang="pl-PL" dirty="0" smtClean="0"/>
              <a:t>kręgosłupa </a:t>
            </a:r>
            <a:r>
              <a:rPr lang="pl-PL" dirty="0"/>
              <a:t>przechyla sie </a:t>
            </a:r>
            <a:r>
              <a:rPr lang="pl-PL" dirty="0" smtClean="0"/>
              <a:t>ku tyłowi</a:t>
            </a:r>
            <a:r>
              <a:rPr lang="pl-PL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Rotacja </a:t>
            </a:r>
            <a:r>
              <a:rPr lang="pl-PL" b="1" dirty="0" err="1"/>
              <a:t>zewn</a:t>
            </a:r>
            <a:r>
              <a:rPr lang="pl-PL" b="1" dirty="0"/>
              <a:t>(odwracanie)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m. naramienny(cz. tylna)</a:t>
            </a:r>
          </a:p>
          <a:p>
            <a:r>
              <a:rPr lang="pl-PL" dirty="0"/>
              <a:t>m. nadgrzebieniowy (mała komponenta tego</a:t>
            </a:r>
          </a:p>
          <a:p>
            <a:r>
              <a:rPr lang="pl-PL" dirty="0"/>
              <a:t>ruchu)</a:t>
            </a:r>
          </a:p>
          <a:p>
            <a:r>
              <a:rPr lang="pl-PL" dirty="0" err="1"/>
              <a:t>m.podgrzebieniowy</a:t>
            </a:r>
            <a:endParaRPr lang="pl-PL" dirty="0"/>
          </a:p>
          <a:p>
            <a:r>
              <a:rPr lang="pl-PL" dirty="0" err="1"/>
              <a:t>m.obły</a:t>
            </a:r>
            <a:r>
              <a:rPr lang="pl-PL" dirty="0"/>
              <a:t> mniejszy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Rotacja </a:t>
            </a:r>
            <a:r>
              <a:rPr lang="pl-PL" b="1" dirty="0" err="1"/>
              <a:t>wewn</a:t>
            </a:r>
            <a:r>
              <a:rPr lang="pl-PL" b="1" dirty="0"/>
              <a:t>.(nawracanie)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m. naramienny(cz. przednia)</a:t>
            </a:r>
          </a:p>
          <a:p>
            <a:r>
              <a:rPr lang="pl-PL" dirty="0"/>
              <a:t>m. obły </a:t>
            </a:r>
            <a:r>
              <a:rPr lang="pl-PL" dirty="0" err="1"/>
              <a:t>wiekszy</a:t>
            </a:r>
            <a:endParaRPr lang="pl-PL" dirty="0"/>
          </a:p>
          <a:p>
            <a:r>
              <a:rPr lang="pl-PL" dirty="0" err="1"/>
              <a:t>m.podłopatkowy</a:t>
            </a:r>
            <a:endParaRPr lang="pl-PL" dirty="0"/>
          </a:p>
          <a:p>
            <a:r>
              <a:rPr lang="pl-PL" dirty="0" err="1"/>
              <a:t>m.dwugłowy</a:t>
            </a:r>
            <a:r>
              <a:rPr lang="pl-PL" dirty="0"/>
              <a:t> ramienia(głowa długa)</a:t>
            </a:r>
          </a:p>
          <a:p>
            <a:r>
              <a:rPr lang="pl-PL" dirty="0" err="1"/>
              <a:t>m.piersiowy</a:t>
            </a:r>
            <a:r>
              <a:rPr lang="pl-PL" dirty="0"/>
              <a:t> </a:t>
            </a:r>
            <a:r>
              <a:rPr lang="pl-PL" dirty="0" err="1" smtClean="0"/>
              <a:t>wiekszy</a:t>
            </a:r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Ruchy nawracania i odwracania </a:t>
            </a:r>
            <a:r>
              <a:rPr lang="pl-PL" dirty="0" smtClean="0"/>
              <a:t>są </a:t>
            </a:r>
            <a:r>
              <a:rPr lang="pl-PL" dirty="0"/>
              <a:t>szczególnie widoczne w czasie </a:t>
            </a:r>
            <a:r>
              <a:rPr lang="pl-PL" dirty="0" smtClean="0"/>
              <a:t>obracania przedramienia zgiętego </a:t>
            </a:r>
            <a:r>
              <a:rPr lang="pl-PL" dirty="0"/>
              <a:t>pod katem prostym w stawie łokciowym.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zginanie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m.naramienny</a:t>
            </a:r>
            <a:r>
              <a:rPr lang="pl-PL" dirty="0"/>
              <a:t>(</a:t>
            </a:r>
            <a:r>
              <a:rPr lang="pl-PL" dirty="0" err="1"/>
              <a:t>cz.przednia-&gt;obojczykowa</a:t>
            </a:r>
            <a:r>
              <a:rPr lang="pl-PL" dirty="0"/>
              <a:t>)</a:t>
            </a:r>
          </a:p>
          <a:p>
            <a:r>
              <a:rPr lang="pl-PL" dirty="0" err="1"/>
              <a:t>m.dwugłowy</a:t>
            </a:r>
            <a:r>
              <a:rPr lang="pl-PL" dirty="0"/>
              <a:t> ramienia</a:t>
            </a:r>
          </a:p>
          <a:p>
            <a:r>
              <a:rPr lang="pl-PL" dirty="0" err="1"/>
              <a:t>m.kruczo-ramienny</a:t>
            </a:r>
            <a:endParaRPr lang="pl-PL" dirty="0"/>
          </a:p>
          <a:p>
            <a:r>
              <a:rPr lang="pl-PL" dirty="0" err="1"/>
              <a:t>m.piersiowy</a:t>
            </a:r>
            <a:r>
              <a:rPr lang="pl-PL" dirty="0"/>
              <a:t>(</a:t>
            </a:r>
            <a:r>
              <a:rPr lang="pl-PL" dirty="0" err="1"/>
              <a:t>cz.obojczykowa</a:t>
            </a:r>
            <a:r>
              <a:rPr lang="pl-PL" dirty="0"/>
              <a:t>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prostowanie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m.trójgłowy</a:t>
            </a:r>
            <a:r>
              <a:rPr lang="pl-PL" dirty="0"/>
              <a:t> ramienia(głowa długa)</a:t>
            </a:r>
          </a:p>
          <a:p>
            <a:r>
              <a:rPr lang="pl-PL" dirty="0" err="1"/>
              <a:t>m.naramienny</a:t>
            </a:r>
            <a:r>
              <a:rPr lang="pl-PL" dirty="0"/>
              <a:t>(</a:t>
            </a:r>
            <a:r>
              <a:rPr lang="pl-PL" dirty="0" err="1"/>
              <a:t>cz.tylna</a:t>
            </a:r>
            <a:r>
              <a:rPr lang="pl-PL" dirty="0"/>
              <a:t>)</a:t>
            </a:r>
          </a:p>
          <a:p>
            <a:r>
              <a:rPr lang="pl-PL" dirty="0" err="1"/>
              <a:t>m.obły</a:t>
            </a:r>
            <a:r>
              <a:rPr lang="pl-PL" dirty="0"/>
              <a:t> </a:t>
            </a:r>
            <a:r>
              <a:rPr lang="pl-PL" dirty="0" err="1"/>
              <a:t>wiekszy</a:t>
            </a:r>
            <a:endParaRPr lang="pl-PL" dirty="0"/>
          </a:p>
          <a:p>
            <a:r>
              <a:rPr lang="pl-PL" dirty="0" err="1"/>
              <a:t>m.najszerszy</a:t>
            </a:r>
            <a:r>
              <a:rPr lang="pl-PL" dirty="0"/>
              <a:t> grzbietu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Ruchy obwodzenia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Powstają </a:t>
            </a:r>
            <a:r>
              <a:rPr lang="pl-PL" dirty="0"/>
              <a:t>poprzez </a:t>
            </a:r>
            <a:r>
              <a:rPr lang="pl-PL" dirty="0" smtClean="0"/>
              <a:t>połączenie </a:t>
            </a:r>
            <a:r>
              <a:rPr lang="pl-PL" dirty="0"/>
              <a:t>ruchów </a:t>
            </a:r>
            <a:r>
              <a:rPr lang="pl-PL" dirty="0" smtClean="0"/>
              <a:t>zgięcia </a:t>
            </a:r>
            <a:r>
              <a:rPr lang="pl-PL" dirty="0"/>
              <a:t>i prostowania z </a:t>
            </a:r>
            <a:r>
              <a:rPr lang="pl-PL" dirty="0" smtClean="0"/>
              <a:t>odwodzeniem </a:t>
            </a:r>
            <a:r>
              <a:rPr lang="pl-PL" dirty="0"/>
              <a:t>i </a:t>
            </a:r>
            <a:r>
              <a:rPr lang="pl-PL" dirty="0" smtClean="0"/>
              <a:t>przywodzeniem. Ruchy </a:t>
            </a:r>
            <a:r>
              <a:rPr lang="pl-PL" dirty="0"/>
              <a:t>te </a:t>
            </a:r>
            <a:r>
              <a:rPr lang="pl-PL" dirty="0" smtClean="0"/>
              <a:t>łącza </a:t>
            </a:r>
            <a:r>
              <a:rPr lang="pl-PL" dirty="0"/>
              <a:t>sie z odpowiednimi ruchami w stawach obojczyka znacznie </a:t>
            </a:r>
            <a:r>
              <a:rPr lang="pl-PL" dirty="0" smtClean="0"/>
              <a:t>zwiększając ich zakres</a:t>
            </a:r>
            <a:r>
              <a:rPr lang="pl-PL" dirty="0"/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PIERSCIEN ROTATORÓW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są </a:t>
            </a:r>
            <a:r>
              <a:rPr lang="pl-PL" dirty="0"/>
              <a:t>to ś</a:t>
            </a:r>
            <a:r>
              <a:rPr lang="pl-PL" dirty="0" smtClean="0"/>
              <a:t>cięgna mięsni</a:t>
            </a:r>
            <a:r>
              <a:rPr lang="pl-PL" dirty="0"/>
              <a:t>, których przyczep </a:t>
            </a:r>
            <a:r>
              <a:rPr lang="pl-PL" dirty="0" smtClean="0"/>
              <a:t>początkowy</a:t>
            </a:r>
            <a:endParaRPr lang="pl-PL" dirty="0"/>
          </a:p>
          <a:p>
            <a:r>
              <a:rPr lang="pl-PL" dirty="0"/>
              <a:t>znajduje sie na łopatce a przyczep </a:t>
            </a:r>
            <a:r>
              <a:rPr lang="pl-PL" dirty="0" smtClean="0"/>
              <a:t>końcowy </a:t>
            </a:r>
            <a:r>
              <a:rPr lang="pl-PL" dirty="0"/>
              <a:t>na guzku </a:t>
            </a:r>
            <a:r>
              <a:rPr lang="pl-PL" dirty="0" smtClean="0"/>
              <a:t>większym </a:t>
            </a:r>
            <a:r>
              <a:rPr lang="pl-PL" dirty="0"/>
              <a:t>lub mniejszym </a:t>
            </a:r>
            <a:r>
              <a:rPr lang="pl-PL" dirty="0" smtClean="0"/>
              <a:t>kości ramiennej:</a:t>
            </a:r>
            <a:endParaRPr lang="pl-PL" dirty="0"/>
          </a:p>
          <a:p>
            <a:pPr lvl="1"/>
            <a:r>
              <a:rPr lang="pl-PL" dirty="0"/>
              <a:t>- m. podłopatkowy</a:t>
            </a:r>
          </a:p>
          <a:p>
            <a:pPr lvl="1"/>
            <a:r>
              <a:rPr lang="pl-PL" dirty="0"/>
              <a:t>- m. podgrzebieniowy</a:t>
            </a:r>
          </a:p>
          <a:p>
            <a:pPr lvl="1"/>
            <a:r>
              <a:rPr lang="pl-PL" dirty="0"/>
              <a:t>- m. obły mniejszy</a:t>
            </a:r>
          </a:p>
          <a:p>
            <a:pPr lvl="1"/>
            <a:r>
              <a:rPr lang="pl-PL" dirty="0"/>
              <a:t>- m. nadgrzebieniowy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78852" name="Picture 5" descr="budowa_staw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Uszkodzenie pierścienia rotatorów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najczęściej </a:t>
            </a:r>
            <a:r>
              <a:rPr lang="pl-PL" dirty="0"/>
              <a:t>u osób po 40 roku </a:t>
            </a:r>
            <a:r>
              <a:rPr lang="pl-PL" dirty="0" smtClean="0"/>
              <a:t>życia</a:t>
            </a:r>
            <a:r>
              <a:rPr lang="pl-PL" dirty="0"/>
              <a:t>, </a:t>
            </a:r>
            <a:r>
              <a:rPr lang="pl-PL" dirty="0" smtClean="0"/>
              <a:t>którzy wykonywali </a:t>
            </a:r>
            <a:r>
              <a:rPr lang="pl-PL" dirty="0"/>
              <a:t>prace </a:t>
            </a:r>
            <a:r>
              <a:rPr lang="pl-PL" dirty="0" smtClean="0"/>
              <a:t>związana </a:t>
            </a:r>
            <a:r>
              <a:rPr lang="pl-PL" dirty="0"/>
              <a:t>z długotrwałym unoszeniem kg w górze, </a:t>
            </a:r>
            <a:r>
              <a:rPr lang="pl-PL" dirty="0" smtClean="0"/>
              <a:t>często </a:t>
            </a:r>
            <a:r>
              <a:rPr lang="pl-PL" dirty="0"/>
              <a:t>sportowcy</a:t>
            </a:r>
            <a:r>
              <a:rPr lang="pl-PL" dirty="0" smtClean="0"/>
              <a:t>;</a:t>
            </a:r>
          </a:p>
          <a:p>
            <a:r>
              <a:rPr lang="pl-PL" dirty="0"/>
              <a:t>Odwiedzenie ramienia do 90º i </a:t>
            </a:r>
            <a:r>
              <a:rPr lang="pl-PL" dirty="0" smtClean="0"/>
              <a:t>większym </a:t>
            </a:r>
            <a:r>
              <a:rPr lang="pl-PL" dirty="0"/>
              <a:t>zakresie powoduje przyparcie </a:t>
            </a:r>
            <a:r>
              <a:rPr lang="pl-PL" dirty="0" smtClean="0"/>
              <a:t>pierścienia rotatorów </a:t>
            </a:r>
            <a:r>
              <a:rPr lang="pl-PL" dirty="0"/>
              <a:t>do łuku kruczo- barkowego; dochodzi wtedy do powstania zmian o </a:t>
            </a:r>
            <a:r>
              <a:rPr lang="pl-PL" dirty="0" smtClean="0"/>
              <a:t>charakterze zwyrodnieniowym </a:t>
            </a:r>
            <a:r>
              <a:rPr lang="pl-PL" dirty="0"/>
              <a:t>i </a:t>
            </a:r>
            <a:r>
              <a:rPr lang="pl-PL" dirty="0" err="1" smtClean="0"/>
              <a:t>rozerwań</a:t>
            </a:r>
            <a:r>
              <a:rPr lang="pl-PL" dirty="0" smtClean="0"/>
              <a:t>;</a:t>
            </a:r>
            <a:endParaRPr lang="pl-P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Staw łokciowy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staw zawiasowo-obrotowy o dwóch osiach ruchu</a:t>
            </a:r>
          </a:p>
          <a:p>
            <a:r>
              <a:rPr lang="pl-PL" dirty="0" smtClean="0"/>
              <a:t>Staw złożony - w jego skład wchodzą trzy stawy :</a:t>
            </a:r>
          </a:p>
          <a:p>
            <a:r>
              <a:rPr lang="pl-PL" dirty="0" smtClean="0"/>
              <a:t>staw ramienno-łokciowy - staw zawiasowy</a:t>
            </a:r>
          </a:p>
          <a:p>
            <a:r>
              <a:rPr lang="pl-PL" dirty="0" smtClean="0"/>
              <a:t>staw ramienno-promieniowy - staw kulisty wolny</a:t>
            </a:r>
          </a:p>
          <a:p>
            <a:r>
              <a:rPr lang="pl-PL" dirty="0" smtClean="0"/>
              <a:t>staw promieniowo-łokciowy bliższy - staw obrotowy</a:t>
            </a:r>
            <a:endParaRPr lang="pl-P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715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4857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staw ramienno-łokciowy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główką w tym stawie jest bloczek kości ramiennej</a:t>
            </a:r>
          </a:p>
          <a:p>
            <a:r>
              <a:rPr lang="pl-PL" dirty="0" smtClean="0"/>
              <a:t>panewką jest wcięcie bloczkowe kości łokciowej</a:t>
            </a:r>
          </a:p>
          <a:p>
            <a:endParaRPr lang="pl-PL" dirty="0"/>
          </a:p>
          <a:p>
            <a:r>
              <a:rPr lang="pl-PL" dirty="0" smtClean="0"/>
              <a:t>Wykonujemy w nim ruchy : zgięcia (</a:t>
            </a:r>
            <a:r>
              <a:rPr lang="pl-PL" dirty="0" err="1" smtClean="0"/>
              <a:t>flexio</a:t>
            </a:r>
            <a:r>
              <a:rPr lang="pl-PL" dirty="0" smtClean="0"/>
              <a:t>) i prostowania (</a:t>
            </a:r>
            <a:r>
              <a:rPr lang="pl-PL" dirty="0" err="1" smtClean="0"/>
              <a:t>extensio</a:t>
            </a:r>
            <a:r>
              <a:rPr lang="pl-PL" dirty="0" smtClean="0"/>
              <a:t>).</a:t>
            </a:r>
            <a:endParaRPr lang="pl-PL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staw ramienno-promieniowy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główką w tym stawie jest główka kości ramiennej</a:t>
            </a:r>
          </a:p>
          <a:p>
            <a:r>
              <a:rPr lang="pl-PL" dirty="0" smtClean="0"/>
              <a:t>panewką jest dołek głowy kości promieniowej</a:t>
            </a:r>
          </a:p>
          <a:p>
            <a:r>
              <a:rPr lang="pl-PL" dirty="0" smtClean="0"/>
              <a:t>Ruchomość tego stawu jest ograniczona ze względu na połączenie z kością łokciową</a:t>
            </a:r>
          </a:p>
          <a:p>
            <a:r>
              <a:rPr lang="pl-PL" dirty="0" smtClean="0"/>
              <a:t>Wykonujemy w nim ruchy : zgięcia (</a:t>
            </a:r>
            <a:r>
              <a:rPr lang="pl-PL" dirty="0" err="1" smtClean="0"/>
              <a:t>flexio</a:t>
            </a:r>
            <a:r>
              <a:rPr lang="pl-PL" dirty="0" smtClean="0"/>
              <a:t>), prostowania (</a:t>
            </a:r>
            <a:r>
              <a:rPr lang="pl-PL" dirty="0" err="1" smtClean="0"/>
              <a:t>extensio</a:t>
            </a:r>
            <a:r>
              <a:rPr lang="pl-PL" dirty="0" smtClean="0"/>
              <a:t>) i ruchy obrotowe (</a:t>
            </a:r>
            <a:r>
              <a:rPr lang="pl-PL" dirty="0" err="1" smtClean="0"/>
              <a:t>rotatio</a:t>
            </a:r>
            <a:r>
              <a:rPr lang="pl-PL" dirty="0" smtClean="0"/>
              <a:t>)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staw promieniowo-łokciowy bliższy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główką tego stawu jest obwód stawowy głowy kości promieniowej</a:t>
            </a:r>
          </a:p>
          <a:p>
            <a:r>
              <a:rPr lang="pl-PL" dirty="0" smtClean="0"/>
              <a:t>panewką jest wcięcie promieniowe kości łokciowej</a:t>
            </a:r>
          </a:p>
          <a:p>
            <a:r>
              <a:rPr lang="pl-PL" dirty="0" smtClean="0"/>
              <a:t>Wykonujemy w tym stawie ruchy odwracania (</a:t>
            </a:r>
            <a:r>
              <a:rPr lang="pl-PL" dirty="0" err="1" smtClean="0"/>
              <a:t>supinatio</a:t>
            </a:r>
            <a:r>
              <a:rPr lang="pl-PL" dirty="0" smtClean="0"/>
              <a:t>) i nawracania (</a:t>
            </a:r>
            <a:r>
              <a:rPr lang="pl-PL" dirty="0" err="1" smtClean="0"/>
              <a:t>pronatio</a:t>
            </a:r>
            <a:r>
              <a:rPr lang="pl-PL" dirty="0" smtClean="0"/>
              <a:t>)</a:t>
            </a:r>
          </a:p>
          <a:p>
            <a:r>
              <a:rPr lang="pl-PL" dirty="0" smtClean="0"/>
              <a:t>staw ten współdziała ze stawem promieniowo-łokciowym dalszym.</a:t>
            </a:r>
            <a:endParaRPr lang="pl-PL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Torebka stawowa</a:t>
            </a:r>
          </a:p>
          <a:p>
            <a:pPr lvl="1"/>
            <a:r>
              <a:rPr lang="pl-PL" dirty="0" smtClean="0"/>
              <a:t>gruba i napięta po stronie bocznej i przyśrodkowej - wzmocniona silnymi więzadłami</a:t>
            </a:r>
          </a:p>
          <a:p>
            <a:pPr lvl="1"/>
            <a:r>
              <a:rPr lang="pl-PL" dirty="0" smtClean="0"/>
              <a:t>obszerna i cienka od przodu i tyłu</a:t>
            </a:r>
          </a:p>
          <a:p>
            <a:r>
              <a:rPr lang="pl-PL" dirty="0" smtClean="0"/>
              <a:t>Więzadła</a:t>
            </a:r>
          </a:p>
          <a:p>
            <a:pPr lvl="1"/>
            <a:r>
              <a:rPr lang="pl-PL" dirty="0" smtClean="0"/>
              <a:t>więzadło poboczne promieniowe</a:t>
            </a:r>
          </a:p>
          <a:p>
            <a:pPr lvl="1"/>
            <a:r>
              <a:rPr lang="pl-PL" dirty="0" smtClean="0"/>
              <a:t>więzadło poboczne łokciowe</a:t>
            </a:r>
          </a:p>
          <a:p>
            <a:pPr lvl="1"/>
            <a:r>
              <a:rPr lang="pl-PL" dirty="0" smtClean="0"/>
              <a:t>więzadło pierścieniowate kości promieniowej</a:t>
            </a:r>
          </a:p>
          <a:p>
            <a:pPr lvl="1"/>
            <a:r>
              <a:rPr lang="pl-PL" dirty="0" smtClean="0"/>
              <a:t>więzadło czworoboczne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Stawy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mtClean="0"/>
              <a:t>Zakres ruchu zależy od typu stawu</a:t>
            </a:r>
          </a:p>
          <a:p>
            <a:pPr eaLnBrk="1" hangingPunct="1"/>
            <a:r>
              <a:rPr lang="pl-PL" smtClean="0"/>
              <a:t>stawy jednoosiowe (np. międzypaliczkowe w palcach rąk i stóp) - główka o kształcie bloczka </a:t>
            </a:r>
          </a:p>
          <a:p>
            <a:pPr eaLnBrk="1" hangingPunct="1"/>
            <a:r>
              <a:rPr lang="pl-PL" smtClean="0"/>
              <a:t>dwuosiowe (np. staw nadgarstka) – główka o kształcie eliptycznym </a:t>
            </a:r>
          </a:p>
          <a:p>
            <a:pPr eaLnBrk="1" hangingPunct="1"/>
            <a:r>
              <a:rPr lang="pl-PL" smtClean="0"/>
              <a:t>wieloosiowe (np. staw barkowy lub biodrowy) - główka ma kształt kulisty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Staw biodrowy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786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286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3582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80724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staw kulisty, panewkowy</a:t>
            </a:r>
          </a:p>
          <a:p>
            <a:r>
              <a:rPr lang="pl-PL" dirty="0" smtClean="0"/>
              <a:t>Głową jest powierzchnia stawowa głowy kości udowej</a:t>
            </a:r>
          </a:p>
          <a:p>
            <a:r>
              <a:rPr lang="pl-PL" dirty="0" smtClean="0"/>
              <a:t>panewką jest powierzchnia księżycowata panewki kości miednicznej oraz obrąbek panewkowy</a:t>
            </a:r>
            <a:endParaRPr lang="pl-PL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Ruchy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stawie biodrowym wykonujemy : </a:t>
            </a:r>
          </a:p>
          <a:p>
            <a:pPr lvl="1"/>
            <a:r>
              <a:rPr lang="pl-PL" dirty="0" smtClean="0"/>
              <a:t>zgięcie (</a:t>
            </a:r>
            <a:r>
              <a:rPr lang="pl-PL" dirty="0" err="1" smtClean="0"/>
              <a:t>flexio</a:t>
            </a:r>
            <a:r>
              <a:rPr lang="pl-PL" dirty="0" smtClean="0"/>
              <a:t>), prostowanie (</a:t>
            </a:r>
            <a:r>
              <a:rPr lang="pl-PL" dirty="0" err="1" smtClean="0"/>
              <a:t>extensio</a:t>
            </a:r>
            <a:r>
              <a:rPr lang="pl-PL" dirty="0" smtClean="0"/>
              <a:t>)</a:t>
            </a:r>
          </a:p>
          <a:p>
            <a:pPr lvl="1"/>
            <a:r>
              <a:rPr lang="pl-PL" dirty="0" smtClean="0"/>
              <a:t>odwodzenie (</a:t>
            </a:r>
            <a:r>
              <a:rPr lang="pl-PL" dirty="0" err="1" smtClean="0"/>
              <a:t>abductio</a:t>
            </a:r>
            <a:r>
              <a:rPr lang="pl-PL" dirty="0" smtClean="0"/>
              <a:t>), przywodzenie (</a:t>
            </a:r>
            <a:r>
              <a:rPr lang="pl-PL" dirty="0" err="1" smtClean="0"/>
              <a:t>adductio</a:t>
            </a:r>
            <a:r>
              <a:rPr lang="pl-PL" dirty="0" smtClean="0"/>
              <a:t>) </a:t>
            </a:r>
          </a:p>
          <a:p>
            <a:pPr lvl="1"/>
            <a:r>
              <a:rPr lang="pl-PL" dirty="0" smtClean="0"/>
              <a:t>obrót do wewnątrz i na zewnątrz (</a:t>
            </a:r>
            <a:r>
              <a:rPr lang="pl-PL" dirty="0" err="1" smtClean="0"/>
              <a:t>rotatio</a:t>
            </a:r>
            <a:r>
              <a:rPr lang="pl-PL" dirty="0" smtClean="0"/>
              <a:t> interna et </a:t>
            </a:r>
            <a:r>
              <a:rPr lang="pl-PL" dirty="0" err="1" smtClean="0"/>
              <a:t>externa</a:t>
            </a:r>
            <a:r>
              <a:rPr lang="pl-PL" dirty="0" smtClean="0"/>
              <a:t>) </a:t>
            </a:r>
            <a:endParaRPr lang="pl-PL" dirty="0"/>
          </a:p>
          <a:p>
            <a:pPr lvl="1"/>
            <a:r>
              <a:rPr lang="pl-PL" dirty="0" smtClean="0"/>
              <a:t>obwodzenie (</a:t>
            </a:r>
            <a:r>
              <a:rPr lang="pl-PL" dirty="0" err="1" smtClean="0"/>
              <a:t>circumductio</a:t>
            </a:r>
            <a:r>
              <a:rPr lang="pl-PL" dirty="0" smtClean="0"/>
              <a:t>)</a:t>
            </a:r>
            <a:endParaRPr lang="pl-PL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Torebka stawowa</a:t>
            </a:r>
          </a:p>
          <a:p>
            <a:r>
              <a:rPr lang="pl-PL" b="1" dirty="0" smtClean="0"/>
              <a:t>Więzadła:</a:t>
            </a:r>
          </a:p>
          <a:p>
            <a:r>
              <a:rPr lang="pl-PL" dirty="0" smtClean="0"/>
              <a:t>więzadło biodrowo-udowe</a:t>
            </a:r>
          </a:p>
          <a:p>
            <a:r>
              <a:rPr lang="pl-PL" dirty="0" smtClean="0"/>
              <a:t>więzadło kulszowo-udowe</a:t>
            </a:r>
          </a:p>
          <a:p>
            <a:r>
              <a:rPr lang="pl-PL" dirty="0" smtClean="0"/>
              <a:t>więzadło łonowo-udowe</a:t>
            </a:r>
          </a:p>
          <a:p>
            <a:r>
              <a:rPr lang="pl-PL" dirty="0" smtClean="0"/>
              <a:t>warstwa okrężna</a:t>
            </a:r>
          </a:p>
          <a:p>
            <a:r>
              <a:rPr lang="pl-PL" dirty="0" smtClean="0"/>
              <a:t>więzadło głowy kości udowej</a:t>
            </a:r>
            <a:endParaRPr lang="pl-PL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Staw kolanowy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0724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torebka stawowa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z="2800" smtClean="0"/>
              <a:t>dodatkowe zabezpieczenie przed destabilizacją stawu, dodatkowa ochrona  </a:t>
            </a:r>
          </a:p>
          <a:p>
            <a:pPr eaLnBrk="1" hangingPunct="1"/>
            <a:r>
              <a:rPr lang="pl-PL" sz="2800" smtClean="0"/>
              <a:t>zamyka szczelnie staw</a:t>
            </a:r>
          </a:p>
          <a:p>
            <a:pPr eaLnBrk="1" hangingPunct="1"/>
            <a:r>
              <a:rPr lang="pl-PL" sz="2800" smtClean="0"/>
              <a:t>przechodzi w okostną</a:t>
            </a:r>
          </a:p>
          <a:p>
            <a:pPr eaLnBrk="1" hangingPunct="1"/>
            <a:r>
              <a:rPr lang="pl-PL" sz="2800" smtClean="0"/>
              <a:t>zbudowana z dwóch warstw:</a:t>
            </a:r>
          </a:p>
          <a:p>
            <a:pPr eaLnBrk="1" hangingPunct="1"/>
            <a:r>
              <a:rPr lang="pl-PL" sz="2800" smtClean="0"/>
              <a:t>Warstwa zewnętrzna - z łącznotkankowych włókien (część tworzy więzadła)</a:t>
            </a:r>
          </a:p>
          <a:p>
            <a:pPr eaLnBrk="1" hangingPunct="1"/>
            <a:r>
              <a:rPr lang="pl-PL" sz="2800" smtClean="0"/>
              <a:t>Wewnętrzna warstwa – maziówka - bogato unaczyniona błona produkująca maź stawową 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50098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1439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87868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Staw zawiasowy zmodyfikowany</a:t>
            </a:r>
          </a:p>
          <a:p>
            <a:r>
              <a:rPr lang="pl-PL" dirty="0" smtClean="0"/>
              <a:t>Główkę stanowią powierzchnie stawowe kłykci kości udowej i powierzchnia stawowa rzepki</a:t>
            </a:r>
          </a:p>
          <a:p>
            <a:r>
              <a:rPr lang="pl-PL" dirty="0" smtClean="0"/>
              <a:t>panewkę tworzą powierzchnie stawowe górne kłykci piszczeli pogłębione przez łąkotki stawowe oraz powierzchnia </a:t>
            </a:r>
            <a:r>
              <a:rPr lang="pl-PL" dirty="0" err="1" smtClean="0"/>
              <a:t>rzepkowa</a:t>
            </a:r>
            <a:r>
              <a:rPr lang="pl-PL" dirty="0" smtClean="0"/>
              <a:t> kości udowej oraz powierzchnia </a:t>
            </a:r>
            <a:r>
              <a:rPr lang="pl-PL" dirty="0" err="1" smtClean="0"/>
              <a:t>rzepkowa</a:t>
            </a:r>
            <a:r>
              <a:rPr lang="pl-PL" dirty="0" smtClean="0"/>
              <a:t> kości udowej</a:t>
            </a:r>
            <a:endParaRPr lang="pl-PL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Mechanika stawu kolanowego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stawie kolanowym wykonujemy ruchy : zgięcia (</a:t>
            </a:r>
            <a:r>
              <a:rPr lang="pl-PL" dirty="0" err="1" smtClean="0"/>
              <a:t>flexio</a:t>
            </a:r>
            <a:r>
              <a:rPr lang="pl-PL" dirty="0" smtClean="0"/>
              <a:t>), prostowania (</a:t>
            </a:r>
            <a:r>
              <a:rPr lang="pl-PL" dirty="0" err="1" smtClean="0"/>
              <a:t>extensio</a:t>
            </a:r>
            <a:r>
              <a:rPr lang="pl-PL" dirty="0" smtClean="0"/>
              <a:t>)</a:t>
            </a:r>
          </a:p>
          <a:p>
            <a:r>
              <a:rPr lang="pl-PL" dirty="0" smtClean="0"/>
              <a:t> w pozycjach pośrednich (nie w maksymalnym zgięciu, bądź wyproście) także ruchy obrotu do wewnątrz i na zewnątrz (</a:t>
            </a:r>
            <a:r>
              <a:rPr lang="pl-PL" dirty="0" err="1" smtClean="0"/>
              <a:t>rotatio</a:t>
            </a:r>
            <a:r>
              <a:rPr lang="pl-PL" dirty="0" smtClean="0"/>
              <a:t> interna et </a:t>
            </a:r>
            <a:r>
              <a:rPr lang="pl-PL" dirty="0" err="1" smtClean="0"/>
              <a:t>externa</a:t>
            </a:r>
            <a:r>
              <a:rPr lang="pl-PL" dirty="0" smtClean="0"/>
              <a:t>).</a:t>
            </a:r>
            <a:endParaRPr lang="pl-PL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Torebka stawowa</a:t>
            </a:r>
          </a:p>
          <a:p>
            <a:r>
              <a:rPr lang="pl-PL" b="1" dirty="0" smtClean="0"/>
              <a:t>Łąkotki stawowe</a:t>
            </a:r>
          </a:p>
          <a:p>
            <a:pPr lvl="1"/>
            <a:r>
              <a:rPr lang="pl-PL" dirty="0" smtClean="0"/>
              <a:t>Mają kształt półksiężyców, zbudowane z chrząstki włóknistej.</a:t>
            </a:r>
          </a:p>
          <a:p>
            <a:r>
              <a:rPr lang="pl-PL" b="1" dirty="0" smtClean="0"/>
              <a:t>Więzadła </a:t>
            </a:r>
            <a:r>
              <a:rPr lang="pl-PL" b="1" dirty="0" err="1" smtClean="0"/>
              <a:t>zewnątrzstawowe</a:t>
            </a:r>
            <a:endParaRPr lang="pl-PL" b="1" dirty="0" smtClean="0"/>
          </a:p>
          <a:p>
            <a:pPr lvl="1"/>
            <a:r>
              <a:rPr lang="pl-PL" dirty="0" smtClean="0"/>
              <a:t>Więzadło rzepki</a:t>
            </a:r>
          </a:p>
          <a:p>
            <a:pPr lvl="1"/>
            <a:r>
              <a:rPr lang="pl-PL" dirty="0" smtClean="0"/>
              <a:t>Troczki rzepki</a:t>
            </a:r>
          </a:p>
          <a:p>
            <a:pPr lvl="1"/>
            <a:r>
              <a:rPr lang="pl-PL" dirty="0" smtClean="0"/>
              <a:t>Więzadło poboczne piszczelowe i strzałkowe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l-PL" dirty="0" smtClean="0"/>
              <a:t>Więzadło podkolanowe skośne</a:t>
            </a:r>
          </a:p>
          <a:p>
            <a:pPr lvl="1"/>
            <a:r>
              <a:rPr lang="pl-PL" dirty="0" smtClean="0"/>
              <a:t>Więzadło podkolanowe łukowate</a:t>
            </a:r>
          </a:p>
          <a:p>
            <a:r>
              <a:rPr lang="pl-PL" b="1" dirty="0" smtClean="0"/>
              <a:t>Więzadła </a:t>
            </a:r>
            <a:r>
              <a:rPr lang="pl-PL" b="1" dirty="0" err="1" smtClean="0"/>
              <a:t>wewnątrzstawowe</a:t>
            </a:r>
            <a:endParaRPr lang="pl-PL" b="1" dirty="0" smtClean="0"/>
          </a:p>
          <a:p>
            <a:pPr lvl="1"/>
            <a:r>
              <a:rPr lang="pl-PL" dirty="0" smtClean="0"/>
              <a:t>Więzadło krzyżowe przednie</a:t>
            </a:r>
          </a:p>
          <a:p>
            <a:pPr lvl="1"/>
            <a:r>
              <a:rPr lang="pl-PL" dirty="0" smtClean="0"/>
              <a:t>Więzadło krzyżowe tylne</a:t>
            </a:r>
          </a:p>
          <a:p>
            <a:pPr lvl="2"/>
            <a:r>
              <a:rPr lang="pl-PL" dirty="0" smtClean="0"/>
              <a:t>ograniczają ruch obrotowy do wewnątrz w stawie kolanowym</a:t>
            </a:r>
          </a:p>
          <a:p>
            <a:pPr lvl="1"/>
            <a:r>
              <a:rPr lang="pl-PL" dirty="0" smtClean="0"/>
              <a:t>Więzadła </a:t>
            </a:r>
            <a:r>
              <a:rPr lang="pl-PL" dirty="0" err="1" smtClean="0"/>
              <a:t>łąkotkowo-udowe</a:t>
            </a:r>
            <a:r>
              <a:rPr lang="pl-PL" dirty="0" smtClean="0"/>
              <a:t> przednie i tylne</a:t>
            </a:r>
            <a:endParaRPr lang="pl-PL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 smtClean="0"/>
              <a:t>Więzadło poprzeczne kolana</a:t>
            </a:r>
          </a:p>
          <a:p>
            <a:r>
              <a:rPr lang="pl-PL" b="1" dirty="0" smtClean="0"/>
              <a:t>ciało tłuszczowe </a:t>
            </a:r>
            <a:r>
              <a:rPr lang="pl-PL" b="1" dirty="0" err="1" smtClean="0"/>
              <a:t>podrzepkowe</a:t>
            </a:r>
            <a:endParaRPr lang="pl-PL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fizjologia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800" smtClean="0"/>
              <a:t>Stan czynnościowy stawów jest uzależniony od od stanu chrząstki stawowej i aparatu więzadłowo-torebkowego</a:t>
            </a:r>
          </a:p>
          <a:p>
            <a:pPr eaLnBrk="1" hangingPunct="1">
              <a:lnSpc>
                <a:spcPct val="90000"/>
              </a:lnSpc>
            </a:pPr>
            <a:r>
              <a:rPr lang="pl-PL" sz="2800" smtClean="0"/>
              <a:t>Prawidłowa, odpowiedniej grubości chrząstka stawowa amortyzuje wstrząsy w stawie i sprzyja równomiernemu rozłożeniu nacisku na całą powierzchnię stawową. </a:t>
            </a:r>
          </a:p>
          <a:p>
            <a:pPr eaLnBrk="1" hangingPunct="1">
              <a:lnSpc>
                <a:spcPct val="90000"/>
              </a:lnSpc>
            </a:pPr>
            <a:r>
              <a:rPr lang="pl-PL" sz="2800" smtClean="0"/>
              <a:t>Chrząstka szklista pokrywająca powierzchnie stawowe kości jest pozbawiona naczyń krwionośnych i unerwienia</a:t>
            </a:r>
          </a:p>
          <a:p>
            <a:pPr eaLnBrk="1" hangingPunct="1">
              <a:lnSpc>
                <a:spcPct val="90000"/>
              </a:lnSpc>
            </a:pPr>
            <a:endParaRPr lang="pl-PL" sz="28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fizjologia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sz="2800" smtClean="0"/>
              <a:t>Chrząstka odżywiana jest od strony stawu przez płyn stawowy i od strony kości przez naczynia podchrzęstnej warstwy kości</a:t>
            </a:r>
          </a:p>
          <a:p>
            <a:pPr eaLnBrk="1" hangingPunct="1">
              <a:lnSpc>
                <a:spcPct val="80000"/>
              </a:lnSpc>
            </a:pPr>
            <a:r>
              <a:rPr lang="pl-PL" sz="2800" smtClean="0"/>
              <a:t>By procesy odżywianie chrząstki przebiegały prawidłowo, niezbędny jest ruch, zmiany ciśnienia i nacisku na powierzchnię stawową</a:t>
            </a:r>
          </a:p>
          <a:p>
            <a:pPr eaLnBrk="1" hangingPunct="1">
              <a:lnSpc>
                <a:spcPct val="80000"/>
              </a:lnSpc>
            </a:pPr>
            <a:r>
              <a:rPr lang="pl-PL" sz="2800" smtClean="0"/>
              <a:t>Unieruchomienie lub zmniejszone obciążenie stawu pogarszają odżywienie chrząstki </a:t>
            </a:r>
          </a:p>
          <a:p>
            <a:pPr eaLnBrk="1" hangingPunct="1">
              <a:lnSpc>
                <a:spcPct val="80000"/>
              </a:lnSpc>
            </a:pPr>
            <a:r>
              <a:rPr lang="pl-PL" sz="2800" smtClean="0"/>
              <a:t>Nie jest też korzystny stały lub nadmierny ucisk, prowadzi bowiem do ścieńczenia warstwy chrząstki i jej zaniku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błona maziowa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mtClean="0"/>
              <a:t>wyściela części stawu nie pokryte chrząstką </a:t>
            </a:r>
          </a:p>
          <a:p>
            <a:pPr eaLnBrk="1" hangingPunct="1"/>
            <a:r>
              <a:rPr lang="pl-PL" smtClean="0"/>
              <a:t>ułatwia ruchy</a:t>
            </a:r>
          </a:p>
          <a:p>
            <a:pPr eaLnBrk="1" hangingPunct="1"/>
            <a:r>
              <a:rPr lang="pl-PL" smtClean="0"/>
              <a:t>wydziela i wchłania płyn stawowy  (odżywienie chrząstki stawowej)</a:t>
            </a:r>
          </a:p>
          <a:p>
            <a:pPr eaLnBrk="1" hangingPunct="1"/>
            <a:r>
              <a:rPr lang="pl-PL" smtClean="0"/>
              <a:t>Płyn stawowy - ułatwia poślizg powierzchni stawowych kości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STAW RAMIENNY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106</TotalTime>
  <Words>1044</Words>
  <Application>Microsoft Office PowerPoint</Application>
  <PresentationFormat>Pokaz na ekranie (4:3)</PresentationFormat>
  <Paragraphs>170</Paragraphs>
  <Slides>58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58</vt:i4>
      </vt:variant>
    </vt:vector>
  </HeadingPairs>
  <TitlesOfParts>
    <vt:vector size="59" baseType="lpstr">
      <vt:lpstr>Wierzchołek</vt:lpstr>
      <vt:lpstr>Stawy</vt:lpstr>
      <vt:lpstr>Stawy</vt:lpstr>
      <vt:lpstr>Slajd 3</vt:lpstr>
      <vt:lpstr>Stawy</vt:lpstr>
      <vt:lpstr>torebka stawowa</vt:lpstr>
      <vt:lpstr>fizjologia</vt:lpstr>
      <vt:lpstr>fizjologia</vt:lpstr>
      <vt:lpstr>błona maziowa</vt:lpstr>
      <vt:lpstr>STAW RAMIENNY</vt:lpstr>
      <vt:lpstr>Slajd 10</vt:lpstr>
      <vt:lpstr>Slajd 11</vt:lpstr>
      <vt:lpstr>Slajd 12</vt:lpstr>
      <vt:lpstr>Staw ramienny</vt:lpstr>
      <vt:lpstr>Slajd 14</vt:lpstr>
      <vt:lpstr>Slajd 15</vt:lpstr>
      <vt:lpstr>Slajd 16</vt:lpstr>
      <vt:lpstr>Ruch stawowe</vt:lpstr>
      <vt:lpstr>odwodzenie</vt:lpstr>
      <vt:lpstr>Slajd 19</vt:lpstr>
      <vt:lpstr>Przywodzenie</vt:lpstr>
      <vt:lpstr>Slajd 21</vt:lpstr>
      <vt:lpstr>Rotacja zewn(odwracanie)</vt:lpstr>
      <vt:lpstr>Rotacja wewn.(nawracanie)</vt:lpstr>
      <vt:lpstr>Slajd 24</vt:lpstr>
      <vt:lpstr>zginanie</vt:lpstr>
      <vt:lpstr>prostowanie</vt:lpstr>
      <vt:lpstr>Ruchy obwodzenia</vt:lpstr>
      <vt:lpstr>PIERSCIEN ROTATORÓW</vt:lpstr>
      <vt:lpstr>Slajd 29</vt:lpstr>
      <vt:lpstr>Uszkodzenie pierścienia rotatorów</vt:lpstr>
      <vt:lpstr>Staw łokciowy</vt:lpstr>
      <vt:lpstr>Slajd 32</vt:lpstr>
      <vt:lpstr>Slajd 33</vt:lpstr>
      <vt:lpstr>Slajd 34</vt:lpstr>
      <vt:lpstr>Slajd 35</vt:lpstr>
      <vt:lpstr>staw ramienno-łokciowy</vt:lpstr>
      <vt:lpstr>staw ramienno-promieniowy</vt:lpstr>
      <vt:lpstr>staw promieniowo-łokciowy bliższy</vt:lpstr>
      <vt:lpstr>Slajd 39</vt:lpstr>
      <vt:lpstr>Staw biodrowy</vt:lpstr>
      <vt:lpstr>Slajd 41</vt:lpstr>
      <vt:lpstr>Slajd 42</vt:lpstr>
      <vt:lpstr>Slajd 43</vt:lpstr>
      <vt:lpstr>Slajd 44</vt:lpstr>
      <vt:lpstr>Slajd 45</vt:lpstr>
      <vt:lpstr>Ruchy</vt:lpstr>
      <vt:lpstr>Slajd 47</vt:lpstr>
      <vt:lpstr>Staw kolanowy</vt:lpstr>
      <vt:lpstr>Slajd 49</vt:lpstr>
      <vt:lpstr>Slajd 50</vt:lpstr>
      <vt:lpstr>Slajd 51</vt:lpstr>
      <vt:lpstr>Slajd 52</vt:lpstr>
      <vt:lpstr>Slajd 53</vt:lpstr>
      <vt:lpstr>Mechanika stawu kolanowego</vt:lpstr>
      <vt:lpstr>Slajd 55</vt:lpstr>
      <vt:lpstr>Slajd 56</vt:lpstr>
      <vt:lpstr>Slajd 57</vt:lpstr>
      <vt:lpstr>Slajd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Komórki i Tkanki</dc:title>
  <dc:creator>User</dc:creator>
  <cp:lastModifiedBy>Admin</cp:lastModifiedBy>
  <cp:revision>14</cp:revision>
  <dcterms:created xsi:type="dcterms:W3CDTF">2009-09-10T07:33:40Z</dcterms:created>
  <dcterms:modified xsi:type="dcterms:W3CDTF">2009-10-28T22:49:54Z</dcterms:modified>
</cp:coreProperties>
</file>