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revisionInfo.xml" ContentType="application/vnd.ms-powerpoint.revisioninfo+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Lst>
  <p:sldIdLst>
    <p:sldId id="256" r:id="rId2"/>
    <p:sldId id="275" r:id="rId3"/>
    <p:sldId id="257" r:id="rId4"/>
    <p:sldId id="265" r:id="rId5"/>
    <p:sldId id="261" r:id="rId6"/>
    <p:sldId id="259" r:id="rId7"/>
    <p:sldId id="260" r:id="rId8"/>
    <p:sldId id="258" r:id="rId9"/>
    <p:sldId id="270" r:id="rId10"/>
    <p:sldId id="272" r:id="rId11"/>
    <p:sldId id="266" r:id="rId12"/>
    <p:sldId id="267" r:id="rId13"/>
    <p:sldId id="269" r:id="rId14"/>
    <p:sldId id="268" r:id="rId15"/>
    <p:sldId id="273" r:id="rId16"/>
    <p:sldId id="271" r:id="rId17"/>
    <p:sldId id="264" r:id="rId18"/>
    <p:sldId id="274" r:id="rId19"/>
    <p:sldId id="263" r:id="rId20"/>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7FFD4"/>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8B1F6C1-5D3A-B8D2-CC74-B43EFD63ECA1}" v="11" dt="2021-02-09T09:49:29.997"/>
    <p1510:client id="{4E6A579F-754E-AF22-9A67-F23F69F713AF}" v="5038" dt="2021-02-10T11:46:03.037"/>
    <p1510:client id="{5B92B772-D59F-40C1-8787-D455B5D6F186}" v="608" dt="2021-02-08T09:04:09.200"/>
    <p1510:client id="{C10AD7F0-98AF-A799-519E-EF59704106E4}" v="1706" dt="2021-02-10T09:06:05.74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8959" autoAdjust="0"/>
    <p:restoredTop sz="94660"/>
  </p:normalViewPr>
  <p:slideViewPr>
    <p:cSldViewPr snapToGrid="0">
      <p:cViewPr varScale="1">
        <p:scale>
          <a:sx n="88" d="100"/>
          <a:sy n="88" d="100"/>
        </p:scale>
        <p:origin x="-283" y="-77"/>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78DD129-A8C2-419E-B641-6CC90F50732D}"/>
              </a:ext>
            </a:extLst>
          </p:cNvPr>
          <p:cNvSpPr>
            <a:spLocks noGrp="1"/>
          </p:cNvSpPr>
          <p:nvPr>
            <p:ph type="ctrTitle"/>
          </p:nvPr>
        </p:nvSpPr>
        <p:spPr>
          <a:xfrm>
            <a:off x="762000" y="1524000"/>
            <a:ext cx="10668000" cy="22860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D1B33C04-8A23-4499-A6EF-1D190F0FB38E}"/>
              </a:ext>
            </a:extLst>
          </p:cNvPr>
          <p:cNvSpPr>
            <a:spLocks noGrp="1"/>
          </p:cNvSpPr>
          <p:nvPr>
            <p:ph type="subTitle" idx="1"/>
          </p:nvPr>
        </p:nvSpPr>
        <p:spPr>
          <a:xfrm>
            <a:off x="762000" y="4571999"/>
            <a:ext cx="10668000" cy="152400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BEFA99FB-5674-4BC5-949F-8D45EC167511}"/>
              </a:ext>
            </a:extLst>
          </p:cNvPr>
          <p:cNvSpPr>
            <a:spLocks noGrp="1"/>
          </p:cNvSpPr>
          <p:nvPr>
            <p:ph type="dt" sz="half" idx="10"/>
          </p:nvPr>
        </p:nvSpPr>
        <p:spPr/>
        <p:txBody>
          <a:bodyPr/>
          <a:lstStyle/>
          <a:p>
            <a:fld id="{76969C88-B244-455D-A017-012B25B1ACDD}" type="datetimeFigureOut">
              <a:rPr lang="en-US" smtClean="0"/>
              <a:pPr/>
              <a:t>2/11/2021</a:t>
            </a:fld>
            <a:endParaRPr lang="en-US"/>
          </a:p>
        </p:txBody>
      </p:sp>
      <p:sp>
        <p:nvSpPr>
          <p:cNvPr id="5" name="Footer Placeholder 4">
            <a:extLst>
              <a:ext uri="{FF2B5EF4-FFF2-40B4-BE49-F238E27FC236}">
                <a16:creationId xmlns:a16="http://schemas.microsoft.com/office/drawing/2014/main" xmlns="" id="{0763CF93-DD67-4FE2-8083-864693FE8E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2F05E934-32B6-44B1-9622-67F30BDA3F3A}"/>
              </a:ext>
            </a:extLst>
          </p:cNvPr>
          <p:cNvSpPr>
            <a:spLocks noGrp="1"/>
          </p:cNvSpPr>
          <p:nvPr>
            <p:ph type="sldNum" sz="quarter" idx="12"/>
          </p:nvPr>
        </p:nvSpPr>
        <p:spPr/>
        <p:txBody>
          <a:bodyPr/>
          <a:lstStyle/>
          <a:p>
            <a:fld id="{07CE569E-9B7C-4CB9-AB80-C0841F922CFF}" type="slidenum">
              <a:rPr lang="en-US" smtClean="0"/>
              <a:pPr/>
              <a:t>‹#›</a:t>
            </a:fld>
            <a:endParaRPr lang="en-US"/>
          </a:p>
        </p:txBody>
      </p:sp>
    </p:spTree>
    <p:extLst>
      <p:ext uri="{BB962C8B-B14F-4D97-AF65-F5344CB8AC3E}">
        <p14:creationId xmlns:p14="http://schemas.microsoft.com/office/powerpoint/2010/main" xmlns="" val="15229291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2BA5B09-FC60-445F-8A12-79869BEC60B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E0A219F7-87F2-409F-BB0B-8FE9270C982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CAC2BB8-59E0-4EB2-B3BE-59D8641EE133}"/>
              </a:ext>
            </a:extLst>
          </p:cNvPr>
          <p:cNvSpPr>
            <a:spLocks noGrp="1"/>
          </p:cNvSpPr>
          <p:nvPr>
            <p:ph type="dt" sz="half" idx="10"/>
          </p:nvPr>
        </p:nvSpPr>
        <p:spPr/>
        <p:txBody>
          <a:bodyPr/>
          <a:lstStyle/>
          <a:p>
            <a:fld id="{76969C88-B244-455D-A017-012B25B1ACDD}" type="datetimeFigureOut">
              <a:rPr lang="en-US" smtClean="0"/>
              <a:pPr/>
              <a:t>2/11/2021</a:t>
            </a:fld>
            <a:endParaRPr lang="en-US"/>
          </a:p>
        </p:txBody>
      </p:sp>
      <p:sp>
        <p:nvSpPr>
          <p:cNvPr id="5" name="Footer Placeholder 4">
            <a:extLst>
              <a:ext uri="{FF2B5EF4-FFF2-40B4-BE49-F238E27FC236}">
                <a16:creationId xmlns:a16="http://schemas.microsoft.com/office/drawing/2014/main" xmlns="" id="{2D56984E-C0DE-461B-8011-8FC31B0EE9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7FE7C03-68D3-445E-A5A2-8A935CFC977E}"/>
              </a:ext>
            </a:extLst>
          </p:cNvPr>
          <p:cNvSpPr>
            <a:spLocks noGrp="1"/>
          </p:cNvSpPr>
          <p:nvPr>
            <p:ph type="sldNum" sz="quarter" idx="12"/>
          </p:nvPr>
        </p:nvSpPr>
        <p:spPr/>
        <p:txBody>
          <a:bodyPr/>
          <a:lstStyle/>
          <a:p>
            <a:fld id="{07CE569E-9B7C-4CB9-AB80-C0841F922CFF}" type="slidenum">
              <a:rPr lang="en-US" smtClean="0"/>
              <a:pPr/>
              <a:t>‹#›</a:t>
            </a:fld>
            <a:endParaRPr lang="en-US"/>
          </a:p>
        </p:txBody>
      </p:sp>
    </p:spTree>
    <p:extLst>
      <p:ext uri="{BB962C8B-B14F-4D97-AF65-F5344CB8AC3E}">
        <p14:creationId xmlns:p14="http://schemas.microsoft.com/office/powerpoint/2010/main" xmlns="" val="9706790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3B21F0D7-112D-48B1-B32B-170B1AA2B51E}"/>
              </a:ext>
            </a:extLst>
          </p:cNvPr>
          <p:cNvSpPr>
            <a:spLocks noGrp="1"/>
          </p:cNvSpPr>
          <p:nvPr>
            <p:ph type="title" orient="vert"/>
          </p:nvPr>
        </p:nvSpPr>
        <p:spPr>
          <a:xfrm>
            <a:off x="9143998" y="761999"/>
            <a:ext cx="2286000" cy="5334001"/>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4B27A7C1-8E5B-41DA-9802-F242D382B66B}"/>
              </a:ext>
            </a:extLst>
          </p:cNvPr>
          <p:cNvSpPr>
            <a:spLocks noGrp="1"/>
          </p:cNvSpPr>
          <p:nvPr>
            <p:ph type="body" orient="vert" idx="1"/>
          </p:nvPr>
        </p:nvSpPr>
        <p:spPr>
          <a:xfrm>
            <a:off x="762001" y="761999"/>
            <a:ext cx="7619999" cy="53340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A961CC7-F5B1-464A-8127-60645FB21081}"/>
              </a:ext>
            </a:extLst>
          </p:cNvPr>
          <p:cNvSpPr>
            <a:spLocks noGrp="1"/>
          </p:cNvSpPr>
          <p:nvPr>
            <p:ph type="dt" sz="half" idx="10"/>
          </p:nvPr>
        </p:nvSpPr>
        <p:spPr/>
        <p:txBody>
          <a:bodyPr/>
          <a:lstStyle/>
          <a:p>
            <a:fld id="{76969C88-B244-455D-A017-012B25B1ACDD}" type="datetimeFigureOut">
              <a:rPr lang="en-US" smtClean="0"/>
              <a:pPr/>
              <a:t>2/11/2021</a:t>
            </a:fld>
            <a:endParaRPr lang="en-US"/>
          </a:p>
        </p:txBody>
      </p:sp>
      <p:sp>
        <p:nvSpPr>
          <p:cNvPr id="5" name="Footer Placeholder 4">
            <a:extLst>
              <a:ext uri="{FF2B5EF4-FFF2-40B4-BE49-F238E27FC236}">
                <a16:creationId xmlns:a16="http://schemas.microsoft.com/office/drawing/2014/main" xmlns="" id="{53B94302-B381-4F37-A9FF-5CC5519175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E707151-541F-4104-B989-83A9DCA6E616}"/>
              </a:ext>
            </a:extLst>
          </p:cNvPr>
          <p:cNvSpPr>
            <a:spLocks noGrp="1"/>
          </p:cNvSpPr>
          <p:nvPr>
            <p:ph type="sldNum" sz="quarter" idx="12"/>
          </p:nvPr>
        </p:nvSpPr>
        <p:spPr/>
        <p:txBody>
          <a:bodyPr/>
          <a:lstStyle/>
          <a:p>
            <a:fld id="{07CE569E-9B7C-4CB9-AB80-C0841F922CFF}" type="slidenum">
              <a:rPr lang="en-US" smtClean="0"/>
              <a:pPr/>
              <a:t>‹#›</a:t>
            </a:fld>
            <a:endParaRPr lang="en-US"/>
          </a:p>
        </p:txBody>
      </p:sp>
    </p:spTree>
    <p:extLst>
      <p:ext uri="{BB962C8B-B14F-4D97-AF65-F5344CB8AC3E}">
        <p14:creationId xmlns:p14="http://schemas.microsoft.com/office/powerpoint/2010/main" xmlns="" val="5968540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66AF011-A499-4054-89BF-A4800A68F60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xmlns="" id="{066FB6E8-D956-45B5-9B4A-9D31DF466BE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ECDB9DB-9E62-4292-915C-1DD4134740DB}"/>
              </a:ext>
            </a:extLst>
          </p:cNvPr>
          <p:cNvSpPr>
            <a:spLocks noGrp="1"/>
          </p:cNvSpPr>
          <p:nvPr>
            <p:ph type="dt" sz="half" idx="10"/>
          </p:nvPr>
        </p:nvSpPr>
        <p:spPr/>
        <p:txBody>
          <a:bodyPr/>
          <a:lstStyle/>
          <a:p>
            <a:fld id="{76969C88-B244-455D-A017-012B25B1ACDD}" type="datetimeFigureOut">
              <a:rPr lang="en-US" smtClean="0"/>
              <a:pPr/>
              <a:t>2/11/2021</a:t>
            </a:fld>
            <a:endParaRPr lang="en-US"/>
          </a:p>
        </p:txBody>
      </p:sp>
      <p:sp>
        <p:nvSpPr>
          <p:cNvPr id="5" name="Footer Placeholder 4">
            <a:extLst>
              <a:ext uri="{FF2B5EF4-FFF2-40B4-BE49-F238E27FC236}">
                <a16:creationId xmlns:a16="http://schemas.microsoft.com/office/drawing/2014/main" xmlns="" id="{2BD462F1-BC30-4172-8353-363123A1DB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C92EE8A-96DF-4D7D-B434-778324756D04}"/>
              </a:ext>
            </a:extLst>
          </p:cNvPr>
          <p:cNvSpPr>
            <a:spLocks noGrp="1"/>
          </p:cNvSpPr>
          <p:nvPr>
            <p:ph type="sldNum" sz="quarter" idx="12"/>
          </p:nvPr>
        </p:nvSpPr>
        <p:spPr/>
        <p:txBody>
          <a:bodyPr/>
          <a:lstStyle/>
          <a:p>
            <a:fld id="{07CE569E-9B7C-4CB9-AB80-C0841F922CFF}" type="slidenum">
              <a:rPr lang="en-US" smtClean="0"/>
              <a:pPr/>
              <a:t>‹#›</a:t>
            </a:fld>
            <a:endParaRPr lang="en-US"/>
          </a:p>
        </p:txBody>
      </p:sp>
    </p:spTree>
    <p:extLst>
      <p:ext uri="{BB962C8B-B14F-4D97-AF65-F5344CB8AC3E}">
        <p14:creationId xmlns:p14="http://schemas.microsoft.com/office/powerpoint/2010/main" xmlns="" val="11622941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328453A-F2B4-4EDB-B8FA-150267BC1A9A}"/>
              </a:ext>
            </a:extLst>
          </p:cNvPr>
          <p:cNvSpPr>
            <a:spLocks noGrp="1"/>
          </p:cNvSpPr>
          <p:nvPr>
            <p:ph type="title"/>
          </p:nvPr>
        </p:nvSpPr>
        <p:spPr>
          <a:xfrm>
            <a:off x="762000" y="1524000"/>
            <a:ext cx="10668000" cy="3038475"/>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24C46C51-ADF1-48FC-A4D9-38C369E78304}"/>
              </a:ext>
            </a:extLst>
          </p:cNvPr>
          <p:cNvSpPr>
            <a:spLocks noGrp="1"/>
          </p:cNvSpPr>
          <p:nvPr>
            <p:ph type="body" idx="1"/>
          </p:nvPr>
        </p:nvSpPr>
        <p:spPr>
          <a:xfrm>
            <a:off x="762000" y="4589463"/>
            <a:ext cx="10668000" cy="150653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BEC43B56-4DC7-490B-AEFD-55ED1ECFF82E}"/>
              </a:ext>
            </a:extLst>
          </p:cNvPr>
          <p:cNvSpPr>
            <a:spLocks noGrp="1"/>
          </p:cNvSpPr>
          <p:nvPr>
            <p:ph type="dt" sz="half" idx="10"/>
          </p:nvPr>
        </p:nvSpPr>
        <p:spPr/>
        <p:txBody>
          <a:bodyPr/>
          <a:lstStyle/>
          <a:p>
            <a:fld id="{76969C88-B244-455D-A017-012B25B1ACDD}" type="datetimeFigureOut">
              <a:rPr lang="en-US" smtClean="0"/>
              <a:pPr/>
              <a:t>2/11/2021</a:t>
            </a:fld>
            <a:endParaRPr lang="en-US"/>
          </a:p>
        </p:txBody>
      </p:sp>
      <p:sp>
        <p:nvSpPr>
          <p:cNvPr id="5" name="Footer Placeholder 4">
            <a:extLst>
              <a:ext uri="{FF2B5EF4-FFF2-40B4-BE49-F238E27FC236}">
                <a16:creationId xmlns:a16="http://schemas.microsoft.com/office/drawing/2014/main" xmlns="" id="{454738F8-C4B2-41D8-B627-A6DDB24B2D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C4F43D49-23F8-4C4B-9C30-EDC030EE6F7E}"/>
              </a:ext>
            </a:extLst>
          </p:cNvPr>
          <p:cNvSpPr>
            <a:spLocks noGrp="1"/>
          </p:cNvSpPr>
          <p:nvPr>
            <p:ph type="sldNum" sz="quarter" idx="12"/>
          </p:nvPr>
        </p:nvSpPr>
        <p:spPr/>
        <p:txBody>
          <a:bodyPr/>
          <a:lstStyle/>
          <a:p>
            <a:fld id="{07CE569E-9B7C-4CB9-AB80-C0841F922CFF}" type="slidenum">
              <a:rPr lang="en-US" smtClean="0"/>
              <a:pPr/>
              <a:t>‹#›</a:t>
            </a:fld>
            <a:endParaRPr lang="en-US"/>
          </a:p>
        </p:txBody>
      </p:sp>
    </p:spTree>
    <p:extLst>
      <p:ext uri="{BB962C8B-B14F-4D97-AF65-F5344CB8AC3E}">
        <p14:creationId xmlns:p14="http://schemas.microsoft.com/office/powerpoint/2010/main" xmlns="" val="1232924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2E5556D-6916-42E6-8820-8A0D328A502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062747A5-C962-477F-89AA-A32385D57996}"/>
              </a:ext>
            </a:extLst>
          </p:cNvPr>
          <p:cNvSpPr>
            <a:spLocks noGrp="1"/>
          </p:cNvSpPr>
          <p:nvPr>
            <p:ph sz="half" idx="1"/>
          </p:nvPr>
        </p:nvSpPr>
        <p:spPr>
          <a:xfrm>
            <a:off x="762000" y="2285999"/>
            <a:ext cx="5151119" cy="38100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0CD08312-30FC-44D8-B2A9-B5CAAD9F066F}"/>
              </a:ext>
            </a:extLst>
          </p:cNvPr>
          <p:cNvSpPr>
            <a:spLocks noGrp="1"/>
          </p:cNvSpPr>
          <p:nvPr>
            <p:ph sz="half" idx="2"/>
          </p:nvPr>
        </p:nvSpPr>
        <p:spPr>
          <a:xfrm>
            <a:off x="6278879" y="2285999"/>
            <a:ext cx="5151121" cy="38100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DBED84EB-AF90-4F19-A376-0FE5E50F9EA5}"/>
              </a:ext>
            </a:extLst>
          </p:cNvPr>
          <p:cNvSpPr>
            <a:spLocks noGrp="1"/>
          </p:cNvSpPr>
          <p:nvPr>
            <p:ph type="dt" sz="half" idx="10"/>
          </p:nvPr>
        </p:nvSpPr>
        <p:spPr/>
        <p:txBody>
          <a:bodyPr/>
          <a:lstStyle/>
          <a:p>
            <a:fld id="{76969C88-B244-455D-A017-012B25B1ACDD}" type="datetimeFigureOut">
              <a:rPr lang="en-US" smtClean="0"/>
              <a:pPr/>
              <a:t>2/11/2021</a:t>
            </a:fld>
            <a:endParaRPr lang="en-US"/>
          </a:p>
        </p:txBody>
      </p:sp>
      <p:sp>
        <p:nvSpPr>
          <p:cNvPr id="6" name="Footer Placeholder 5">
            <a:extLst>
              <a:ext uri="{FF2B5EF4-FFF2-40B4-BE49-F238E27FC236}">
                <a16:creationId xmlns:a16="http://schemas.microsoft.com/office/drawing/2014/main" xmlns="" id="{7B838ED0-2789-41E4-A36E-83F92CA2E8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37221A83-6D60-45F0-9173-5F6D2438BC36}"/>
              </a:ext>
            </a:extLst>
          </p:cNvPr>
          <p:cNvSpPr>
            <a:spLocks noGrp="1"/>
          </p:cNvSpPr>
          <p:nvPr>
            <p:ph type="sldNum" sz="quarter" idx="12"/>
          </p:nvPr>
        </p:nvSpPr>
        <p:spPr/>
        <p:txBody>
          <a:bodyPr/>
          <a:lstStyle/>
          <a:p>
            <a:fld id="{07CE569E-9B7C-4CB9-AB80-C0841F922CFF}" type="slidenum">
              <a:rPr lang="en-US" smtClean="0"/>
              <a:pPr/>
              <a:t>‹#›</a:t>
            </a:fld>
            <a:endParaRPr lang="en-US"/>
          </a:p>
        </p:txBody>
      </p:sp>
    </p:spTree>
    <p:extLst>
      <p:ext uri="{BB962C8B-B14F-4D97-AF65-F5344CB8AC3E}">
        <p14:creationId xmlns:p14="http://schemas.microsoft.com/office/powerpoint/2010/main" xmlns="" val="24849880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A4FFAE2-03F4-4A94-86C4-9305B237CA89}"/>
              </a:ext>
            </a:extLst>
          </p:cNvPr>
          <p:cNvSpPr>
            <a:spLocks noGrp="1"/>
          </p:cNvSpPr>
          <p:nvPr>
            <p:ph type="title"/>
          </p:nvPr>
        </p:nvSpPr>
        <p:spPr>
          <a:xfrm>
            <a:off x="762000" y="762000"/>
            <a:ext cx="10668000" cy="1524000"/>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75BAC5A5-E184-46B6-8AB5-C8E132D3624B}"/>
              </a:ext>
            </a:extLst>
          </p:cNvPr>
          <p:cNvSpPr>
            <a:spLocks noGrp="1"/>
          </p:cNvSpPr>
          <p:nvPr>
            <p:ph type="body" idx="1"/>
          </p:nvPr>
        </p:nvSpPr>
        <p:spPr>
          <a:xfrm>
            <a:off x="762000" y="2285999"/>
            <a:ext cx="5151119" cy="761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8FDCFE87-5D80-45CB-9D13-DFC9AFCEC7F9}"/>
              </a:ext>
            </a:extLst>
          </p:cNvPr>
          <p:cNvSpPr>
            <a:spLocks noGrp="1"/>
          </p:cNvSpPr>
          <p:nvPr>
            <p:ph sz="half" idx="2"/>
          </p:nvPr>
        </p:nvSpPr>
        <p:spPr>
          <a:xfrm>
            <a:off x="762000" y="3048000"/>
            <a:ext cx="5151119" cy="304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DAAC1E5A-8423-4749-8EDA-E13425F69658}"/>
              </a:ext>
            </a:extLst>
          </p:cNvPr>
          <p:cNvSpPr>
            <a:spLocks noGrp="1"/>
          </p:cNvSpPr>
          <p:nvPr>
            <p:ph type="body" sz="quarter" idx="3"/>
          </p:nvPr>
        </p:nvSpPr>
        <p:spPr>
          <a:xfrm>
            <a:off x="6278878" y="2286000"/>
            <a:ext cx="5151122" cy="761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DA832AAA-4BB8-4A3D-9C79-516F82F8001D}"/>
              </a:ext>
            </a:extLst>
          </p:cNvPr>
          <p:cNvSpPr>
            <a:spLocks noGrp="1"/>
          </p:cNvSpPr>
          <p:nvPr>
            <p:ph sz="quarter" idx="4"/>
          </p:nvPr>
        </p:nvSpPr>
        <p:spPr>
          <a:xfrm>
            <a:off x="6278878" y="3048000"/>
            <a:ext cx="5151122" cy="304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E80BEC63-51D3-4C70-B804-BE9EF765AD21}"/>
              </a:ext>
            </a:extLst>
          </p:cNvPr>
          <p:cNvSpPr>
            <a:spLocks noGrp="1"/>
          </p:cNvSpPr>
          <p:nvPr>
            <p:ph type="dt" sz="half" idx="10"/>
          </p:nvPr>
        </p:nvSpPr>
        <p:spPr/>
        <p:txBody>
          <a:bodyPr/>
          <a:lstStyle/>
          <a:p>
            <a:fld id="{76969C88-B244-455D-A017-012B25B1ACDD}" type="datetimeFigureOut">
              <a:rPr lang="en-US" smtClean="0"/>
              <a:pPr/>
              <a:t>2/11/2021</a:t>
            </a:fld>
            <a:endParaRPr lang="en-US"/>
          </a:p>
        </p:txBody>
      </p:sp>
      <p:sp>
        <p:nvSpPr>
          <p:cNvPr id="8" name="Footer Placeholder 7">
            <a:extLst>
              <a:ext uri="{FF2B5EF4-FFF2-40B4-BE49-F238E27FC236}">
                <a16:creationId xmlns:a16="http://schemas.microsoft.com/office/drawing/2014/main" xmlns="" id="{735CA295-8563-402F-92C3-1F20C977C17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5EFA5918-109D-4342-84C0-9774A52C9E78}"/>
              </a:ext>
            </a:extLst>
          </p:cNvPr>
          <p:cNvSpPr>
            <a:spLocks noGrp="1"/>
          </p:cNvSpPr>
          <p:nvPr>
            <p:ph type="sldNum" sz="quarter" idx="12"/>
          </p:nvPr>
        </p:nvSpPr>
        <p:spPr/>
        <p:txBody>
          <a:bodyPr/>
          <a:lstStyle/>
          <a:p>
            <a:fld id="{07CE569E-9B7C-4CB9-AB80-C0841F922CFF}" type="slidenum">
              <a:rPr lang="en-US" smtClean="0"/>
              <a:pPr/>
              <a:t>‹#›</a:t>
            </a:fld>
            <a:endParaRPr lang="en-US"/>
          </a:p>
        </p:txBody>
      </p:sp>
    </p:spTree>
    <p:extLst>
      <p:ext uri="{BB962C8B-B14F-4D97-AF65-F5344CB8AC3E}">
        <p14:creationId xmlns:p14="http://schemas.microsoft.com/office/powerpoint/2010/main" xmlns="" val="37480398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5EF2662-CBD1-4498-9B6E-2961F5EF1BF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9FF739AE-8101-4C18-8CF3-911BDF3978A8}"/>
              </a:ext>
            </a:extLst>
          </p:cNvPr>
          <p:cNvSpPr>
            <a:spLocks noGrp="1"/>
          </p:cNvSpPr>
          <p:nvPr>
            <p:ph type="dt" sz="half" idx="10"/>
          </p:nvPr>
        </p:nvSpPr>
        <p:spPr/>
        <p:txBody>
          <a:bodyPr/>
          <a:lstStyle/>
          <a:p>
            <a:fld id="{76969C88-B244-455D-A017-012B25B1ACDD}" type="datetimeFigureOut">
              <a:rPr lang="en-US" smtClean="0"/>
              <a:pPr/>
              <a:t>2/11/2021</a:t>
            </a:fld>
            <a:endParaRPr lang="en-US"/>
          </a:p>
        </p:txBody>
      </p:sp>
      <p:sp>
        <p:nvSpPr>
          <p:cNvPr id="4" name="Footer Placeholder 3">
            <a:extLst>
              <a:ext uri="{FF2B5EF4-FFF2-40B4-BE49-F238E27FC236}">
                <a16:creationId xmlns:a16="http://schemas.microsoft.com/office/drawing/2014/main" xmlns="" id="{66EB1C88-D181-449C-9BE1-E85068C1883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EB38A2C9-E93B-4F0A-A021-9E3AEBC3FA88}"/>
              </a:ext>
            </a:extLst>
          </p:cNvPr>
          <p:cNvSpPr>
            <a:spLocks noGrp="1"/>
          </p:cNvSpPr>
          <p:nvPr>
            <p:ph type="sldNum" sz="quarter" idx="12"/>
          </p:nvPr>
        </p:nvSpPr>
        <p:spPr/>
        <p:txBody>
          <a:bodyPr/>
          <a:lstStyle/>
          <a:p>
            <a:fld id="{07CE569E-9B7C-4CB9-AB80-C0841F922CFF}" type="slidenum">
              <a:rPr lang="en-US" smtClean="0"/>
              <a:pPr/>
              <a:t>‹#›</a:t>
            </a:fld>
            <a:endParaRPr lang="en-US"/>
          </a:p>
        </p:txBody>
      </p:sp>
    </p:spTree>
    <p:extLst>
      <p:ext uri="{BB962C8B-B14F-4D97-AF65-F5344CB8AC3E}">
        <p14:creationId xmlns:p14="http://schemas.microsoft.com/office/powerpoint/2010/main" xmlns="" val="17767474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F00AE8D9-9B42-438E-ADA6-CCFE45788460}"/>
              </a:ext>
            </a:extLst>
          </p:cNvPr>
          <p:cNvSpPr>
            <a:spLocks noGrp="1"/>
          </p:cNvSpPr>
          <p:nvPr>
            <p:ph type="dt" sz="half" idx="10"/>
          </p:nvPr>
        </p:nvSpPr>
        <p:spPr/>
        <p:txBody>
          <a:bodyPr/>
          <a:lstStyle/>
          <a:p>
            <a:fld id="{76969C88-B244-455D-A017-012B25B1ACDD}" type="datetimeFigureOut">
              <a:rPr lang="en-US" smtClean="0"/>
              <a:pPr/>
              <a:t>2/11/2021</a:t>
            </a:fld>
            <a:endParaRPr lang="en-US"/>
          </a:p>
        </p:txBody>
      </p:sp>
      <p:sp>
        <p:nvSpPr>
          <p:cNvPr id="3" name="Footer Placeholder 2">
            <a:extLst>
              <a:ext uri="{FF2B5EF4-FFF2-40B4-BE49-F238E27FC236}">
                <a16:creationId xmlns:a16="http://schemas.microsoft.com/office/drawing/2014/main" xmlns="" id="{C4F792B9-A8AF-4E13-8A25-741E89691EF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533A2CF6-DBC5-4491-B213-B3CD09D3130C}"/>
              </a:ext>
            </a:extLst>
          </p:cNvPr>
          <p:cNvSpPr>
            <a:spLocks noGrp="1"/>
          </p:cNvSpPr>
          <p:nvPr>
            <p:ph type="sldNum" sz="quarter" idx="12"/>
          </p:nvPr>
        </p:nvSpPr>
        <p:spPr/>
        <p:txBody>
          <a:bodyPr/>
          <a:lstStyle/>
          <a:p>
            <a:fld id="{07CE569E-9B7C-4CB9-AB80-C0841F922CFF}" type="slidenum">
              <a:rPr lang="en-US" smtClean="0"/>
              <a:pPr/>
              <a:t>‹#›</a:t>
            </a:fld>
            <a:endParaRPr lang="en-US"/>
          </a:p>
        </p:txBody>
      </p:sp>
    </p:spTree>
    <p:extLst>
      <p:ext uri="{BB962C8B-B14F-4D97-AF65-F5344CB8AC3E}">
        <p14:creationId xmlns:p14="http://schemas.microsoft.com/office/powerpoint/2010/main" xmlns="" val="35895111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9727076-58C8-494C-B6B1-DC86F62DDC24}"/>
              </a:ext>
            </a:extLst>
          </p:cNvPr>
          <p:cNvSpPr>
            <a:spLocks noGrp="1"/>
          </p:cNvSpPr>
          <p:nvPr>
            <p:ph type="title"/>
          </p:nvPr>
        </p:nvSpPr>
        <p:spPr>
          <a:xfrm>
            <a:off x="762000" y="761998"/>
            <a:ext cx="3810000" cy="1524002"/>
          </a:xfrm>
        </p:spPr>
        <p:txBody>
          <a:bodyPr anchor="t" anchorCtr="0"/>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xmlns="" id="{49F29E36-0340-452F-8D0A-1BC3F3A388CF}"/>
              </a:ext>
            </a:extLst>
          </p:cNvPr>
          <p:cNvSpPr>
            <a:spLocks noGrp="1"/>
          </p:cNvSpPr>
          <p:nvPr>
            <p:ph idx="1"/>
          </p:nvPr>
        </p:nvSpPr>
        <p:spPr>
          <a:xfrm>
            <a:off x="5334000" y="762001"/>
            <a:ext cx="6096000" cy="5334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4A051C2E-E587-45E8-BDB1-DFF2F2791BF6}"/>
              </a:ext>
            </a:extLst>
          </p:cNvPr>
          <p:cNvSpPr>
            <a:spLocks noGrp="1"/>
          </p:cNvSpPr>
          <p:nvPr>
            <p:ph type="body" sz="half" idx="2"/>
          </p:nvPr>
        </p:nvSpPr>
        <p:spPr>
          <a:xfrm>
            <a:off x="762000" y="2286000"/>
            <a:ext cx="3810000" cy="381000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7821D993-DEDD-470E-B48B-CB053A55A119}"/>
              </a:ext>
            </a:extLst>
          </p:cNvPr>
          <p:cNvSpPr>
            <a:spLocks noGrp="1"/>
          </p:cNvSpPr>
          <p:nvPr>
            <p:ph type="dt" sz="half" idx="10"/>
          </p:nvPr>
        </p:nvSpPr>
        <p:spPr/>
        <p:txBody>
          <a:bodyPr/>
          <a:lstStyle/>
          <a:p>
            <a:fld id="{76969C88-B244-455D-A017-012B25B1ACDD}" type="datetimeFigureOut">
              <a:rPr lang="en-US" smtClean="0"/>
              <a:pPr/>
              <a:t>2/11/2021</a:t>
            </a:fld>
            <a:endParaRPr lang="en-US"/>
          </a:p>
        </p:txBody>
      </p:sp>
      <p:sp>
        <p:nvSpPr>
          <p:cNvPr id="6" name="Footer Placeholder 5">
            <a:extLst>
              <a:ext uri="{FF2B5EF4-FFF2-40B4-BE49-F238E27FC236}">
                <a16:creationId xmlns:a16="http://schemas.microsoft.com/office/drawing/2014/main" xmlns="" id="{67926C64-7401-4CA4-859F-74472AF869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F0108F41-F1F6-431C-9B45-8A447F188CB8}"/>
              </a:ext>
            </a:extLst>
          </p:cNvPr>
          <p:cNvSpPr>
            <a:spLocks noGrp="1"/>
          </p:cNvSpPr>
          <p:nvPr>
            <p:ph type="sldNum" sz="quarter" idx="12"/>
          </p:nvPr>
        </p:nvSpPr>
        <p:spPr/>
        <p:txBody>
          <a:bodyPr/>
          <a:lstStyle/>
          <a:p>
            <a:fld id="{07CE569E-9B7C-4CB9-AB80-C0841F922CFF}" type="slidenum">
              <a:rPr lang="en-US" smtClean="0"/>
              <a:pPr/>
              <a:t>‹#›</a:t>
            </a:fld>
            <a:endParaRPr lang="en-US"/>
          </a:p>
        </p:txBody>
      </p:sp>
    </p:spTree>
    <p:extLst>
      <p:ext uri="{BB962C8B-B14F-4D97-AF65-F5344CB8AC3E}">
        <p14:creationId xmlns:p14="http://schemas.microsoft.com/office/powerpoint/2010/main" xmlns="" val="27552620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BE104FB-422C-4023-9381-EB12F1582D44}"/>
              </a:ext>
            </a:extLst>
          </p:cNvPr>
          <p:cNvSpPr>
            <a:spLocks noGrp="1"/>
          </p:cNvSpPr>
          <p:nvPr>
            <p:ph type="title"/>
          </p:nvPr>
        </p:nvSpPr>
        <p:spPr>
          <a:xfrm>
            <a:off x="762001" y="762000"/>
            <a:ext cx="3809999" cy="1524000"/>
          </a:xfrm>
        </p:spPr>
        <p:txBody>
          <a:bodyPr anchor="t" anchorCtr="0"/>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14DBA3AA-DE44-4B1F-91D1-09F67B89B941}"/>
              </a:ext>
            </a:extLst>
          </p:cNvPr>
          <p:cNvSpPr>
            <a:spLocks noGrp="1"/>
          </p:cNvSpPr>
          <p:nvPr>
            <p:ph type="pic" idx="1"/>
          </p:nvPr>
        </p:nvSpPr>
        <p:spPr>
          <a:xfrm>
            <a:off x="5334000" y="762001"/>
            <a:ext cx="6021388" cy="5334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xmlns="" id="{4A27B131-5117-4106-80DB-2AB208C4C953}"/>
              </a:ext>
            </a:extLst>
          </p:cNvPr>
          <p:cNvSpPr>
            <a:spLocks noGrp="1"/>
          </p:cNvSpPr>
          <p:nvPr>
            <p:ph type="body" sz="half" idx="2"/>
          </p:nvPr>
        </p:nvSpPr>
        <p:spPr>
          <a:xfrm>
            <a:off x="762001" y="2286000"/>
            <a:ext cx="3809999" cy="38100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1C13918A-7F23-4C72-8E80-591324A3046C}"/>
              </a:ext>
            </a:extLst>
          </p:cNvPr>
          <p:cNvSpPr>
            <a:spLocks noGrp="1"/>
          </p:cNvSpPr>
          <p:nvPr>
            <p:ph type="dt" sz="half" idx="10"/>
          </p:nvPr>
        </p:nvSpPr>
        <p:spPr/>
        <p:txBody>
          <a:bodyPr/>
          <a:lstStyle/>
          <a:p>
            <a:fld id="{76969C88-B244-455D-A017-012B25B1ACDD}" type="datetimeFigureOut">
              <a:rPr lang="en-US" smtClean="0"/>
              <a:pPr/>
              <a:t>2/11/2021</a:t>
            </a:fld>
            <a:endParaRPr lang="en-US"/>
          </a:p>
        </p:txBody>
      </p:sp>
      <p:sp>
        <p:nvSpPr>
          <p:cNvPr id="6" name="Footer Placeholder 5">
            <a:extLst>
              <a:ext uri="{FF2B5EF4-FFF2-40B4-BE49-F238E27FC236}">
                <a16:creationId xmlns:a16="http://schemas.microsoft.com/office/drawing/2014/main" xmlns="" id="{181071C8-76FE-4B83-8317-BD53C7C844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3623681A-6F29-48FC-9409-319ED3E96635}"/>
              </a:ext>
            </a:extLst>
          </p:cNvPr>
          <p:cNvSpPr>
            <a:spLocks noGrp="1"/>
          </p:cNvSpPr>
          <p:nvPr>
            <p:ph type="sldNum" sz="quarter" idx="12"/>
          </p:nvPr>
        </p:nvSpPr>
        <p:spPr/>
        <p:txBody>
          <a:bodyPr/>
          <a:lstStyle/>
          <a:p>
            <a:fld id="{07CE569E-9B7C-4CB9-AB80-C0841F922CFF}" type="slidenum">
              <a:rPr lang="en-US" smtClean="0"/>
              <a:pPr/>
              <a:t>‹#›</a:t>
            </a:fld>
            <a:endParaRPr lang="en-US"/>
          </a:p>
        </p:txBody>
      </p:sp>
    </p:spTree>
    <p:extLst>
      <p:ext uri="{BB962C8B-B14F-4D97-AF65-F5344CB8AC3E}">
        <p14:creationId xmlns:p14="http://schemas.microsoft.com/office/powerpoint/2010/main" xmlns="" val="10557916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xmlns="" id="{A6EF5A53-0A64-4CA5-B9C7-1CB97CB5CF1C}"/>
              </a:ext>
            </a:extLst>
          </p:cNvPr>
          <p:cNvSpPr/>
          <p:nvPr/>
        </p:nvSpPr>
        <p:spPr>
          <a:xfrm>
            <a:off x="8157843" y="6244836"/>
            <a:ext cx="4034156" cy="613164"/>
          </a:xfrm>
          <a:custGeom>
            <a:avLst/>
            <a:gdLst>
              <a:gd name="connsiteX0" fmla="*/ 1479137 w 4034156"/>
              <a:gd name="connsiteY0" fmla="*/ 230 h 613164"/>
              <a:gd name="connsiteX1" fmla="*/ 3482844 w 4034156"/>
              <a:gd name="connsiteY1" fmla="*/ 298555 h 613164"/>
              <a:gd name="connsiteX2" fmla="*/ 3831590 w 4034156"/>
              <a:gd name="connsiteY2" fmla="*/ 425010 h 613164"/>
              <a:gd name="connsiteX3" fmla="*/ 4034156 w 4034156"/>
              <a:gd name="connsiteY3" fmla="*/ 494088 h 613164"/>
              <a:gd name="connsiteX4" fmla="*/ 4034156 w 4034156"/>
              <a:gd name="connsiteY4" fmla="*/ 613164 h 613164"/>
              <a:gd name="connsiteX5" fmla="*/ 0 w 4034156"/>
              <a:gd name="connsiteY5" fmla="*/ 613164 h 613164"/>
              <a:gd name="connsiteX6" fmla="*/ 54792 w 4034156"/>
              <a:gd name="connsiteY6" fmla="*/ 512415 h 613164"/>
              <a:gd name="connsiteX7" fmla="*/ 168327 w 4034156"/>
              <a:gd name="connsiteY7" fmla="*/ 366637 h 613164"/>
              <a:gd name="connsiteX8" fmla="*/ 1192562 w 4034156"/>
              <a:gd name="connsiteY8" fmla="*/ 1522 h 613164"/>
              <a:gd name="connsiteX9" fmla="*/ 1479137 w 4034156"/>
              <a:gd name="connsiteY9" fmla="*/ 230 h 61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4156" h="613164">
                <a:moveTo>
                  <a:pt x="1479137" y="230"/>
                </a:moveTo>
                <a:cubicBezTo>
                  <a:pt x="2152575" y="4287"/>
                  <a:pt x="2854487" y="63583"/>
                  <a:pt x="3482844" y="298555"/>
                </a:cubicBezTo>
                <a:cubicBezTo>
                  <a:pt x="3599338" y="342114"/>
                  <a:pt x="3715540" y="384216"/>
                  <a:pt x="3831590" y="425010"/>
                </a:cubicBezTo>
                <a:lnTo>
                  <a:pt x="4034156" y="494088"/>
                </a:lnTo>
                <a:lnTo>
                  <a:pt x="4034156" y="613164"/>
                </a:lnTo>
                <a:lnTo>
                  <a:pt x="0" y="613164"/>
                </a:lnTo>
                <a:lnTo>
                  <a:pt x="54792" y="512415"/>
                </a:lnTo>
                <a:cubicBezTo>
                  <a:pt x="88888" y="459433"/>
                  <a:pt x="126502" y="410480"/>
                  <a:pt x="168327" y="366637"/>
                </a:cubicBezTo>
                <a:cubicBezTo>
                  <a:pt x="428292" y="94062"/>
                  <a:pt x="821899" y="6565"/>
                  <a:pt x="1192562" y="1522"/>
                </a:cubicBezTo>
                <a:cubicBezTo>
                  <a:pt x="1287308" y="198"/>
                  <a:pt x="1382932" y="-349"/>
                  <a:pt x="1479137" y="23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Avenir Next LT Pro" panose="020B0504020202020204" pitchFamily="34" charset="0"/>
              <a:ea typeface="+mn-ea"/>
              <a:cs typeface="+mn-cs"/>
            </a:endParaRPr>
          </a:p>
        </p:txBody>
      </p:sp>
      <p:sp>
        <p:nvSpPr>
          <p:cNvPr id="11" name="Freeform: Shape 10">
            <a:extLst>
              <a:ext uri="{FF2B5EF4-FFF2-40B4-BE49-F238E27FC236}">
                <a16:creationId xmlns:a16="http://schemas.microsoft.com/office/drawing/2014/main" xmlns="" id="{34ABFBEA-4EB0-4D02-A2C0-1733CD3D6F12}"/>
              </a:ext>
            </a:extLst>
          </p:cNvPr>
          <p:cNvSpPr/>
          <p:nvPr/>
        </p:nvSpPr>
        <p:spPr>
          <a:xfrm>
            <a:off x="1" y="688126"/>
            <a:ext cx="448491" cy="1634252"/>
          </a:xfrm>
          <a:custGeom>
            <a:avLst/>
            <a:gdLst>
              <a:gd name="connsiteX0" fmla="*/ 0 w 448491"/>
              <a:gd name="connsiteY0" fmla="*/ 0 h 1634252"/>
              <a:gd name="connsiteX1" fmla="*/ 12983 w 448491"/>
              <a:gd name="connsiteY1" fmla="*/ 10508 h 1634252"/>
              <a:gd name="connsiteX2" fmla="*/ 441611 w 448491"/>
              <a:gd name="connsiteY2" fmla="*/ 863751 h 1634252"/>
              <a:gd name="connsiteX3" fmla="*/ 251011 w 448491"/>
              <a:gd name="connsiteY3" fmla="*/ 1302895 h 1634252"/>
              <a:gd name="connsiteX4" fmla="*/ 74605 w 448491"/>
              <a:gd name="connsiteY4" fmla="*/ 1543249 h 1634252"/>
              <a:gd name="connsiteX5" fmla="*/ 0 w 448491"/>
              <a:gd name="connsiteY5" fmla="*/ 1634252 h 163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8491" h="1634252">
                <a:moveTo>
                  <a:pt x="0" y="0"/>
                </a:moveTo>
                <a:lnTo>
                  <a:pt x="12983" y="10508"/>
                </a:lnTo>
                <a:cubicBezTo>
                  <a:pt x="278410" y="241022"/>
                  <a:pt x="489787" y="530267"/>
                  <a:pt x="441611" y="863751"/>
                </a:cubicBezTo>
                <a:cubicBezTo>
                  <a:pt x="418542" y="1022632"/>
                  <a:pt x="337007" y="1166302"/>
                  <a:pt x="251011" y="1302895"/>
                </a:cubicBezTo>
                <a:cubicBezTo>
                  <a:pt x="215138" y="1359902"/>
                  <a:pt x="154723" y="1442480"/>
                  <a:pt x="74605" y="1543249"/>
                </a:cubicBezTo>
                <a:lnTo>
                  <a:pt x="0" y="163425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a:solidFill>
                <a:prstClr val="white"/>
              </a:solidFill>
              <a:latin typeface="Avenir Next LT Pro" panose="020B0504020202020204" pitchFamily="34" charset="0"/>
            </a:endParaRPr>
          </a:p>
        </p:txBody>
      </p:sp>
      <p:sp>
        <p:nvSpPr>
          <p:cNvPr id="12" name="Freeform: Shape 11">
            <a:extLst>
              <a:ext uri="{FF2B5EF4-FFF2-40B4-BE49-F238E27FC236}">
                <a16:creationId xmlns:a16="http://schemas.microsoft.com/office/drawing/2014/main" xmlns="" id="{19E083F6-57F4-487B-A766-EA0462B1EED8}"/>
              </a:ext>
            </a:extLst>
          </p:cNvPr>
          <p:cNvSpPr/>
          <p:nvPr/>
        </p:nvSpPr>
        <p:spPr>
          <a:xfrm>
            <a:off x="7309459" y="6144069"/>
            <a:ext cx="4418271" cy="718159"/>
          </a:xfrm>
          <a:custGeom>
            <a:avLst/>
            <a:gdLst>
              <a:gd name="connsiteX0" fmla="*/ 1421452 w 4590626"/>
              <a:gd name="connsiteY0" fmla="*/ 0 h 713930"/>
              <a:gd name="connsiteX1" fmla="*/ 3247781 w 4590626"/>
              <a:gd name="connsiteY1" fmla="*/ 271915 h 713930"/>
              <a:gd name="connsiteX2" fmla="*/ 4517331 w 4590626"/>
              <a:gd name="connsiteY2" fmla="*/ 693394 h 713930"/>
              <a:gd name="connsiteX3" fmla="*/ 4590626 w 4590626"/>
              <a:gd name="connsiteY3" fmla="*/ 713930 h 713930"/>
              <a:gd name="connsiteX4" fmla="*/ 0 w 4590626"/>
              <a:gd name="connsiteY4" fmla="*/ 713930 h 713930"/>
              <a:gd name="connsiteX5" fmla="*/ 2854 w 4590626"/>
              <a:gd name="connsiteY5" fmla="*/ 705624 h 713930"/>
              <a:gd name="connsiteX6" fmla="*/ 226680 w 4590626"/>
              <a:gd name="connsiteY6" fmla="*/ 333970 h 713930"/>
              <a:gd name="connsiteX7" fmla="*/ 1160245 w 4590626"/>
              <a:gd name="connsiteY7" fmla="*/ 1178 h 713930"/>
              <a:gd name="connsiteX8" fmla="*/ 1421452 w 4590626"/>
              <a:gd name="connsiteY8" fmla="*/ 0 h 713930"/>
              <a:gd name="connsiteX0" fmla="*/ 1421452 w 4517331"/>
              <a:gd name="connsiteY0" fmla="*/ 0 h 713930"/>
              <a:gd name="connsiteX1" fmla="*/ 3247781 w 4517331"/>
              <a:gd name="connsiteY1" fmla="*/ 271915 h 713930"/>
              <a:gd name="connsiteX2" fmla="*/ 4517331 w 4517331"/>
              <a:gd name="connsiteY2" fmla="*/ 693394 h 713930"/>
              <a:gd name="connsiteX3" fmla="*/ 0 w 4517331"/>
              <a:gd name="connsiteY3" fmla="*/ 713930 h 713930"/>
              <a:gd name="connsiteX4" fmla="*/ 2854 w 4517331"/>
              <a:gd name="connsiteY4" fmla="*/ 705624 h 713930"/>
              <a:gd name="connsiteX5" fmla="*/ 226680 w 4517331"/>
              <a:gd name="connsiteY5" fmla="*/ 333970 h 713930"/>
              <a:gd name="connsiteX6" fmla="*/ 1160245 w 4517331"/>
              <a:gd name="connsiteY6" fmla="*/ 1178 h 713930"/>
              <a:gd name="connsiteX7" fmla="*/ 1421452 w 4517331"/>
              <a:gd name="connsiteY7" fmla="*/ 0 h 713930"/>
              <a:gd name="connsiteX0" fmla="*/ 0 w 4608771"/>
              <a:gd name="connsiteY0" fmla="*/ 713930 h 784834"/>
              <a:gd name="connsiteX1" fmla="*/ 2854 w 4608771"/>
              <a:gd name="connsiteY1" fmla="*/ 705624 h 784834"/>
              <a:gd name="connsiteX2" fmla="*/ 226680 w 4608771"/>
              <a:gd name="connsiteY2" fmla="*/ 333970 h 784834"/>
              <a:gd name="connsiteX3" fmla="*/ 1160245 w 4608771"/>
              <a:gd name="connsiteY3" fmla="*/ 1178 h 784834"/>
              <a:gd name="connsiteX4" fmla="*/ 1421452 w 4608771"/>
              <a:gd name="connsiteY4" fmla="*/ 0 h 784834"/>
              <a:gd name="connsiteX5" fmla="*/ 3247781 w 4608771"/>
              <a:gd name="connsiteY5" fmla="*/ 271915 h 784834"/>
              <a:gd name="connsiteX6" fmla="*/ 4608771 w 4608771"/>
              <a:gd name="connsiteY6" fmla="*/ 784834 h 784834"/>
              <a:gd name="connsiteX0" fmla="*/ 0 w 4418271"/>
              <a:gd name="connsiteY0" fmla="*/ 713930 h 718159"/>
              <a:gd name="connsiteX1" fmla="*/ 2854 w 4418271"/>
              <a:gd name="connsiteY1" fmla="*/ 705624 h 718159"/>
              <a:gd name="connsiteX2" fmla="*/ 226680 w 4418271"/>
              <a:gd name="connsiteY2" fmla="*/ 333970 h 718159"/>
              <a:gd name="connsiteX3" fmla="*/ 1160245 w 4418271"/>
              <a:gd name="connsiteY3" fmla="*/ 1178 h 718159"/>
              <a:gd name="connsiteX4" fmla="*/ 1421452 w 4418271"/>
              <a:gd name="connsiteY4" fmla="*/ 0 h 718159"/>
              <a:gd name="connsiteX5" fmla="*/ 3247781 w 4418271"/>
              <a:gd name="connsiteY5" fmla="*/ 271915 h 718159"/>
              <a:gd name="connsiteX6" fmla="*/ 4418271 w 4418271"/>
              <a:gd name="connsiteY6" fmla="*/ 718159 h 718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8271" h="718159">
                <a:moveTo>
                  <a:pt x="0" y="713930"/>
                </a:moveTo>
                <a:lnTo>
                  <a:pt x="2854" y="705624"/>
                </a:lnTo>
                <a:cubicBezTo>
                  <a:pt x="60059" y="562888"/>
                  <a:pt x="131373" y="433874"/>
                  <a:pt x="226680" y="333970"/>
                </a:cubicBezTo>
                <a:cubicBezTo>
                  <a:pt x="463632" y="85526"/>
                  <a:pt x="822395" y="5774"/>
                  <a:pt x="1160245" y="1178"/>
                </a:cubicBezTo>
                <a:lnTo>
                  <a:pt x="1421452" y="0"/>
                </a:lnTo>
                <a:cubicBezTo>
                  <a:pt x="2035274" y="3698"/>
                  <a:pt x="2748311" y="152222"/>
                  <a:pt x="3247781" y="271915"/>
                </a:cubicBezTo>
                <a:cubicBezTo>
                  <a:pt x="3747251" y="391608"/>
                  <a:pt x="3902480" y="501606"/>
                  <a:pt x="4418271" y="718159"/>
                </a:cubicBezTo>
              </a:path>
            </a:pathLst>
          </a:cu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2" name="Title Placeholder 1">
            <a:extLst>
              <a:ext uri="{FF2B5EF4-FFF2-40B4-BE49-F238E27FC236}">
                <a16:creationId xmlns:a16="http://schemas.microsoft.com/office/drawing/2014/main" xmlns="" id="{A3A2F988-7148-4375-83D8-12EE5EBC7BE0}"/>
              </a:ext>
            </a:extLst>
          </p:cNvPr>
          <p:cNvSpPr>
            <a:spLocks noGrp="1"/>
          </p:cNvSpPr>
          <p:nvPr>
            <p:ph type="title"/>
          </p:nvPr>
        </p:nvSpPr>
        <p:spPr>
          <a:xfrm>
            <a:off x="762000" y="762000"/>
            <a:ext cx="10668000" cy="1524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xmlns="" id="{F6896238-C5B3-4F3C-97FA-890E1A51A203}"/>
              </a:ext>
            </a:extLst>
          </p:cNvPr>
          <p:cNvSpPr>
            <a:spLocks noGrp="1"/>
          </p:cNvSpPr>
          <p:nvPr>
            <p:ph type="body" idx="1"/>
          </p:nvPr>
        </p:nvSpPr>
        <p:spPr>
          <a:xfrm>
            <a:off x="762000" y="2286000"/>
            <a:ext cx="10668000" cy="38180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1D6E4474-0442-4E4B-9E5B-CA7B3951C1DA}"/>
              </a:ext>
            </a:extLst>
          </p:cNvPr>
          <p:cNvSpPr>
            <a:spLocks noGrp="1"/>
          </p:cNvSpPr>
          <p:nvPr>
            <p:ph type="dt" sz="half" idx="2"/>
          </p:nvPr>
        </p:nvSpPr>
        <p:spPr>
          <a:xfrm>
            <a:off x="9389165" y="194320"/>
            <a:ext cx="2040835" cy="365125"/>
          </a:xfrm>
          <a:prstGeom prst="rect">
            <a:avLst/>
          </a:prstGeom>
        </p:spPr>
        <p:txBody>
          <a:bodyPr vert="horz" lIns="91440" tIns="45720" rIns="91440" bIns="45720" rtlCol="0" anchor="ctr"/>
          <a:lstStyle>
            <a:lvl1pPr algn="r">
              <a:defRPr sz="1200">
                <a:solidFill>
                  <a:schemeClr val="tx1">
                    <a:tint val="75000"/>
                    <a:alpha val="70000"/>
                  </a:schemeClr>
                </a:solidFill>
              </a:defRPr>
            </a:lvl1pPr>
          </a:lstStyle>
          <a:p>
            <a:fld id="{76969C88-B244-455D-A017-012B25B1ACDD}" type="datetimeFigureOut">
              <a:rPr lang="en-US" smtClean="0"/>
              <a:pPr/>
              <a:t>2/11/2021</a:t>
            </a:fld>
            <a:endParaRPr lang="en-US"/>
          </a:p>
        </p:txBody>
      </p:sp>
      <p:sp>
        <p:nvSpPr>
          <p:cNvPr id="5" name="Footer Placeholder 4">
            <a:extLst>
              <a:ext uri="{FF2B5EF4-FFF2-40B4-BE49-F238E27FC236}">
                <a16:creationId xmlns:a16="http://schemas.microsoft.com/office/drawing/2014/main" xmlns="" id="{E0626A98-F887-40E1-B9BA-9D93DE90E022}"/>
              </a:ext>
            </a:extLst>
          </p:cNvPr>
          <p:cNvSpPr>
            <a:spLocks noGrp="1"/>
          </p:cNvSpPr>
          <p:nvPr>
            <p:ph type="ftr" sz="quarter" idx="3"/>
          </p:nvPr>
        </p:nvSpPr>
        <p:spPr>
          <a:xfrm>
            <a:off x="761999" y="6356350"/>
            <a:ext cx="6612835" cy="365125"/>
          </a:xfrm>
          <a:prstGeom prst="rect">
            <a:avLst/>
          </a:prstGeom>
        </p:spPr>
        <p:txBody>
          <a:bodyPr vert="horz" lIns="91440" tIns="45720" rIns="91440" bIns="45720" rtlCol="0" anchor="ctr"/>
          <a:lstStyle>
            <a:lvl1pPr algn="l">
              <a:defRPr sz="1200">
                <a:solidFill>
                  <a:schemeClr val="tx1">
                    <a:tint val="75000"/>
                    <a:alpha val="70000"/>
                  </a:schemeClr>
                </a:solidFill>
              </a:defRPr>
            </a:lvl1pPr>
          </a:lstStyle>
          <a:p>
            <a:endParaRPr lang="en-US" dirty="0"/>
          </a:p>
        </p:txBody>
      </p:sp>
      <p:sp>
        <p:nvSpPr>
          <p:cNvPr id="6" name="Slide Number Placeholder 5">
            <a:extLst>
              <a:ext uri="{FF2B5EF4-FFF2-40B4-BE49-F238E27FC236}">
                <a16:creationId xmlns:a16="http://schemas.microsoft.com/office/drawing/2014/main" xmlns="" id="{482C8119-73F6-4713-9AD3-3628DCDFB8F2}"/>
              </a:ext>
            </a:extLst>
          </p:cNvPr>
          <p:cNvSpPr>
            <a:spLocks noGrp="1"/>
          </p:cNvSpPr>
          <p:nvPr>
            <p:ph type="sldNum" sz="quarter" idx="4"/>
          </p:nvPr>
        </p:nvSpPr>
        <p:spPr>
          <a:xfrm>
            <a:off x="9906000" y="6356350"/>
            <a:ext cx="1524000" cy="365125"/>
          </a:xfrm>
          <a:prstGeom prst="rect">
            <a:avLst/>
          </a:prstGeom>
        </p:spPr>
        <p:txBody>
          <a:bodyPr vert="horz" lIns="91440" tIns="45720" rIns="91440" bIns="45720" rtlCol="0" anchor="ctr"/>
          <a:lstStyle>
            <a:lvl1pPr algn="r">
              <a:defRPr sz="1200">
                <a:solidFill>
                  <a:schemeClr val="tx1">
                    <a:tint val="75000"/>
                    <a:alpha val="70000"/>
                  </a:schemeClr>
                </a:solidFill>
              </a:defRPr>
            </a:lvl1pPr>
          </a:lstStyle>
          <a:p>
            <a:fld id="{07CE569E-9B7C-4CB9-AB80-C0841F922CFF}" type="slidenum">
              <a:rPr lang="en-US" smtClean="0"/>
              <a:pPr/>
              <a:t>‹#›</a:t>
            </a:fld>
            <a:endParaRPr lang="en-US"/>
          </a:p>
        </p:txBody>
      </p:sp>
    </p:spTree>
    <p:extLst>
      <p:ext uri="{BB962C8B-B14F-4D97-AF65-F5344CB8AC3E}">
        <p14:creationId xmlns:p14="http://schemas.microsoft.com/office/powerpoint/2010/main" xmlns="" val="3345188142"/>
      </p:ext>
    </p:extLst>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1" r:id="rId6"/>
    <p:sldLayoutId id="2147483727" r:id="rId7"/>
    <p:sldLayoutId id="2147483728" r:id="rId8"/>
    <p:sldLayoutId id="2147483729" r:id="rId9"/>
    <p:sldLayoutId id="2147483730" r:id="rId10"/>
    <p:sldLayoutId id="214748373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25000"/>
        </a:lnSpc>
        <a:spcBef>
          <a:spcPts val="1000"/>
        </a:spcBef>
        <a:buFont typeface="Arial" panose="020B0604020202020204" pitchFamily="34" charset="0"/>
        <a:buChar char="•"/>
        <a:defRPr sz="2800" kern="1200">
          <a:solidFill>
            <a:schemeClr val="tx1">
              <a:alpha val="70000"/>
            </a:schemeClr>
          </a:solidFill>
          <a:latin typeface="+mn-lt"/>
          <a:ea typeface="+mn-ea"/>
          <a:cs typeface="+mn-cs"/>
        </a:defRPr>
      </a:lvl1pPr>
      <a:lvl2pPr marL="685800" indent="-228600" algn="l" defTabSz="914400" rtl="0" eaLnBrk="1" latinLnBrk="0" hangingPunct="1">
        <a:lnSpc>
          <a:spcPct val="125000"/>
        </a:lnSpc>
        <a:spcBef>
          <a:spcPts val="500"/>
        </a:spcBef>
        <a:buFont typeface="Arial" panose="020B0604020202020204" pitchFamily="34" charset="0"/>
        <a:buChar char="•"/>
        <a:defRPr sz="2400" kern="1200">
          <a:solidFill>
            <a:schemeClr val="tx1">
              <a:alpha val="70000"/>
            </a:schemeClr>
          </a:solidFill>
          <a:latin typeface="+mn-lt"/>
          <a:ea typeface="+mn-ea"/>
          <a:cs typeface="+mn-cs"/>
        </a:defRPr>
      </a:lvl2pPr>
      <a:lvl3pPr marL="1143000" indent="-228600" algn="l" defTabSz="914400" rtl="0" eaLnBrk="1" latinLnBrk="0" hangingPunct="1">
        <a:lnSpc>
          <a:spcPct val="125000"/>
        </a:lnSpc>
        <a:spcBef>
          <a:spcPts val="500"/>
        </a:spcBef>
        <a:buFont typeface="Arial" panose="020B0604020202020204" pitchFamily="34" charset="0"/>
        <a:buChar char="•"/>
        <a:defRPr sz="2000" kern="1200">
          <a:solidFill>
            <a:schemeClr val="tx1">
              <a:alpha val="70000"/>
            </a:schemeClr>
          </a:solidFill>
          <a:latin typeface="+mn-lt"/>
          <a:ea typeface="+mn-ea"/>
          <a:cs typeface="+mn-cs"/>
        </a:defRPr>
      </a:lvl3pPr>
      <a:lvl4pPr marL="1600200" indent="-228600" algn="l" defTabSz="914400" rtl="0" eaLnBrk="1" latinLnBrk="0" hangingPunct="1">
        <a:lnSpc>
          <a:spcPct val="125000"/>
        </a:lnSpc>
        <a:spcBef>
          <a:spcPts val="500"/>
        </a:spcBef>
        <a:buFont typeface="Arial" panose="020B0604020202020204" pitchFamily="34" charset="0"/>
        <a:buChar char="•"/>
        <a:defRPr sz="1800" kern="1200">
          <a:solidFill>
            <a:schemeClr val="tx1">
              <a:alpha val="70000"/>
            </a:schemeClr>
          </a:solidFill>
          <a:latin typeface="+mn-lt"/>
          <a:ea typeface="+mn-ea"/>
          <a:cs typeface="+mn-cs"/>
        </a:defRPr>
      </a:lvl4pPr>
      <a:lvl5pPr marL="2057400" indent="-228600" algn="l" defTabSz="914400" rtl="0" eaLnBrk="1" latinLnBrk="0" hangingPunct="1">
        <a:lnSpc>
          <a:spcPct val="125000"/>
        </a:lnSpc>
        <a:spcBef>
          <a:spcPts val="500"/>
        </a:spcBef>
        <a:buFont typeface="Arial" panose="020B0604020202020204" pitchFamily="34" charset="0"/>
        <a:buChar char="•"/>
        <a:defRPr sz="1800" kern="1200">
          <a:solidFill>
            <a:schemeClr val="tx1">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epodreczniki.pl/a/uzaleznienia/Do63k2pYq"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hyperlink" Target="http://a.umed.pl/psychiatria/dydaktyka/2015/Uzaleznienia%20od%20SPA%20VI.pdf"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mcpu.krakow.pl/content/dziewiec-wskazowek-dla-mlodziezy-dotyczacych-zapobiegania-problemom-wynikajacym-z"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www.mcpu.krakow.pl/content/dziewiec-wskazowek-dla-mlodziezy-dotyczacych-zapobiegania-problemom-wynikajacym-z"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hyperlink" Target="https://stopuzaleznieniom.pl/czy-pije-ryzykownie/komu-grozi-uzaleznienie-od-alkoholu/" TargetMode="External"/><Relationship Id="rId3" Type="http://schemas.openxmlformats.org/officeDocument/2006/relationships/hyperlink" Target="https://wbns.uksw.edu.pl/sites/default/files/w10.pdf" TargetMode="External"/><Relationship Id="rId7" Type="http://schemas.openxmlformats.org/officeDocument/2006/relationships/hyperlink" Target="http://www.psychologia.edu.pl/czytelnia/51-alkohol-i-nauka/245-psychiczne-i-biologiczne-podloze-uzaleznien.html" TargetMode="External"/><Relationship Id="rId2" Type="http://schemas.openxmlformats.org/officeDocument/2006/relationships/hyperlink" Target="https://epodreczniki.pl/a/uzaleznienia/Do63k2pYq" TargetMode="External"/><Relationship Id="rId1" Type="http://schemas.openxmlformats.org/officeDocument/2006/relationships/slideLayout" Target="../slideLayouts/slideLayout2.xml"/><Relationship Id="rId6" Type="http://schemas.openxmlformats.org/officeDocument/2006/relationships/hyperlink" Target="https://www.mcpu.krakow.pl/content/dziewiec-wskazowek-dla-mlodziezy-dotyczacych-zapobiegania-problemom-wynikajacym-z" TargetMode="External"/><Relationship Id="rId5" Type="http://schemas.openxmlformats.org/officeDocument/2006/relationships/hyperlink" Target="http://www.parpa.pl/index.php/szkody-zdrowotne-i-uzaleznienie/uzaleznienie" TargetMode="External"/><Relationship Id="rId4" Type="http://schemas.openxmlformats.org/officeDocument/2006/relationships/hyperlink" Target="http://a.umed.pl/psychiatria/dydaktyka/2015/Uzaleznienia%20od%20SPA%20VI.pdf"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ordwall.net/pl/resource/10734376"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learningapps.org/17386038"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8">
            <a:extLst>
              <a:ext uri="{FF2B5EF4-FFF2-40B4-BE49-F238E27FC236}">
                <a16:creationId xmlns:a16="http://schemas.microsoft.com/office/drawing/2014/main" xmlns="" id="{7A18C9FB-EC4C-4DAE-8F7D-C6E5AF60795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xmlns=""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pic>
        <p:nvPicPr>
          <p:cNvPr id="10" name="Picture 3">
            <a:extLst>
              <a:ext uri="{FF2B5EF4-FFF2-40B4-BE49-F238E27FC236}">
                <a16:creationId xmlns:a16="http://schemas.microsoft.com/office/drawing/2014/main" xmlns="" id="{69C87C80-8532-4F1E-BFBB-17109C273818}"/>
              </a:ext>
            </a:extLst>
          </p:cNvPr>
          <p:cNvPicPr>
            <a:picLocks noChangeAspect="1"/>
          </p:cNvPicPr>
          <p:nvPr/>
        </p:nvPicPr>
        <p:blipFill rotWithShape="1">
          <a:blip r:embed="rId2"/>
          <a:srcRect r="-2" b="19831"/>
          <a:stretch/>
        </p:blipFill>
        <p:spPr>
          <a:xfrm>
            <a:off x="20" y="-1"/>
            <a:ext cx="12191979" cy="6858001"/>
          </a:xfrm>
          <a:custGeom>
            <a:avLst/>
            <a:gdLst/>
            <a:ahLst/>
            <a:cxnLst/>
            <a:rect l="l" t="t" r="r" b="b"/>
            <a:pathLst>
              <a:path w="12192000" h="6858000">
                <a:moveTo>
                  <a:pt x="0" y="0"/>
                </a:moveTo>
                <a:lnTo>
                  <a:pt x="12192000" y="0"/>
                </a:lnTo>
                <a:lnTo>
                  <a:pt x="12192000" y="529223"/>
                </a:lnTo>
                <a:lnTo>
                  <a:pt x="11953979" y="541759"/>
                </a:lnTo>
                <a:cubicBezTo>
                  <a:pt x="11205478" y="591203"/>
                  <a:pt x="10431054" y="699982"/>
                  <a:pt x="9651089" y="827627"/>
                </a:cubicBezTo>
                <a:cubicBezTo>
                  <a:pt x="7233991" y="1222984"/>
                  <a:pt x="6590499" y="2476708"/>
                  <a:pt x="6133345" y="3948664"/>
                </a:cubicBezTo>
                <a:cubicBezTo>
                  <a:pt x="5827390" y="4934281"/>
                  <a:pt x="5572190" y="5830059"/>
                  <a:pt x="6876220" y="6551721"/>
                </a:cubicBezTo>
                <a:cubicBezTo>
                  <a:pt x="7059065" y="6652933"/>
                  <a:pt x="7253882" y="6741181"/>
                  <a:pt x="7457481" y="6819371"/>
                </a:cubicBezTo>
                <a:lnTo>
                  <a:pt x="7563875" y="6858000"/>
                </a:lnTo>
                <a:lnTo>
                  <a:pt x="0" y="6858000"/>
                </a:lnTo>
                <a:close/>
              </a:path>
            </a:pathLst>
          </a:custGeom>
        </p:spPr>
      </p:pic>
      <p:sp>
        <p:nvSpPr>
          <p:cNvPr id="12" name="Freeform: Shape 10">
            <a:extLst>
              <a:ext uri="{FF2B5EF4-FFF2-40B4-BE49-F238E27FC236}">
                <a16:creationId xmlns:a16="http://schemas.microsoft.com/office/drawing/2014/main" xmlns="" id="{3B2B1500-BB55-471C-8A9E-67288297ECE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5886451" y="529224"/>
            <a:ext cx="6305549" cy="6328777"/>
          </a:xfrm>
          <a:custGeom>
            <a:avLst/>
            <a:gdLst>
              <a:gd name="connsiteX0" fmla="*/ 0 w 4212773"/>
              <a:gd name="connsiteY0" fmla="*/ 0 h 6498740"/>
              <a:gd name="connsiteX1" fmla="*/ 159023 w 4212773"/>
              <a:gd name="connsiteY1" fmla="*/ 12872 h 6498740"/>
              <a:gd name="connsiteX2" fmla="*/ 1697597 w 4212773"/>
              <a:gd name="connsiteY2" fmla="*/ 306418 h 6498740"/>
              <a:gd name="connsiteX3" fmla="*/ 4047822 w 4212773"/>
              <a:gd name="connsiteY3" fmla="*/ 3511272 h 6498740"/>
              <a:gd name="connsiteX4" fmla="*/ 3551503 w 4212773"/>
              <a:gd name="connsiteY4" fmla="*/ 6184235 h 6498740"/>
              <a:gd name="connsiteX5" fmla="*/ 3163159 w 4212773"/>
              <a:gd name="connsiteY5" fmla="*/ 6459073 h 6498740"/>
              <a:gd name="connsiteX6" fmla="*/ 3092077 w 4212773"/>
              <a:gd name="connsiteY6" fmla="*/ 6498740 h 6498740"/>
              <a:gd name="connsiteX7" fmla="*/ 0 w 4212773"/>
              <a:gd name="connsiteY7" fmla="*/ 6498740 h 6498740"/>
              <a:gd name="connsiteX8" fmla="*/ 0 w 4212773"/>
              <a:gd name="connsiteY8" fmla="*/ 0 h 6498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12773" h="6498740">
                <a:moveTo>
                  <a:pt x="0" y="0"/>
                </a:moveTo>
                <a:lnTo>
                  <a:pt x="159023" y="12872"/>
                </a:lnTo>
                <a:cubicBezTo>
                  <a:pt x="659101" y="63644"/>
                  <a:pt x="1176498" y="175345"/>
                  <a:pt x="1697597" y="306418"/>
                </a:cubicBezTo>
                <a:cubicBezTo>
                  <a:pt x="3312474" y="712392"/>
                  <a:pt x="3742395" y="1999786"/>
                  <a:pt x="4047822" y="3511272"/>
                </a:cubicBezTo>
                <a:cubicBezTo>
                  <a:pt x="4252232" y="4523358"/>
                  <a:pt x="4422733" y="5443193"/>
                  <a:pt x="3551503" y="6184235"/>
                </a:cubicBezTo>
                <a:cubicBezTo>
                  <a:pt x="3429343" y="6288166"/>
                  <a:pt x="3299185" y="6378784"/>
                  <a:pt x="3163159" y="6459073"/>
                </a:cubicBezTo>
                <a:lnTo>
                  <a:pt x="3092077" y="6498740"/>
                </a:lnTo>
                <a:lnTo>
                  <a:pt x="0" y="6498740"/>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2">
            <a:extLst>
              <a:ext uri="{FF2B5EF4-FFF2-40B4-BE49-F238E27FC236}">
                <a16:creationId xmlns:a16="http://schemas.microsoft.com/office/drawing/2014/main" xmlns="" id="{3045E22C-A99D-41BB-AF14-EF1B1E745A7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6061608" y="311727"/>
            <a:ext cx="6130391" cy="6546274"/>
          </a:xfrm>
          <a:custGeom>
            <a:avLst/>
            <a:gdLst>
              <a:gd name="connsiteX0" fmla="*/ 0 w 4033589"/>
              <a:gd name="connsiteY0" fmla="*/ 0 h 6858000"/>
              <a:gd name="connsiteX1" fmla="*/ 1878934 w 4033589"/>
              <a:gd name="connsiteY1" fmla="*/ 0 h 6858000"/>
              <a:gd name="connsiteX2" fmla="*/ 1882313 w 4033589"/>
              <a:gd name="connsiteY2" fmla="*/ 2021 h 6858000"/>
              <a:gd name="connsiteX3" fmla="*/ 3475371 w 4033589"/>
              <a:gd name="connsiteY3" fmla="*/ 1517967 h 6858000"/>
              <a:gd name="connsiteX4" fmla="*/ 3975977 w 4033589"/>
              <a:gd name="connsiteY4" fmla="*/ 4379386 h 6858000"/>
              <a:gd name="connsiteX5" fmla="*/ 3312864 w 4033589"/>
              <a:gd name="connsiteY5" fmla="*/ 6852362 h 6858000"/>
              <a:gd name="connsiteX6" fmla="*/ 3310593 w 4033589"/>
              <a:gd name="connsiteY6" fmla="*/ 6858000 h 6858000"/>
              <a:gd name="connsiteX7" fmla="*/ 0 w 4033589"/>
              <a:gd name="connsiteY7" fmla="*/ 6858000 h 6858000"/>
              <a:gd name="connsiteX8" fmla="*/ 0 w 4033589"/>
              <a:gd name="connsiteY8" fmla="*/ 0 h 6858000"/>
              <a:gd name="connsiteX0" fmla="*/ 0 w 4033589"/>
              <a:gd name="connsiteY0" fmla="*/ 6858000 h 6858000"/>
              <a:gd name="connsiteX1" fmla="*/ 1878934 w 4033589"/>
              <a:gd name="connsiteY1" fmla="*/ 0 h 6858000"/>
              <a:gd name="connsiteX2" fmla="*/ 1882313 w 4033589"/>
              <a:gd name="connsiteY2" fmla="*/ 2021 h 6858000"/>
              <a:gd name="connsiteX3" fmla="*/ 3475371 w 4033589"/>
              <a:gd name="connsiteY3" fmla="*/ 1517967 h 6858000"/>
              <a:gd name="connsiteX4" fmla="*/ 3975977 w 4033589"/>
              <a:gd name="connsiteY4" fmla="*/ 4379386 h 6858000"/>
              <a:gd name="connsiteX5" fmla="*/ 3312864 w 4033589"/>
              <a:gd name="connsiteY5" fmla="*/ 6852362 h 6858000"/>
              <a:gd name="connsiteX6" fmla="*/ 3310593 w 4033589"/>
              <a:gd name="connsiteY6" fmla="*/ 6858000 h 6858000"/>
              <a:gd name="connsiteX7" fmla="*/ 0 w 4033589"/>
              <a:gd name="connsiteY7" fmla="*/ 6858000 h 6858000"/>
              <a:gd name="connsiteX0" fmla="*/ 1787494 w 3942149"/>
              <a:gd name="connsiteY0" fmla="*/ 0 h 6949440"/>
              <a:gd name="connsiteX1" fmla="*/ 1790873 w 3942149"/>
              <a:gd name="connsiteY1" fmla="*/ 2021 h 6949440"/>
              <a:gd name="connsiteX2" fmla="*/ 3383931 w 3942149"/>
              <a:gd name="connsiteY2" fmla="*/ 1517967 h 6949440"/>
              <a:gd name="connsiteX3" fmla="*/ 3884537 w 3942149"/>
              <a:gd name="connsiteY3" fmla="*/ 4379386 h 6949440"/>
              <a:gd name="connsiteX4" fmla="*/ 3221424 w 3942149"/>
              <a:gd name="connsiteY4" fmla="*/ 6852362 h 6949440"/>
              <a:gd name="connsiteX5" fmla="*/ 3219153 w 3942149"/>
              <a:gd name="connsiteY5" fmla="*/ 6858000 h 6949440"/>
              <a:gd name="connsiteX6" fmla="*/ 0 w 3942149"/>
              <a:gd name="connsiteY6" fmla="*/ 6949440 h 6949440"/>
              <a:gd name="connsiteX0" fmla="*/ 1787494 w 3942149"/>
              <a:gd name="connsiteY0" fmla="*/ 0 h 6949440"/>
              <a:gd name="connsiteX1" fmla="*/ 1790873 w 3942149"/>
              <a:gd name="connsiteY1" fmla="*/ 2021 h 6949440"/>
              <a:gd name="connsiteX2" fmla="*/ 3383931 w 3942149"/>
              <a:gd name="connsiteY2" fmla="*/ 1517967 h 6949440"/>
              <a:gd name="connsiteX3" fmla="*/ 3884537 w 3942149"/>
              <a:gd name="connsiteY3" fmla="*/ 4379386 h 6949440"/>
              <a:gd name="connsiteX4" fmla="*/ 3221424 w 3942149"/>
              <a:gd name="connsiteY4" fmla="*/ 6852362 h 6949440"/>
              <a:gd name="connsiteX5" fmla="*/ 3219153 w 3942149"/>
              <a:gd name="connsiteY5" fmla="*/ 6858000 h 6949440"/>
              <a:gd name="connsiteX6" fmla="*/ 0 w 3942149"/>
              <a:gd name="connsiteY6" fmla="*/ 6949440 h 6949440"/>
              <a:gd name="connsiteX0" fmla="*/ 0 w 2154655"/>
              <a:gd name="connsiteY0" fmla="*/ 0 h 6858000"/>
              <a:gd name="connsiteX1" fmla="*/ 3379 w 2154655"/>
              <a:gd name="connsiteY1" fmla="*/ 2021 h 6858000"/>
              <a:gd name="connsiteX2" fmla="*/ 1596437 w 2154655"/>
              <a:gd name="connsiteY2" fmla="*/ 1517967 h 6858000"/>
              <a:gd name="connsiteX3" fmla="*/ 2097043 w 2154655"/>
              <a:gd name="connsiteY3" fmla="*/ 4379386 h 6858000"/>
              <a:gd name="connsiteX4" fmla="*/ 1433930 w 2154655"/>
              <a:gd name="connsiteY4" fmla="*/ 6852362 h 6858000"/>
              <a:gd name="connsiteX5" fmla="*/ 1431659 w 215465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54655" h="6858000">
                <a:moveTo>
                  <a:pt x="0" y="0"/>
                </a:moveTo>
                <a:lnTo>
                  <a:pt x="3379" y="2021"/>
                </a:lnTo>
                <a:cubicBezTo>
                  <a:pt x="667061" y="423753"/>
                  <a:pt x="1239365" y="963389"/>
                  <a:pt x="1596437" y="1517967"/>
                </a:cubicBezTo>
                <a:cubicBezTo>
                  <a:pt x="2133142" y="2350886"/>
                  <a:pt x="2239839" y="3395752"/>
                  <a:pt x="2097043" y="4379386"/>
                </a:cubicBezTo>
                <a:cubicBezTo>
                  <a:pt x="2032295" y="4824358"/>
                  <a:pt x="1812506" y="5869368"/>
                  <a:pt x="1433930" y="6852362"/>
                </a:cubicBezTo>
                <a:lnTo>
                  <a:pt x="1431659" y="6858000"/>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venir Next LT Pro Light"/>
            </a:endParaRPr>
          </a:p>
        </p:txBody>
      </p:sp>
      <p:sp>
        <p:nvSpPr>
          <p:cNvPr id="2" name="Tytuł 1"/>
          <p:cNvSpPr>
            <a:spLocks noGrp="1"/>
          </p:cNvSpPr>
          <p:nvPr>
            <p:ph type="ctrTitle"/>
          </p:nvPr>
        </p:nvSpPr>
        <p:spPr>
          <a:xfrm>
            <a:off x="7620000" y="2299787"/>
            <a:ext cx="3810000" cy="2286000"/>
          </a:xfrm>
        </p:spPr>
        <p:txBody>
          <a:bodyPr vert="horz" lIns="91440" tIns="45720" rIns="91440" bIns="45720" rtlCol="0" anchor="b">
            <a:noAutofit/>
          </a:bodyPr>
          <a:lstStyle/>
          <a:p>
            <a:pPr algn="l"/>
            <a:r>
              <a:rPr lang="pl-PL" sz="4800" dirty="0">
                <a:cs typeface="Calibri Light"/>
              </a:rPr>
              <a:t>Uzależnienia od substancji</a:t>
            </a:r>
            <a:endParaRPr lang="pl-PL" sz="4800" dirty="0" err="1"/>
          </a:p>
        </p:txBody>
      </p:sp>
    </p:spTree>
    <p:extLst>
      <p:ext uri="{BB962C8B-B14F-4D97-AF65-F5344CB8AC3E}">
        <p14:creationId xmlns:p14="http://schemas.microsoft.com/office/powerpoint/2010/main" xmlns="" val="6503171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78CBC910-86C2-40A9-B4E9-BCCA381F802B}"/>
              </a:ext>
            </a:extLst>
          </p:cNvPr>
          <p:cNvSpPr>
            <a:spLocks noGrp="1"/>
          </p:cNvSpPr>
          <p:nvPr>
            <p:ph type="title"/>
          </p:nvPr>
        </p:nvSpPr>
        <p:spPr/>
        <p:txBody>
          <a:bodyPr/>
          <a:lstStyle/>
          <a:p>
            <a:r>
              <a:rPr lang="pl-PL" dirty="0">
                <a:ea typeface="+mj-lt"/>
                <a:cs typeface="+mj-lt"/>
              </a:rPr>
              <a:t>Dochodzą do tego inne czynniki, jak na przykład:</a:t>
            </a:r>
          </a:p>
          <a:p>
            <a:endParaRPr lang="pl-PL" dirty="0"/>
          </a:p>
        </p:txBody>
      </p:sp>
      <p:sp>
        <p:nvSpPr>
          <p:cNvPr id="3" name="Symbol zastępczy zawartości 2">
            <a:extLst>
              <a:ext uri="{FF2B5EF4-FFF2-40B4-BE49-F238E27FC236}">
                <a16:creationId xmlns:a16="http://schemas.microsoft.com/office/drawing/2014/main" xmlns="" id="{C1EFD95D-5B33-4B46-BC3D-0E61AAD1D78F}"/>
              </a:ext>
            </a:extLst>
          </p:cNvPr>
          <p:cNvSpPr>
            <a:spLocks noGrp="1"/>
          </p:cNvSpPr>
          <p:nvPr>
            <p:ph idx="1"/>
          </p:nvPr>
        </p:nvSpPr>
        <p:spPr/>
        <p:txBody>
          <a:bodyPr vert="horz" lIns="91440" tIns="45720" rIns="91440" bIns="45720" rtlCol="0" anchor="t">
            <a:normAutofit lnSpcReduction="10000"/>
          </a:bodyPr>
          <a:lstStyle/>
          <a:p>
            <a:r>
              <a:rPr lang="pl-PL" dirty="0">
                <a:solidFill>
                  <a:srgbClr val="FFFFFF"/>
                </a:solidFill>
              </a:rPr>
              <a:t>genetyczne –skłonność do uzależnień może być dziedziczona </a:t>
            </a:r>
            <a:br>
              <a:rPr lang="pl-PL" dirty="0">
                <a:solidFill>
                  <a:srgbClr val="FFFFFF"/>
                </a:solidFill>
              </a:rPr>
            </a:br>
            <a:r>
              <a:rPr lang="pl-PL" dirty="0">
                <a:solidFill>
                  <a:srgbClr val="FFFFFF"/>
                </a:solidFill>
              </a:rPr>
              <a:t>w genach (należy przy tym pamiętać, że skłonność taka nie sprawia, że osoba jest "skazana" na uzależnienie!);</a:t>
            </a:r>
          </a:p>
          <a:p>
            <a:r>
              <a:rPr lang="pl-PL" dirty="0">
                <a:solidFill>
                  <a:srgbClr val="FFFFFF"/>
                </a:solidFill>
              </a:rPr>
              <a:t>psychiczne – niska samoocena, nieumiejętność wyrażania emocji, niska odporność na frustrację i stres;</a:t>
            </a:r>
          </a:p>
          <a:p>
            <a:r>
              <a:rPr lang="pl-PL" dirty="0">
                <a:solidFill>
                  <a:srgbClr val="FFFFFF"/>
                </a:solidFill>
              </a:rPr>
              <a:t>społeczne  - wzorce wśród rodziny i znajomych, obowiązujące w otoczeniu normy i tradycje dotyczące używania substancji.</a:t>
            </a:r>
          </a:p>
          <a:p>
            <a:pPr marL="0" indent="0">
              <a:buNone/>
            </a:pPr>
            <a:endParaRPr lang="pl-PL" dirty="0">
              <a:solidFill>
                <a:srgbClr val="FFFFFF">
                  <a:alpha val="70000"/>
                </a:srgbClr>
              </a:solidFill>
            </a:endParaRPr>
          </a:p>
          <a:p>
            <a:endParaRPr lang="pl-PL" dirty="0">
              <a:solidFill>
                <a:srgbClr val="FFFFFF">
                  <a:alpha val="70000"/>
                </a:srgbClr>
              </a:solidFill>
            </a:endParaRPr>
          </a:p>
          <a:p>
            <a:endParaRPr lang="pl-PL" dirty="0">
              <a:solidFill>
                <a:srgbClr val="FFFFFF">
                  <a:alpha val="70000"/>
                </a:srgbClr>
              </a:solidFill>
            </a:endParaRPr>
          </a:p>
        </p:txBody>
      </p:sp>
    </p:spTree>
    <p:extLst>
      <p:ext uri="{BB962C8B-B14F-4D97-AF65-F5344CB8AC3E}">
        <p14:creationId xmlns:p14="http://schemas.microsoft.com/office/powerpoint/2010/main" xmlns="" val="2738762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xmlns="" id="{297D028D-1670-4045-B334-FE43D0C7A58B}"/>
              </a:ext>
            </a:extLst>
          </p:cNvPr>
          <p:cNvSpPr>
            <a:spLocks noGrp="1"/>
          </p:cNvSpPr>
          <p:nvPr>
            <p:ph idx="1"/>
          </p:nvPr>
        </p:nvSpPr>
        <p:spPr>
          <a:xfrm>
            <a:off x="810381" y="1608667"/>
            <a:ext cx="10668000" cy="3818083"/>
          </a:xfrm>
        </p:spPr>
        <p:txBody>
          <a:bodyPr vert="horz" lIns="91440" tIns="45720" rIns="91440" bIns="45720" rtlCol="0" anchor="t">
            <a:normAutofit fontScale="92500" lnSpcReduction="20000"/>
          </a:bodyPr>
          <a:lstStyle/>
          <a:p>
            <a:pPr marL="0" indent="0">
              <a:buNone/>
            </a:pPr>
            <a:r>
              <a:rPr lang="pl-PL" dirty="0">
                <a:solidFill>
                  <a:srgbClr val="FFFFFF"/>
                </a:solidFill>
                <a:ea typeface="+mn-lt"/>
                <a:cs typeface="+mn-lt"/>
              </a:rPr>
              <a:t>„Często przedmiot uzależnienia pozwala znieść dotkliwą z punktu widzenia danej osoby </a:t>
            </a:r>
            <a:r>
              <a:rPr lang="pl-PL" dirty="0">
                <a:solidFill>
                  <a:schemeClr val="accent6">
                    <a:lumMod val="60000"/>
                    <a:lumOff val="40000"/>
                  </a:schemeClr>
                </a:solidFill>
                <a:ea typeface="+mn-lt"/>
                <a:cs typeface="+mn-lt"/>
              </a:rPr>
              <a:t>pustkę </a:t>
            </a:r>
            <a:r>
              <a:rPr lang="pl-PL" dirty="0">
                <a:solidFill>
                  <a:srgbClr val="FFFFFF"/>
                </a:solidFill>
                <a:ea typeface="+mn-lt"/>
                <a:cs typeface="+mn-lt"/>
              </a:rPr>
              <a:t>wywołaną przez</a:t>
            </a:r>
            <a:r>
              <a:rPr lang="pl-PL" b="1" dirty="0">
                <a:solidFill>
                  <a:srgbClr val="FFFFFF"/>
                </a:solidFill>
                <a:ea typeface="+mn-lt"/>
                <a:cs typeface="+mn-lt"/>
              </a:rPr>
              <a:t> </a:t>
            </a:r>
            <a:r>
              <a:rPr lang="pl-PL" b="1" dirty="0">
                <a:solidFill>
                  <a:schemeClr val="accent6">
                    <a:lumMod val="60000"/>
                    <a:lumOff val="40000"/>
                  </a:schemeClr>
                </a:solidFill>
                <a:ea typeface="+mn-lt"/>
                <a:cs typeface="+mn-lt"/>
              </a:rPr>
              <a:t>brak miłości, więzi z innymi ludźmi, celu życiowego, zdrowia, samoakceptacji</a:t>
            </a:r>
            <a:r>
              <a:rPr lang="pl-PL" b="1" dirty="0">
                <a:solidFill>
                  <a:srgbClr val="FFFFFF"/>
                </a:solidFill>
                <a:ea typeface="+mn-lt"/>
                <a:cs typeface="+mn-lt"/>
              </a:rPr>
              <a:t>.</a:t>
            </a:r>
            <a:r>
              <a:rPr lang="pl-PL" dirty="0">
                <a:solidFill>
                  <a:srgbClr val="FFFFFF"/>
                </a:solidFill>
                <a:ea typeface="+mn-lt"/>
                <a:cs typeface="+mn-lt"/>
              </a:rPr>
              <a:t> Dlatego, gdy w wyniku leczenia uzależnienia ustąpią jego fizyczne przejawy, a leczona osoba nadal negatywnie postrzega swoją sytuację, choroba powraca, nawet po latach. Dlatego uzależnienie jest chorobą przewlekłą.”</a:t>
            </a:r>
          </a:p>
          <a:p>
            <a:pPr marL="0" indent="0">
              <a:buNone/>
            </a:pPr>
            <a:r>
              <a:rPr lang="pl-PL" dirty="0">
                <a:solidFill>
                  <a:srgbClr val="FFFFFF"/>
                </a:solidFill>
              </a:rPr>
              <a:t>Za: </a:t>
            </a:r>
            <a:r>
              <a:rPr lang="pl-PL" dirty="0">
                <a:solidFill>
                  <a:srgbClr val="FFC000"/>
                </a:solidFill>
                <a:ea typeface="+mn-lt"/>
                <a:cs typeface="+mn-lt"/>
                <a:hlinkClick r:id="rId2"/>
              </a:rPr>
              <a:t>epodreczniki.pl</a:t>
            </a:r>
            <a:endParaRPr lang="pl-PL" dirty="0">
              <a:solidFill>
                <a:srgbClr val="FFFFFF">
                  <a:alpha val="70000"/>
                </a:srgbClr>
              </a:solidFill>
              <a:ea typeface="+mn-lt"/>
              <a:cs typeface="+mn-lt"/>
            </a:endParaRPr>
          </a:p>
          <a:p>
            <a:pPr marL="0" indent="0">
              <a:buNone/>
            </a:pPr>
            <a:endParaRPr lang="pl-PL" dirty="0">
              <a:solidFill>
                <a:srgbClr val="FFFFFF"/>
              </a:solidFill>
            </a:endParaRPr>
          </a:p>
        </p:txBody>
      </p:sp>
    </p:spTree>
    <p:extLst>
      <p:ext uri="{BB962C8B-B14F-4D97-AF65-F5344CB8AC3E}">
        <p14:creationId xmlns:p14="http://schemas.microsoft.com/office/powerpoint/2010/main" xmlns="" val="33105811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776A9470-0259-4533-93F2-8EB2ABF14288}"/>
              </a:ext>
            </a:extLst>
          </p:cNvPr>
          <p:cNvSpPr>
            <a:spLocks noGrp="1"/>
          </p:cNvSpPr>
          <p:nvPr>
            <p:ph type="title"/>
          </p:nvPr>
        </p:nvSpPr>
        <p:spPr/>
        <p:txBody>
          <a:bodyPr/>
          <a:lstStyle/>
          <a:p>
            <a:r>
              <a:rPr lang="pl-PL" dirty="0"/>
              <a:t>Uzależnienie psychiczne i fizjologiczne</a:t>
            </a:r>
          </a:p>
        </p:txBody>
      </p:sp>
      <p:sp>
        <p:nvSpPr>
          <p:cNvPr id="3" name="Symbol zastępczy zawartości 2">
            <a:extLst>
              <a:ext uri="{FF2B5EF4-FFF2-40B4-BE49-F238E27FC236}">
                <a16:creationId xmlns:a16="http://schemas.microsoft.com/office/drawing/2014/main" xmlns="" id="{841CE0DC-6485-4B6C-B3E1-25AFCD5D306B}"/>
              </a:ext>
            </a:extLst>
          </p:cNvPr>
          <p:cNvSpPr>
            <a:spLocks noGrp="1"/>
          </p:cNvSpPr>
          <p:nvPr>
            <p:ph sz="half" idx="1"/>
          </p:nvPr>
        </p:nvSpPr>
        <p:spPr/>
        <p:txBody>
          <a:bodyPr vert="horz" lIns="91440" tIns="45720" rIns="91440" bIns="45720" rtlCol="0" anchor="t">
            <a:normAutofit fontScale="55000" lnSpcReduction="20000"/>
          </a:bodyPr>
          <a:lstStyle/>
          <a:p>
            <a:r>
              <a:rPr lang="pl-PL" b="1" dirty="0">
                <a:solidFill>
                  <a:srgbClr val="FFFFFF"/>
                </a:solidFill>
                <a:ea typeface="+mn-lt"/>
                <a:cs typeface="+mn-lt"/>
              </a:rPr>
              <a:t>„Uzależnienie psychiczne</a:t>
            </a:r>
            <a:r>
              <a:rPr lang="pl-PL" dirty="0">
                <a:solidFill>
                  <a:srgbClr val="FFFFFF"/>
                </a:solidFill>
                <a:ea typeface="+mn-lt"/>
                <a:cs typeface="+mn-lt"/>
              </a:rPr>
              <a:t> polega na stałym myśleniu o zażywaniu i zdobywaniu danej substancji. Towarzyszy temu </a:t>
            </a:r>
            <a:r>
              <a:rPr lang="pl-PL" dirty="0" err="1">
                <a:solidFill>
                  <a:srgbClr val="FFFFFF"/>
                </a:solidFill>
                <a:ea typeface="+mn-lt"/>
                <a:cs typeface="+mn-lt"/>
              </a:rPr>
              <a:t>samousprawiedliwanie</a:t>
            </a:r>
            <a:r>
              <a:rPr lang="pl-PL" dirty="0">
                <a:solidFill>
                  <a:srgbClr val="FFFFFF"/>
                </a:solidFill>
                <a:ea typeface="+mn-lt"/>
                <a:cs typeface="+mn-lt"/>
              </a:rPr>
              <a:t> się i wyszukiwanie ważnych powodów, które mają uzasadniać jej przyjmowanie. Równocześnie osłabia się zainteresowanie innymi aspektami życia i następuje zanik woli. Uzależnienie psychiczne pozostaje na całe życie, więc powrót do nałogu jest zawsze możliwy nawet u ludzi, którzy są </a:t>
            </a:r>
            <a:r>
              <a:rPr lang="pl-PL" u="sng" dirty="0" err="1">
                <a:solidFill>
                  <a:srgbClr val="FFFFFF"/>
                </a:solidFill>
                <a:ea typeface="+mn-lt"/>
                <a:cs typeface="+mn-lt"/>
              </a:rPr>
              <a:t>abstynentami</a:t>
            </a:r>
            <a:r>
              <a:rPr lang="pl-PL" dirty="0" err="1">
                <a:solidFill>
                  <a:srgbClr val="FFFFFF"/>
                </a:solidFill>
                <a:ea typeface="+mn-lt"/>
                <a:cs typeface="+mn-lt"/>
              </a:rPr>
              <a:t>od</a:t>
            </a:r>
            <a:r>
              <a:rPr lang="pl-PL" dirty="0">
                <a:solidFill>
                  <a:srgbClr val="FFFFFF"/>
                </a:solidFill>
                <a:ea typeface="+mn-lt"/>
                <a:cs typeface="+mn-lt"/>
              </a:rPr>
              <a:t> wielu lat.”</a:t>
            </a:r>
            <a:endParaRPr lang="pl-PL" dirty="0">
              <a:solidFill>
                <a:srgbClr val="FFFFFF"/>
              </a:solidFill>
            </a:endParaRPr>
          </a:p>
          <a:p>
            <a:endParaRPr lang="pl-PL" dirty="0">
              <a:solidFill>
                <a:srgbClr val="FFFFFF"/>
              </a:solidFill>
            </a:endParaRPr>
          </a:p>
          <a:p>
            <a:pPr marL="0" indent="0">
              <a:buNone/>
            </a:pPr>
            <a:r>
              <a:rPr lang="pl-PL" dirty="0"/>
              <a:t>Za: prof. dr hab. Krzysztof Turlejski, UKSW</a:t>
            </a:r>
          </a:p>
        </p:txBody>
      </p:sp>
      <p:sp>
        <p:nvSpPr>
          <p:cNvPr id="4" name="Symbol zastępczy zawartości 3">
            <a:extLst>
              <a:ext uri="{FF2B5EF4-FFF2-40B4-BE49-F238E27FC236}">
                <a16:creationId xmlns:a16="http://schemas.microsoft.com/office/drawing/2014/main" xmlns="" id="{E1825CE9-FAB4-4CE9-89CF-69AA62F90B6B}"/>
              </a:ext>
            </a:extLst>
          </p:cNvPr>
          <p:cNvSpPr>
            <a:spLocks noGrp="1"/>
          </p:cNvSpPr>
          <p:nvPr>
            <p:ph sz="half" idx="2"/>
          </p:nvPr>
        </p:nvSpPr>
        <p:spPr>
          <a:xfrm>
            <a:off x="6020574" y="2285999"/>
            <a:ext cx="5151121" cy="3810001"/>
          </a:xfrm>
        </p:spPr>
        <p:txBody>
          <a:bodyPr vert="horz" lIns="91440" tIns="45720" rIns="91440" bIns="45720" rtlCol="0" anchor="t">
            <a:normAutofit fontScale="55000" lnSpcReduction="20000"/>
          </a:bodyPr>
          <a:lstStyle/>
          <a:p>
            <a:r>
              <a:rPr lang="pl-PL" b="1" dirty="0">
                <a:solidFill>
                  <a:srgbClr val="FFFFFF"/>
                </a:solidFill>
                <a:ea typeface="+mn-lt"/>
                <a:cs typeface="+mn-lt"/>
              </a:rPr>
              <a:t>„Uzależnienie fizjologiczne</a:t>
            </a:r>
            <a:r>
              <a:rPr lang="pl-PL" dirty="0">
                <a:solidFill>
                  <a:srgbClr val="FFFFFF"/>
                </a:solidFill>
                <a:ea typeface="+mn-lt"/>
                <a:cs typeface="+mn-lt"/>
              </a:rPr>
              <a:t> wynika z przystosowania się organizmu do działania przy określonym poziomie danej substancji. Obniżenie tego poziomu prowadzi do licznych dolegliwości zwanych zespołem odstawienia. Należą do nich między innymi bóle, poczucie zimna, biegunki, wzrost ciśnienia krwi i zaburzenia rytmu serca, bezsenność, nadmierna potliwość, suchość w ustach.”</a:t>
            </a:r>
          </a:p>
        </p:txBody>
      </p:sp>
    </p:spTree>
    <p:extLst>
      <p:ext uri="{BB962C8B-B14F-4D97-AF65-F5344CB8AC3E}">
        <p14:creationId xmlns:p14="http://schemas.microsoft.com/office/powerpoint/2010/main" xmlns="" val="10493728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785AB820-545F-4715-96AF-9E735E48F5E4}"/>
              </a:ext>
            </a:extLst>
          </p:cNvPr>
          <p:cNvSpPr>
            <a:spLocks noGrp="1"/>
          </p:cNvSpPr>
          <p:nvPr>
            <p:ph type="title"/>
          </p:nvPr>
        </p:nvSpPr>
        <p:spPr/>
        <p:txBody>
          <a:bodyPr/>
          <a:lstStyle/>
          <a:p>
            <a:r>
              <a:rPr lang="pl-PL" dirty="0">
                <a:ea typeface="+mj-lt"/>
                <a:cs typeface="+mj-lt"/>
              </a:rPr>
              <a:t>„Objawy zespołu uzależnienia </a:t>
            </a:r>
          </a:p>
          <a:p>
            <a:endParaRPr lang="pl-PL" dirty="0"/>
          </a:p>
        </p:txBody>
      </p:sp>
      <p:sp>
        <p:nvSpPr>
          <p:cNvPr id="3" name="Symbol zastępczy zawartości 2">
            <a:extLst>
              <a:ext uri="{FF2B5EF4-FFF2-40B4-BE49-F238E27FC236}">
                <a16:creationId xmlns:a16="http://schemas.microsoft.com/office/drawing/2014/main" xmlns="" id="{E18E4E73-BF09-4258-BAB5-88DDC51587D0}"/>
              </a:ext>
            </a:extLst>
          </p:cNvPr>
          <p:cNvSpPr>
            <a:spLocks noGrp="1"/>
          </p:cNvSpPr>
          <p:nvPr>
            <p:ph idx="1"/>
          </p:nvPr>
        </p:nvSpPr>
        <p:spPr>
          <a:xfrm>
            <a:off x="503695" y="1717729"/>
            <a:ext cx="10668000" cy="4605913"/>
          </a:xfrm>
        </p:spPr>
        <p:txBody>
          <a:bodyPr vert="horz" lIns="91440" tIns="45720" rIns="91440" bIns="45720" rtlCol="0" anchor="t">
            <a:noAutofit/>
          </a:bodyPr>
          <a:lstStyle/>
          <a:p>
            <a:pPr marL="0" indent="0">
              <a:buNone/>
            </a:pPr>
            <a:r>
              <a:rPr lang="pl-PL" sz="1800" dirty="0">
                <a:solidFill>
                  <a:srgbClr val="FFFFFF"/>
                </a:solidFill>
                <a:ea typeface="+mn-lt"/>
                <a:cs typeface="+mn-lt"/>
              </a:rPr>
              <a:t>• silna potrzeba lub przymus używania substancji psychoaktywnej: </a:t>
            </a:r>
            <a:r>
              <a:rPr lang="pl-PL" sz="1800" b="1" dirty="0">
                <a:solidFill>
                  <a:srgbClr val="FFFFFF"/>
                </a:solidFill>
                <a:ea typeface="+mn-lt"/>
                <a:cs typeface="+mn-lt"/>
              </a:rPr>
              <a:t>utrata samokontroli w używaniu substancji psychoaktywnych</a:t>
            </a:r>
            <a:r>
              <a:rPr lang="pl-PL" sz="1800" dirty="0">
                <a:solidFill>
                  <a:srgbClr val="FFFFFF"/>
                </a:solidFill>
                <a:ea typeface="+mn-lt"/>
                <a:cs typeface="+mn-lt"/>
              </a:rPr>
              <a:t> (niemożność przerwania przyjmowania, utrata kontroli dawek) ;</a:t>
            </a:r>
          </a:p>
          <a:p>
            <a:pPr marL="0" indent="0">
              <a:buNone/>
            </a:pPr>
            <a:r>
              <a:rPr lang="pl-PL" sz="1800" dirty="0">
                <a:solidFill>
                  <a:srgbClr val="FFFFFF"/>
                </a:solidFill>
                <a:ea typeface="+mn-lt"/>
                <a:cs typeface="+mn-lt"/>
              </a:rPr>
              <a:t>• wystąpienie </a:t>
            </a:r>
            <a:r>
              <a:rPr lang="pl-PL" sz="1800" b="1" dirty="0">
                <a:solidFill>
                  <a:srgbClr val="FFFFFF"/>
                </a:solidFill>
                <a:ea typeface="+mn-lt"/>
                <a:cs typeface="+mn-lt"/>
              </a:rPr>
              <a:t>zespołu abstynencyjnego</a:t>
            </a:r>
            <a:r>
              <a:rPr lang="pl-PL" sz="1800" dirty="0">
                <a:solidFill>
                  <a:srgbClr val="FFFFFF"/>
                </a:solidFill>
                <a:ea typeface="+mn-lt"/>
                <a:cs typeface="+mn-lt"/>
              </a:rPr>
              <a:t> po przerwaniu przyjmowania substancji ;</a:t>
            </a:r>
          </a:p>
          <a:p>
            <a:pPr marL="0" indent="0">
              <a:buNone/>
            </a:pPr>
            <a:r>
              <a:rPr lang="pl-PL" sz="1800" dirty="0">
                <a:solidFill>
                  <a:srgbClr val="FFFFFF"/>
                </a:solidFill>
                <a:ea typeface="+mn-lt"/>
                <a:cs typeface="+mn-lt"/>
              </a:rPr>
              <a:t>• przyjmowanie substancji w celu uniknięcia objawów abstynencyjnych;</a:t>
            </a:r>
            <a:endParaRPr lang="pl-PL" dirty="0">
              <a:ea typeface="+mn-lt"/>
              <a:cs typeface="+mn-lt"/>
            </a:endParaRPr>
          </a:p>
          <a:p>
            <a:pPr marL="0" indent="0">
              <a:buNone/>
            </a:pPr>
            <a:r>
              <a:rPr lang="pl-PL" sz="1800" dirty="0">
                <a:solidFill>
                  <a:srgbClr val="FFFFFF"/>
                </a:solidFill>
                <a:ea typeface="+mn-lt"/>
                <a:cs typeface="+mn-lt"/>
              </a:rPr>
              <a:t>• </a:t>
            </a:r>
            <a:r>
              <a:rPr lang="pl-PL" sz="1800" b="1" dirty="0">
                <a:solidFill>
                  <a:srgbClr val="FFFFFF"/>
                </a:solidFill>
                <a:ea typeface="+mn-lt"/>
                <a:cs typeface="+mn-lt"/>
              </a:rPr>
              <a:t>wzrost tolerancji ;</a:t>
            </a:r>
            <a:endParaRPr lang="pl-PL" b="1" dirty="0"/>
          </a:p>
          <a:p>
            <a:pPr marL="0" indent="0">
              <a:buNone/>
            </a:pPr>
            <a:r>
              <a:rPr lang="pl-PL" sz="1800" dirty="0">
                <a:solidFill>
                  <a:srgbClr val="FFFFFF"/>
                </a:solidFill>
                <a:ea typeface="+mn-lt"/>
                <a:cs typeface="+mn-lt"/>
              </a:rPr>
              <a:t>• postępujące </a:t>
            </a:r>
            <a:r>
              <a:rPr lang="pl-PL" sz="1800" b="1" dirty="0">
                <a:solidFill>
                  <a:srgbClr val="FFFFFF"/>
                </a:solidFill>
                <a:ea typeface="+mn-lt"/>
                <a:cs typeface="+mn-lt"/>
              </a:rPr>
              <a:t>zaniedbanie innych zainteresowań lub przyjemności</a:t>
            </a:r>
            <a:r>
              <a:rPr lang="pl-PL" sz="1800" dirty="0">
                <a:solidFill>
                  <a:srgbClr val="FFFFFF"/>
                </a:solidFill>
                <a:ea typeface="+mn-lt"/>
                <a:cs typeface="+mn-lt"/>
              </a:rPr>
              <a:t> na rzecz zdobywania i przyjmowania substancji uzależniającej ;</a:t>
            </a:r>
          </a:p>
          <a:p>
            <a:pPr marL="0" indent="0">
              <a:buNone/>
            </a:pPr>
            <a:r>
              <a:rPr lang="pl-PL" sz="1800" dirty="0">
                <a:solidFill>
                  <a:srgbClr val="FFFFFF"/>
                </a:solidFill>
                <a:ea typeface="+mn-lt"/>
                <a:cs typeface="+mn-lt"/>
              </a:rPr>
              <a:t>• </a:t>
            </a:r>
            <a:r>
              <a:rPr lang="pl-PL" sz="1800" b="1" dirty="0">
                <a:solidFill>
                  <a:srgbClr val="FFFFFF"/>
                </a:solidFill>
                <a:ea typeface="+mn-lt"/>
                <a:cs typeface="+mn-lt"/>
              </a:rPr>
              <a:t>zażywanie substancji mimo wyraźnych szkód </a:t>
            </a:r>
            <a:r>
              <a:rPr lang="pl-PL" sz="1800" dirty="0">
                <a:solidFill>
                  <a:srgbClr val="FFFFFF"/>
                </a:solidFill>
                <a:ea typeface="+mn-lt"/>
                <a:cs typeface="+mn-lt"/>
              </a:rPr>
              <a:t>(somatycznych, psychicznych, społecznych), o których wiadomo przyjmującemu, że mają związek z przyjmowaniem substancji.”</a:t>
            </a:r>
          </a:p>
          <a:p>
            <a:pPr marL="0" indent="0">
              <a:buNone/>
            </a:pPr>
            <a:r>
              <a:rPr lang="pl-PL" sz="1800" dirty="0">
                <a:solidFill>
                  <a:srgbClr val="FFFFFF"/>
                </a:solidFill>
                <a:ea typeface="+mn-lt"/>
                <a:cs typeface="+mn-lt"/>
              </a:rPr>
              <a:t>Za: Anna Dietrich-Muszalska (</a:t>
            </a:r>
            <a:r>
              <a:rPr lang="pl-PL" sz="1800" dirty="0">
                <a:solidFill>
                  <a:srgbClr val="FFFFFF"/>
                </a:solidFill>
                <a:hlinkClick r:id="rId2">
                  <a:extLst>
                    <a:ext uri="{A12FA001-AC4F-418D-AE19-62706E023703}">
                      <ahyp:hlinkClr xmlns:ahyp="http://schemas.microsoft.com/office/drawing/2018/hyperlinkcolor" xmlns="" val="tx"/>
                    </a:ext>
                  </a:extLst>
                </a:hlinkClick>
              </a:rPr>
              <a:t>źródło</a:t>
            </a:r>
            <a:r>
              <a:rPr lang="pl-PL" sz="1800" dirty="0">
                <a:solidFill>
                  <a:srgbClr val="FFFFFF"/>
                </a:solidFill>
              </a:rPr>
              <a:t>)</a:t>
            </a:r>
            <a:endParaRPr lang="pl-PL" sz="1800" dirty="0">
              <a:solidFill>
                <a:srgbClr val="FFFFFF"/>
              </a:solidFill>
              <a:ea typeface="+mn-lt"/>
              <a:cs typeface="+mn-lt"/>
            </a:endParaRPr>
          </a:p>
          <a:p>
            <a:pPr marL="0" indent="0">
              <a:buNone/>
            </a:pPr>
            <a:r>
              <a:rPr lang="pl-PL" sz="1200" dirty="0">
                <a:solidFill>
                  <a:srgbClr val="FFFFFF"/>
                </a:solidFill>
              </a:rPr>
              <a:t>O uzależnieniu psychiatrzy mówią, kiedy trzy z tych objawów występują przez dłuższy czas w ciągu ostatniego roku. Jednak diagnoza uzależnienia zależy od wielu czynników i zawsze dokonuje jej lekarz!</a:t>
            </a:r>
          </a:p>
          <a:p>
            <a:pPr marL="0" indent="0">
              <a:buNone/>
            </a:pPr>
            <a:endParaRPr lang="pl-PL" sz="1200" dirty="0"/>
          </a:p>
          <a:p>
            <a:pPr marL="0" indent="0">
              <a:buNone/>
            </a:pPr>
            <a:endParaRPr lang="pl-PL" sz="1200" dirty="0">
              <a:solidFill>
                <a:srgbClr val="FFFFFF"/>
              </a:solidFill>
            </a:endParaRPr>
          </a:p>
          <a:p>
            <a:pPr marL="0" indent="0">
              <a:buNone/>
            </a:pPr>
            <a:endParaRPr lang="pl-PL" dirty="0">
              <a:solidFill>
                <a:srgbClr val="FFFFFF"/>
              </a:solidFill>
            </a:endParaRPr>
          </a:p>
          <a:p>
            <a:pPr marL="0" indent="0">
              <a:buNone/>
            </a:pPr>
            <a:endParaRPr lang="pl-PL" dirty="0">
              <a:solidFill>
                <a:srgbClr val="FFFFFF"/>
              </a:solidFill>
            </a:endParaRPr>
          </a:p>
        </p:txBody>
      </p:sp>
    </p:spTree>
    <p:extLst>
      <p:ext uri="{BB962C8B-B14F-4D97-AF65-F5344CB8AC3E}">
        <p14:creationId xmlns:p14="http://schemas.microsoft.com/office/powerpoint/2010/main" xmlns="" val="37657143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xmlns="" id="{A6EF5A53-0A64-4CA5-B9C7-1CB97CB5CF1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157843" y="6244836"/>
            <a:ext cx="4034156" cy="613164"/>
          </a:xfrm>
          <a:custGeom>
            <a:avLst/>
            <a:gdLst>
              <a:gd name="connsiteX0" fmla="*/ 1479137 w 4034156"/>
              <a:gd name="connsiteY0" fmla="*/ 230 h 613164"/>
              <a:gd name="connsiteX1" fmla="*/ 3482844 w 4034156"/>
              <a:gd name="connsiteY1" fmla="*/ 298555 h 613164"/>
              <a:gd name="connsiteX2" fmla="*/ 3831590 w 4034156"/>
              <a:gd name="connsiteY2" fmla="*/ 425010 h 613164"/>
              <a:gd name="connsiteX3" fmla="*/ 4034156 w 4034156"/>
              <a:gd name="connsiteY3" fmla="*/ 494088 h 613164"/>
              <a:gd name="connsiteX4" fmla="*/ 4034156 w 4034156"/>
              <a:gd name="connsiteY4" fmla="*/ 613164 h 613164"/>
              <a:gd name="connsiteX5" fmla="*/ 0 w 4034156"/>
              <a:gd name="connsiteY5" fmla="*/ 613164 h 613164"/>
              <a:gd name="connsiteX6" fmla="*/ 54792 w 4034156"/>
              <a:gd name="connsiteY6" fmla="*/ 512415 h 613164"/>
              <a:gd name="connsiteX7" fmla="*/ 168327 w 4034156"/>
              <a:gd name="connsiteY7" fmla="*/ 366637 h 613164"/>
              <a:gd name="connsiteX8" fmla="*/ 1192562 w 4034156"/>
              <a:gd name="connsiteY8" fmla="*/ 1522 h 613164"/>
              <a:gd name="connsiteX9" fmla="*/ 1479137 w 4034156"/>
              <a:gd name="connsiteY9" fmla="*/ 230 h 61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4156" h="613164">
                <a:moveTo>
                  <a:pt x="1479137" y="230"/>
                </a:moveTo>
                <a:cubicBezTo>
                  <a:pt x="2152575" y="4287"/>
                  <a:pt x="2854487" y="63583"/>
                  <a:pt x="3482844" y="298555"/>
                </a:cubicBezTo>
                <a:cubicBezTo>
                  <a:pt x="3599338" y="342114"/>
                  <a:pt x="3715540" y="384216"/>
                  <a:pt x="3831590" y="425010"/>
                </a:cubicBezTo>
                <a:lnTo>
                  <a:pt x="4034156" y="494088"/>
                </a:lnTo>
                <a:lnTo>
                  <a:pt x="4034156" y="613164"/>
                </a:lnTo>
                <a:lnTo>
                  <a:pt x="0" y="613164"/>
                </a:lnTo>
                <a:lnTo>
                  <a:pt x="54792" y="512415"/>
                </a:lnTo>
                <a:cubicBezTo>
                  <a:pt x="88888" y="459433"/>
                  <a:pt x="126502" y="410480"/>
                  <a:pt x="168327" y="366637"/>
                </a:cubicBezTo>
                <a:cubicBezTo>
                  <a:pt x="428292" y="94062"/>
                  <a:pt x="821899" y="6565"/>
                  <a:pt x="1192562" y="1522"/>
                </a:cubicBezTo>
                <a:cubicBezTo>
                  <a:pt x="1287308" y="198"/>
                  <a:pt x="1382932" y="-349"/>
                  <a:pt x="1479137" y="23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Avenir Next LT Pro" panose="020B0504020202020204" pitchFamily="34" charset="0"/>
              <a:ea typeface="+mn-ea"/>
              <a:cs typeface="+mn-cs"/>
            </a:endParaRPr>
          </a:p>
        </p:txBody>
      </p:sp>
      <p:sp>
        <p:nvSpPr>
          <p:cNvPr id="9" name="Freeform: Shape 8">
            <a:extLst>
              <a:ext uri="{FF2B5EF4-FFF2-40B4-BE49-F238E27FC236}">
                <a16:creationId xmlns:a16="http://schemas.microsoft.com/office/drawing/2014/main" xmlns="" id="{34ABFBEA-4EB0-4D02-A2C0-1733CD3D6F1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688126"/>
            <a:ext cx="448491" cy="1634252"/>
          </a:xfrm>
          <a:custGeom>
            <a:avLst/>
            <a:gdLst>
              <a:gd name="connsiteX0" fmla="*/ 0 w 448491"/>
              <a:gd name="connsiteY0" fmla="*/ 0 h 1634252"/>
              <a:gd name="connsiteX1" fmla="*/ 12983 w 448491"/>
              <a:gd name="connsiteY1" fmla="*/ 10508 h 1634252"/>
              <a:gd name="connsiteX2" fmla="*/ 441611 w 448491"/>
              <a:gd name="connsiteY2" fmla="*/ 863751 h 1634252"/>
              <a:gd name="connsiteX3" fmla="*/ 251011 w 448491"/>
              <a:gd name="connsiteY3" fmla="*/ 1302895 h 1634252"/>
              <a:gd name="connsiteX4" fmla="*/ 74605 w 448491"/>
              <a:gd name="connsiteY4" fmla="*/ 1543249 h 1634252"/>
              <a:gd name="connsiteX5" fmla="*/ 0 w 448491"/>
              <a:gd name="connsiteY5" fmla="*/ 1634252 h 163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8491" h="1634252">
                <a:moveTo>
                  <a:pt x="0" y="0"/>
                </a:moveTo>
                <a:lnTo>
                  <a:pt x="12983" y="10508"/>
                </a:lnTo>
                <a:cubicBezTo>
                  <a:pt x="278410" y="241022"/>
                  <a:pt x="489787" y="530267"/>
                  <a:pt x="441611" y="863751"/>
                </a:cubicBezTo>
                <a:cubicBezTo>
                  <a:pt x="418542" y="1022632"/>
                  <a:pt x="337007" y="1166302"/>
                  <a:pt x="251011" y="1302895"/>
                </a:cubicBezTo>
                <a:cubicBezTo>
                  <a:pt x="215138" y="1359902"/>
                  <a:pt x="154723" y="1442480"/>
                  <a:pt x="74605" y="1543249"/>
                </a:cubicBezTo>
                <a:lnTo>
                  <a:pt x="0" y="163425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a:solidFill>
                <a:prstClr val="white"/>
              </a:solidFill>
              <a:latin typeface="Avenir Next LT Pro" panose="020B0504020202020204" pitchFamily="34" charset="0"/>
            </a:endParaRPr>
          </a:p>
        </p:txBody>
      </p:sp>
      <p:sp>
        <p:nvSpPr>
          <p:cNvPr id="11" name="Freeform: Shape 10">
            <a:extLst>
              <a:ext uri="{FF2B5EF4-FFF2-40B4-BE49-F238E27FC236}">
                <a16:creationId xmlns:a16="http://schemas.microsoft.com/office/drawing/2014/main" xmlns="" id="{19E083F6-57F4-487B-A766-EA0462B1EED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309459" y="6144069"/>
            <a:ext cx="4418271" cy="718159"/>
          </a:xfrm>
          <a:custGeom>
            <a:avLst/>
            <a:gdLst>
              <a:gd name="connsiteX0" fmla="*/ 1421452 w 4590626"/>
              <a:gd name="connsiteY0" fmla="*/ 0 h 713930"/>
              <a:gd name="connsiteX1" fmla="*/ 3247781 w 4590626"/>
              <a:gd name="connsiteY1" fmla="*/ 271915 h 713930"/>
              <a:gd name="connsiteX2" fmla="*/ 4517331 w 4590626"/>
              <a:gd name="connsiteY2" fmla="*/ 693394 h 713930"/>
              <a:gd name="connsiteX3" fmla="*/ 4590626 w 4590626"/>
              <a:gd name="connsiteY3" fmla="*/ 713930 h 713930"/>
              <a:gd name="connsiteX4" fmla="*/ 0 w 4590626"/>
              <a:gd name="connsiteY4" fmla="*/ 713930 h 713930"/>
              <a:gd name="connsiteX5" fmla="*/ 2854 w 4590626"/>
              <a:gd name="connsiteY5" fmla="*/ 705624 h 713930"/>
              <a:gd name="connsiteX6" fmla="*/ 226680 w 4590626"/>
              <a:gd name="connsiteY6" fmla="*/ 333970 h 713930"/>
              <a:gd name="connsiteX7" fmla="*/ 1160245 w 4590626"/>
              <a:gd name="connsiteY7" fmla="*/ 1178 h 713930"/>
              <a:gd name="connsiteX8" fmla="*/ 1421452 w 4590626"/>
              <a:gd name="connsiteY8" fmla="*/ 0 h 713930"/>
              <a:gd name="connsiteX0" fmla="*/ 1421452 w 4517331"/>
              <a:gd name="connsiteY0" fmla="*/ 0 h 713930"/>
              <a:gd name="connsiteX1" fmla="*/ 3247781 w 4517331"/>
              <a:gd name="connsiteY1" fmla="*/ 271915 h 713930"/>
              <a:gd name="connsiteX2" fmla="*/ 4517331 w 4517331"/>
              <a:gd name="connsiteY2" fmla="*/ 693394 h 713930"/>
              <a:gd name="connsiteX3" fmla="*/ 0 w 4517331"/>
              <a:gd name="connsiteY3" fmla="*/ 713930 h 713930"/>
              <a:gd name="connsiteX4" fmla="*/ 2854 w 4517331"/>
              <a:gd name="connsiteY4" fmla="*/ 705624 h 713930"/>
              <a:gd name="connsiteX5" fmla="*/ 226680 w 4517331"/>
              <a:gd name="connsiteY5" fmla="*/ 333970 h 713930"/>
              <a:gd name="connsiteX6" fmla="*/ 1160245 w 4517331"/>
              <a:gd name="connsiteY6" fmla="*/ 1178 h 713930"/>
              <a:gd name="connsiteX7" fmla="*/ 1421452 w 4517331"/>
              <a:gd name="connsiteY7" fmla="*/ 0 h 713930"/>
              <a:gd name="connsiteX0" fmla="*/ 0 w 4608771"/>
              <a:gd name="connsiteY0" fmla="*/ 713930 h 784834"/>
              <a:gd name="connsiteX1" fmla="*/ 2854 w 4608771"/>
              <a:gd name="connsiteY1" fmla="*/ 705624 h 784834"/>
              <a:gd name="connsiteX2" fmla="*/ 226680 w 4608771"/>
              <a:gd name="connsiteY2" fmla="*/ 333970 h 784834"/>
              <a:gd name="connsiteX3" fmla="*/ 1160245 w 4608771"/>
              <a:gd name="connsiteY3" fmla="*/ 1178 h 784834"/>
              <a:gd name="connsiteX4" fmla="*/ 1421452 w 4608771"/>
              <a:gd name="connsiteY4" fmla="*/ 0 h 784834"/>
              <a:gd name="connsiteX5" fmla="*/ 3247781 w 4608771"/>
              <a:gd name="connsiteY5" fmla="*/ 271915 h 784834"/>
              <a:gd name="connsiteX6" fmla="*/ 4608771 w 4608771"/>
              <a:gd name="connsiteY6" fmla="*/ 784834 h 784834"/>
              <a:gd name="connsiteX0" fmla="*/ 0 w 4418271"/>
              <a:gd name="connsiteY0" fmla="*/ 713930 h 718159"/>
              <a:gd name="connsiteX1" fmla="*/ 2854 w 4418271"/>
              <a:gd name="connsiteY1" fmla="*/ 705624 h 718159"/>
              <a:gd name="connsiteX2" fmla="*/ 226680 w 4418271"/>
              <a:gd name="connsiteY2" fmla="*/ 333970 h 718159"/>
              <a:gd name="connsiteX3" fmla="*/ 1160245 w 4418271"/>
              <a:gd name="connsiteY3" fmla="*/ 1178 h 718159"/>
              <a:gd name="connsiteX4" fmla="*/ 1421452 w 4418271"/>
              <a:gd name="connsiteY4" fmla="*/ 0 h 718159"/>
              <a:gd name="connsiteX5" fmla="*/ 3247781 w 4418271"/>
              <a:gd name="connsiteY5" fmla="*/ 271915 h 718159"/>
              <a:gd name="connsiteX6" fmla="*/ 4418271 w 4418271"/>
              <a:gd name="connsiteY6" fmla="*/ 718159 h 718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8271" h="718159">
                <a:moveTo>
                  <a:pt x="0" y="713930"/>
                </a:moveTo>
                <a:lnTo>
                  <a:pt x="2854" y="705624"/>
                </a:lnTo>
                <a:cubicBezTo>
                  <a:pt x="60059" y="562888"/>
                  <a:pt x="131373" y="433874"/>
                  <a:pt x="226680" y="333970"/>
                </a:cubicBezTo>
                <a:cubicBezTo>
                  <a:pt x="463632" y="85526"/>
                  <a:pt x="822395" y="5774"/>
                  <a:pt x="1160245" y="1178"/>
                </a:cubicBezTo>
                <a:lnTo>
                  <a:pt x="1421452" y="0"/>
                </a:lnTo>
                <a:cubicBezTo>
                  <a:pt x="2035274" y="3698"/>
                  <a:pt x="2748311" y="152222"/>
                  <a:pt x="3247781" y="271915"/>
                </a:cubicBezTo>
                <a:cubicBezTo>
                  <a:pt x="3747251" y="391608"/>
                  <a:pt x="3902480" y="501606"/>
                  <a:pt x="4418271" y="718159"/>
                </a:cubicBezTo>
              </a:path>
            </a:pathLst>
          </a:cu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useBgFill="1">
        <p:nvSpPr>
          <p:cNvPr id="13" name="Rectangle 12">
            <a:extLst>
              <a:ext uri="{FF2B5EF4-FFF2-40B4-BE49-F238E27FC236}">
                <a16:creationId xmlns:a16="http://schemas.microsoft.com/office/drawing/2014/main" xmlns="" id="{7A18C9FB-EC4C-4DAE-8F7D-C6E5AF60795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xmlns=""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Tytuł 1">
            <a:extLst>
              <a:ext uri="{FF2B5EF4-FFF2-40B4-BE49-F238E27FC236}">
                <a16:creationId xmlns:a16="http://schemas.microsoft.com/office/drawing/2014/main" xmlns="" id="{4B119B56-48AB-4406-B383-3EE5ABDB7C1F}"/>
              </a:ext>
            </a:extLst>
          </p:cNvPr>
          <p:cNvSpPr>
            <a:spLocks noGrp="1"/>
          </p:cNvSpPr>
          <p:nvPr>
            <p:ph type="title"/>
          </p:nvPr>
        </p:nvSpPr>
        <p:spPr>
          <a:xfrm>
            <a:off x="6096000" y="1524000"/>
            <a:ext cx="5334000" cy="2286000"/>
          </a:xfrm>
        </p:spPr>
        <p:txBody>
          <a:bodyPr vert="horz" lIns="91440" tIns="45720" rIns="91440" bIns="45720" rtlCol="0" anchor="b">
            <a:normAutofit/>
          </a:bodyPr>
          <a:lstStyle/>
          <a:p>
            <a:r>
              <a:rPr lang="en-US" kern="1200">
                <a:solidFill>
                  <a:schemeClr val="tx1"/>
                </a:solidFill>
                <a:latin typeface="+mj-lt"/>
                <a:ea typeface="+mj-ea"/>
                <a:cs typeface="+mj-cs"/>
              </a:rPr>
              <a:t>Jak sądzicie, jakie mogą być  skutki uzależnienia? </a:t>
            </a:r>
          </a:p>
        </p:txBody>
      </p:sp>
      <p:sp>
        <p:nvSpPr>
          <p:cNvPr id="15" name="Freeform: Shape 14">
            <a:extLst>
              <a:ext uri="{FF2B5EF4-FFF2-40B4-BE49-F238E27FC236}">
                <a16:creationId xmlns:a16="http://schemas.microsoft.com/office/drawing/2014/main" xmlns="" id="{198DD8E9-519B-43B1-96FF-0286B62D70E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43802" y="832508"/>
            <a:ext cx="4448352" cy="6025492"/>
          </a:xfrm>
          <a:custGeom>
            <a:avLst/>
            <a:gdLst>
              <a:gd name="connsiteX0" fmla="*/ 3173139 w 4448352"/>
              <a:gd name="connsiteY0" fmla="*/ 74 h 6025492"/>
              <a:gd name="connsiteX1" fmla="*/ 3840337 w 4448352"/>
              <a:gd name="connsiteY1" fmla="*/ 136997 h 6025492"/>
              <a:gd name="connsiteX2" fmla="*/ 4400480 w 4448352"/>
              <a:gd name="connsiteY2" fmla="*/ 1061406 h 6025492"/>
              <a:gd name="connsiteX3" fmla="*/ 3812207 w 4448352"/>
              <a:gd name="connsiteY3" fmla="*/ 2268177 h 6025492"/>
              <a:gd name="connsiteX4" fmla="*/ 2566852 w 4448352"/>
              <a:gd name="connsiteY4" fmla="*/ 4362395 h 6025492"/>
              <a:gd name="connsiteX5" fmla="*/ 1381603 w 4448352"/>
              <a:gd name="connsiteY5" fmla="*/ 6002073 h 6025492"/>
              <a:gd name="connsiteX6" fmla="*/ 1358105 w 4448352"/>
              <a:gd name="connsiteY6" fmla="*/ 6025492 h 6025492"/>
              <a:gd name="connsiteX7" fmla="*/ 147593 w 4448352"/>
              <a:gd name="connsiteY7" fmla="*/ 6025492 h 6025492"/>
              <a:gd name="connsiteX8" fmla="*/ 135095 w 4448352"/>
              <a:gd name="connsiteY8" fmla="*/ 5970139 h 6025492"/>
              <a:gd name="connsiteX9" fmla="*/ 989 w 4448352"/>
              <a:gd name="connsiteY9" fmla="*/ 3558990 h 6025492"/>
              <a:gd name="connsiteX10" fmla="*/ 134613 w 4448352"/>
              <a:gd name="connsiteY10" fmla="*/ 2769335 h 6025492"/>
              <a:gd name="connsiteX11" fmla="*/ 812398 w 4448352"/>
              <a:gd name="connsiteY11" fmla="*/ 1669996 h 6025492"/>
              <a:gd name="connsiteX12" fmla="*/ 1830565 w 4448352"/>
              <a:gd name="connsiteY12" fmla="*/ 638164 h 6025492"/>
              <a:gd name="connsiteX13" fmla="*/ 3173139 w 4448352"/>
              <a:gd name="connsiteY13" fmla="*/ 74 h 6025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48352" h="6025492">
                <a:moveTo>
                  <a:pt x="3173139" y="74"/>
                </a:moveTo>
                <a:cubicBezTo>
                  <a:pt x="3404376" y="2427"/>
                  <a:pt x="3621702" y="61078"/>
                  <a:pt x="3840337" y="136997"/>
                </a:cubicBezTo>
                <a:cubicBezTo>
                  <a:pt x="4230681" y="272614"/>
                  <a:pt x="4578505" y="404218"/>
                  <a:pt x="4400480" y="1061406"/>
                </a:cubicBezTo>
                <a:cubicBezTo>
                  <a:pt x="4294008" y="1454598"/>
                  <a:pt x="4050152" y="1868133"/>
                  <a:pt x="3812207" y="2268177"/>
                </a:cubicBezTo>
                <a:cubicBezTo>
                  <a:pt x="3397090" y="2966250"/>
                  <a:pt x="2981970" y="3664324"/>
                  <a:pt x="2566852" y="4362395"/>
                </a:cubicBezTo>
                <a:cubicBezTo>
                  <a:pt x="2261941" y="4875091"/>
                  <a:pt x="1813643" y="5542665"/>
                  <a:pt x="1381603" y="6002073"/>
                </a:cubicBezTo>
                <a:lnTo>
                  <a:pt x="1358105" y="6025492"/>
                </a:lnTo>
                <a:lnTo>
                  <a:pt x="147593" y="6025492"/>
                </a:lnTo>
                <a:lnTo>
                  <a:pt x="135095" y="5970139"/>
                </a:lnTo>
                <a:cubicBezTo>
                  <a:pt x="3334" y="5264474"/>
                  <a:pt x="25734" y="4338079"/>
                  <a:pt x="989" y="3558990"/>
                </a:cubicBezTo>
                <a:cubicBezTo>
                  <a:pt x="-7696" y="3286585"/>
                  <a:pt x="41149" y="3024098"/>
                  <a:pt x="134613" y="2769335"/>
                </a:cubicBezTo>
                <a:cubicBezTo>
                  <a:pt x="274734" y="2387350"/>
                  <a:pt x="515201" y="2023048"/>
                  <a:pt x="812398" y="1669996"/>
                </a:cubicBezTo>
                <a:cubicBezTo>
                  <a:pt x="1109596" y="1316945"/>
                  <a:pt x="1463524" y="975145"/>
                  <a:pt x="1830565" y="638164"/>
                </a:cubicBezTo>
                <a:cubicBezTo>
                  <a:pt x="2363706" y="148617"/>
                  <a:pt x="2787743" y="-3847"/>
                  <a:pt x="3173139" y="74"/>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xmlns="" id="{6CCD7EBD-BBF4-47CF-B72E-8F2C476B33D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8197" y="533400"/>
            <a:ext cx="5085498" cy="6329048"/>
          </a:xfrm>
          <a:custGeom>
            <a:avLst/>
            <a:gdLst>
              <a:gd name="connsiteX0" fmla="*/ 3173139 w 4448352"/>
              <a:gd name="connsiteY0" fmla="*/ 74 h 6025492"/>
              <a:gd name="connsiteX1" fmla="*/ 3840337 w 4448352"/>
              <a:gd name="connsiteY1" fmla="*/ 136997 h 6025492"/>
              <a:gd name="connsiteX2" fmla="*/ 4400480 w 4448352"/>
              <a:gd name="connsiteY2" fmla="*/ 1061406 h 6025492"/>
              <a:gd name="connsiteX3" fmla="*/ 3812207 w 4448352"/>
              <a:gd name="connsiteY3" fmla="*/ 2268177 h 6025492"/>
              <a:gd name="connsiteX4" fmla="*/ 2566852 w 4448352"/>
              <a:gd name="connsiteY4" fmla="*/ 4362395 h 6025492"/>
              <a:gd name="connsiteX5" fmla="*/ 1381603 w 4448352"/>
              <a:gd name="connsiteY5" fmla="*/ 6002073 h 6025492"/>
              <a:gd name="connsiteX6" fmla="*/ 1358105 w 4448352"/>
              <a:gd name="connsiteY6" fmla="*/ 6025492 h 6025492"/>
              <a:gd name="connsiteX7" fmla="*/ 147593 w 4448352"/>
              <a:gd name="connsiteY7" fmla="*/ 6025492 h 6025492"/>
              <a:gd name="connsiteX8" fmla="*/ 135095 w 4448352"/>
              <a:gd name="connsiteY8" fmla="*/ 5970139 h 6025492"/>
              <a:gd name="connsiteX9" fmla="*/ 989 w 4448352"/>
              <a:gd name="connsiteY9" fmla="*/ 3558990 h 6025492"/>
              <a:gd name="connsiteX10" fmla="*/ 134613 w 4448352"/>
              <a:gd name="connsiteY10" fmla="*/ 2769335 h 6025492"/>
              <a:gd name="connsiteX11" fmla="*/ 812398 w 4448352"/>
              <a:gd name="connsiteY11" fmla="*/ 1669996 h 6025492"/>
              <a:gd name="connsiteX12" fmla="*/ 1830565 w 4448352"/>
              <a:gd name="connsiteY12" fmla="*/ 638164 h 6025492"/>
              <a:gd name="connsiteX13" fmla="*/ 3173139 w 4448352"/>
              <a:gd name="connsiteY13" fmla="*/ 74 h 6025492"/>
              <a:gd name="connsiteX0" fmla="*/ 147593 w 4448352"/>
              <a:gd name="connsiteY0" fmla="*/ 6025492 h 6112608"/>
              <a:gd name="connsiteX1" fmla="*/ 135095 w 4448352"/>
              <a:gd name="connsiteY1" fmla="*/ 5970139 h 6112608"/>
              <a:gd name="connsiteX2" fmla="*/ 989 w 4448352"/>
              <a:gd name="connsiteY2" fmla="*/ 3558990 h 6112608"/>
              <a:gd name="connsiteX3" fmla="*/ 134613 w 4448352"/>
              <a:gd name="connsiteY3" fmla="*/ 2769335 h 6112608"/>
              <a:gd name="connsiteX4" fmla="*/ 812398 w 4448352"/>
              <a:gd name="connsiteY4" fmla="*/ 1669996 h 6112608"/>
              <a:gd name="connsiteX5" fmla="*/ 1830565 w 4448352"/>
              <a:gd name="connsiteY5" fmla="*/ 638164 h 6112608"/>
              <a:gd name="connsiteX6" fmla="*/ 3173139 w 4448352"/>
              <a:gd name="connsiteY6" fmla="*/ 74 h 6112608"/>
              <a:gd name="connsiteX7" fmla="*/ 3840337 w 4448352"/>
              <a:gd name="connsiteY7" fmla="*/ 136997 h 6112608"/>
              <a:gd name="connsiteX8" fmla="*/ 4400480 w 4448352"/>
              <a:gd name="connsiteY8" fmla="*/ 1061406 h 6112608"/>
              <a:gd name="connsiteX9" fmla="*/ 3812207 w 4448352"/>
              <a:gd name="connsiteY9" fmla="*/ 2268177 h 6112608"/>
              <a:gd name="connsiteX10" fmla="*/ 2566852 w 4448352"/>
              <a:gd name="connsiteY10" fmla="*/ 4362395 h 6112608"/>
              <a:gd name="connsiteX11" fmla="*/ 1381603 w 4448352"/>
              <a:gd name="connsiteY11" fmla="*/ 6002073 h 6112608"/>
              <a:gd name="connsiteX12" fmla="*/ 1457187 w 4448352"/>
              <a:gd name="connsiteY12" fmla="*/ 6112608 h 6112608"/>
              <a:gd name="connsiteX0" fmla="*/ 147593 w 4448352"/>
              <a:gd name="connsiteY0" fmla="*/ 6025492 h 6025492"/>
              <a:gd name="connsiteX1" fmla="*/ 135095 w 4448352"/>
              <a:gd name="connsiteY1" fmla="*/ 5970139 h 6025492"/>
              <a:gd name="connsiteX2" fmla="*/ 989 w 4448352"/>
              <a:gd name="connsiteY2" fmla="*/ 3558990 h 6025492"/>
              <a:gd name="connsiteX3" fmla="*/ 134613 w 4448352"/>
              <a:gd name="connsiteY3" fmla="*/ 2769335 h 6025492"/>
              <a:gd name="connsiteX4" fmla="*/ 812398 w 4448352"/>
              <a:gd name="connsiteY4" fmla="*/ 1669996 h 6025492"/>
              <a:gd name="connsiteX5" fmla="*/ 1830565 w 4448352"/>
              <a:gd name="connsiteY5" fmla="*/ 638164 h 6025492"/>
              <a:gd name="connsiteX6" fmla="*/ 3173139 w 4448352"/>
              <a:gd name="connsiteY6" fmla="*/ 74 h 6025492"/>
              <a:gd name="connsiteX7" fmla="*/ 3840337 w 4448352"/>
              <a:gd name="connsiteY7" fmla="*/ 136997 h 6025492"/>
              <a:gd name="connsiteX8" fmla="*/ 4400480 w 4448352"/>
              <a:gd name="connsiteY8" fmla="*/ 1061406 h 6025492"/>
              <a:gd name="connsiteX9" fmla="*/ 3812207 w 4448352"/>
              <a:gd name="connsiteY9" fmla="*/ 2268177 h 6025492"/>
              <a:gd name="connsiteX10" fmla="*/ 2566852 w 4448352"/>
              <a:gd name="connsiteY10" fmla="*/ 4362395 h 6025492"/>
              <a:gd name="connsiteX11" fmla="*/ 1381603 w 4448352"/>
              <a:gd name="connsiteY11" fmla="*/ 6002073 h 6025492"/>
              <a:gd name="connsiteX0" fmla="*/ 147593 w 4448352"/>
              <a:gd name="connsiteY0" fmla="*/ 6025492 h 6029730"/>
              <a:gd name="connsiteX1" fmla="*/ 135095 w 4448352"/>
              <a:gd name="connsiteY1" fmla="*/ 5970139 h 6029730"/>
              <a:gd name="connsiteX2" fmla="*/ 989 w 4448352"/>
              <a:gd name="connsiteY2" fmla="*/ 3558990 h 6029730"/>
              <a:gd name="connsiteX3" fmla="*/ 134613 w 4448352"/>
              <a:gd name="connsiteY3" fmla="*/ 2769335 h 6029730"/>
              <a:gd name="connsiteX4" fmla="*/ 812398 w 4448352"/>
              <a:gd name="connsiteY4" fmla="*/ 1669996 h 6029730"/>
              <a:gd name="connsiteX5" fmla="*/ 1830565 w 4448352"/>
              <a:gd name="connsiteY5" fmla="*/ 638164 h 6029730"/>
              <a:gd name="connsiteX6" fmla="*/ 3173139 w 4448352"/>
              <a:gd name="connsiteY6" fmla="*/ 74 h 6029730"/>
              <a:gd name="connsiteX7" fmla="*/ 3840337 w 4448352"/>
              <a:gd name="connsiteY7" fmla="*/ 136997 h 6029730"/>
              <a:gd name="connsiteX8" fmla="*/ 4400480 w 4448352"/>
              <a:gd name="connsiteY8" fmla="*/ 1061406 h 6029730"/>
              <a:gd name="connsiteX9" fmla="*/ 3812207 w 4448352"/>
              <a:gd name="connsiteY9" fmla="*/ 2268177 h 6029730"/>
              <a:gd name="connsiteX10" fmla="*/ 2566852 w 4448352"/>
              <a:gd name="connsiteY10" fmla="*/ 4362395 h 6029730"/>
              <a:gd name="connsiteX11" fmla="*/ 1397330 w 4448352"/>
              <a:gd name="connsiteY11" fmla="*/ 6029730 h 602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448352" h="6029730">
                <a:moveTo>
                  <a:pt x="147593" y="6025492"/>
                </a:moveTo>
                <a:lnTo>
                  <a:pt x="135095" y="5970139"/>
                </a:lnTo>
                <a:cubicBezTo>
                  <a:pt x="3334" y="5264474"/>
                  <a:pt x="25734" y="4338079"/>
                  <a:pt x="989" y="3558990"/>
                </a:cubicBezTo>
                <a:cubicBezTo>
                  <a:pt x="-7696" y="3286585"/>
                  <a:pt x="41149" y="3024098"/>
                  <a:pt x="134613" y="2769335"/>
                </a:cubicBezTo>
                <a:cubicBezTo>
                  <a:pt x="274734" y="2387350"/>
                  <a:pt x="515201" y="2023048"/>
                  <a:pt x="812398" y="1669996"/>
                </a:cubicBezTo>
                <a:cubicBezTo>
                  <a:pt x="1109596" y="1316945"/>
                  <a:pt x="1463524" y="975145"/>
                  <a:pt x="1830565" y="638164"/>
                </a:cubicBezTo>
                <a:cubicBezTo>
                  <a:pt x="2363706" y="148617"/>
                  <a:pt x="2787743" y="-3847"/>
                  <a:pt x="3173139" y="74"/>
                </a:cubicBezTo>
                <a:cubicBezTo>
                  <a:pt x="3404376" y="2427"/>
                  <a:pt x="3621702" y="61078"/>
                  <a:pt x="3840337" y="136997"/>
                </a:cubicBezTo>
                <a:cubicBezTo>
                  <a:pt x="4230681" y="272614"/>
                  <a:pt x="4578505" y="404218"/>
                  <a:pt x="4400480" y="1061406"/>
                </a:cubicBezTo>
                <a:cubicBezTo>
                  <a:pt x="4294008" y="1454598"/>
                  <a:pt x="4050152" y="1868133"/>
                  <a:pt x="3812207" y="2268177"/>
                </a:cubicBezTo>
                <a:cubicBezTo>
                  <a:pt x="3397089" y="2966250"/>
                  <a:pt x="2969331" y="3735470"/>
                  <a:pt x="2566852" y="4362395"/>
                </a:cubicBezTo>
                <a:cubicBezTo>
                  <a:pt x="2164373" y="4989320"/>
                  <a:pt x="1829370" y="5570322"/>
                  <a:pt x="1397330" y="6029730"/>
                </a:cubicBez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Avenir Next LT Pro Light"/>
            </a:endParaRPr>
          </a:p>
        </p:txBody>
      </p:sp>
    </p:spTree>
    <p:extLst>
      <p:ext uri="{BB962C8B-B14F-4D97-AF65-F5344CB8AC3E}">
        <p14:creationId xmlns:p14="http://schemas.microsoft.com/office/powerpoint/2010/main" xmlns="" val="28025298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F369F81E-E533-4E44-ABF5-043358FE0EB7}"/>
              </a:ext>
            </a:extLst>
          </p:cNvPr>
          <p:cNvSpPr>
            <a:spLocks noGrp="1"/>
          </p:cNvSpPr>
          <p:nvPr>
            <p:ph type="title"/>
          </p:nvPr>
        </p:nvSpPr>
        <p:spPr>
          <a:xfrm>
            <a:off x="1042147" y="762000"/>
            <a:ext cx="10668000" cy="1524000"/>
          </a:xfrm>
        </p:spPr>
        <p:txBody>
          <a:bodyPr/>
          <a:lstStyle/>
          <a:p>
            <a:r>
              <a:rPr lang="pl-PL" dirty="0"/>
              <a:t>Ważne!</a:t>
            </a:r>
          </a:p>
        </p:txBody>
      </p:sp>
      <p:sp>
        <p:nvSpPr>
          <p:cNvPr id="3" name="Symbol zastępczy zawartości 2">
            <a:extLst>
              <a:ext uri="{FF2B5EF4-FFF2-40B4-BE49-F238E27FC236}">
                <a16:creationId xmlns:a16="http://schemas.microsoft.com/office/drawing/2014/main" xmlns="" id="{3DEF7883-6B26-4EE9-AC16-03E371EB0048}"/>
              </a:ext>
            </a:extLst>
          </p:cNvPr>
          <p:cNvSpPr>
            <a:spLocks noGrp="1"/>
          </p:cNvSpPr>
          <p:nvPr>
            <p:ph idx="1"/>
          </p:nvPr>
        </p:nvSpPr>
        <p:spPr/>
        <p:txBody>
          <a:bodyPr vert="horz" lIns="91440" tIns="45720" rIns="91440" bIns="45720" rtlCol="0" anchor="t">
            <a:normAutofit fontScale="70000" lnSpcReduction="20000"/>
          </a:bodyPr>
          <a:lstStyle/>
          <a:p>
            <a:r>
              <a:rPr lang="pl-PL" dirty="0">
                <a:solidFill>
                  <a:srgbClr val="FFFFFF"/>
                </a:solidFill>
              </a:rPr>
              <a:t>System nerwowy człowieka dojrzewa do około 21 roku życia. Wiele substancji psychoaktywnych wpływa na układ nerwowy i może go uszkadzać. </a:t>
            </a:r>
            <a:r>
              <a:rPr lang="pl-PL" dirty="0">
                <a:solidFill>
                  <a:schemeClr val="accent1">
                    <a:lumMod val="40000"/>
                    <a:lumOff val="60000"/>
                  </a:schemeClr>
                </a:solidFill>
              </a:rPr>
              <a:t>Niedojrzały układ nerwowy jest szczególnie podatny na te szkody wyrządzane przez alkohol i narkotyki. </a:t>
            </a:r>
            <a:endParaRPr lang="pl-PL">
              <a:solidFill>
                <a:schemeClr val="accent1">
                  <a:lumMod val="40000"/>
                  <a:lumOff val="60000"/>
                </a:schemeClr>
              </a:solidFill>
              <a:ea typeface="+mn-lt"/>
              <a:cs typeface="+mn-lt"/>
            </a:endParaRPr>
          </a:p>
          <a:p>
            <a:r>
              <a:rPr lang="pl-PL" dirty="0">
                <a:solidFill>
                  <a:srgbClr val="FFFFFF"/>
                </a:solidFill>
                <a:ea typeface="+mn-lt"/>
                <a:cs typeface="+mn-lt"/>
              </a:rPr>
              <a:t>Picie alkoholu w młodym wieku </a:t>
            </a:r>
            <a:r>
              <a:rPr lang="pl-PL" b="1" dirty="0">
                <a:solidFill>
                  <a:schemeClr val="accent4">
                    <a:lumMod val="40000"/>
                    <a:lumOff val="60000"/>
                  </a:schemeClr>
                </a:solidFill>
                <a:ea typeface="+mn-lt"/>
                <a:cs typeface="+mn-lt"/>
              </a:rPr>
              <a:t>pogarsza umiejętności poznawcze i upośledza funkcjonowanie społeczne</a:t>
            </a:r>
            <a:r>
              <a:rPr lang="pl-PL" dirty="0">
                <a:solidFill>
                  <a:srgbClr val="FFFFFF"/>
                </a:solidFill>
                <a:ea typeface="+mn-lt"/>
                <a:cs typeface="+mn-lt"/>
              </a:rPr>
              <a:t>. </a:t>
            </a:r>
          </a:p>
          <a:p>
            <a:r>
              <a:rPr lang="pl-PL" dirty="0">
                <a:solidFill>
                  <a:srgbClr val="FFFFFF"/>
                </a:solidFill>
                <a:ea typeface="+mn-lt"/>
                <a:cs typeface="+mn-lt"/>
              </a:rPr>
              <a:t>U młodych ludzi znacznie wyższe, niż u dorosłych, jest też</a:t>
            </a:r>
            <a:r>
              <a:rPr lang="pl-PL" dirty="0">
                <a:solidFill>
                  <a:schemeClr val="accent6">
                    <a:lumMod val="40000"/>
                    <a:lumOff val="60000"/>
                  </a:schemeClr>
                </a:solidFill>
                <a:ea typeface="+mn-lt"/>
                <a:cs typeface="+mn-lt"/>
              </a:rPr>
              <a:t> ryzyko wypadków i przedawkowania szkodliwych substancji</a:t>
            </a:r>
            <a:r>
              <a:rPr lang="pl-PL" dirty="0">
                <a:solidFill>
                  <a:srgbClr val="FFFFFF"/>
                </a:solidFill>
                <a:ea typeface="+mn-lt"/>
                <a:cs typeface="+mn-lt"/>
              </a:rPr>
              <a:t>.</a:t>
            </a:r>
            <a:endParaRPr lang="pl-PL"/>
          </a:p>
          <a:p>
            <a:r>
              <a:rPr lang="pl-PL" dirty="0">
                <a:solidFill>
                  <a:srgbClr val="F7FFD4"/>
                </a:solidFill>
              </a:rPr>
              <a:t>Ryzyko wystąpienia uzależnienia jest wyższe u osób, które zaczęły zażywać substancje psychoaktywne w młodym wieku</a:t>
            </a:r>
            <a:r>
              <a:rPr lang="pl-PL" dirty="0">
                <a:solidFill>
                  <a:srgbClr val="FFFFFF"/>
                </a:solidFill>
              </a:rPr>
              <a:t>. </a:t>
            </a:r>
          </a:p>
        </p:txBody>
      </p:sp>
    </p:spTree>
    <p:extLst>
      <p:ext uri="{BB962C8B-B14F-4D97-AF65-F5344CB8AC3E}">
        <p14:creationId xmlns:p14="http://schemas.microsoft.com/office/powerpoint/2010/main" xmlns="" val="37699205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DB161093-12C9-4DA7-A7D6-FD824328EF66}"/>
              </a:ext>
            </a:extLst>
          </p:cNvPr>
          <p:cNvSpPr>
            <a:spLocks noGrp="1"/>
          </p:cNvSpPr>
          <p:nvPr>
            <p:ph type="title"/>
          </p:nvPr>
        </p:nvSpPr>
        <p:spPr/>
        <p:txBody>
          <a:bodyPr/>
          <a:lstStyle/>
          <a:p>
            <a:r>
              <a:rPr lang="pl-PL" dirty="0"/>
              <a:t>Ważne!</a:t>
            </a:r>
          </a:p>
        </p:txBody>
      </p:sp>
      <p:sp>
        <p:nvSpPr>
          <p:cNvPr id="3" name="Symbol zastępczy zawartości 2">
            <a:extLst>
              <a:ext uri="{FF2B5EF4-FFF2-40B4-BE49-F238E27FC236}">
                <a16:creationId xmlns:a16="http://schemas.microsoft.com/office/drawing/2014/main" xmlns="" id="{1D29D32E-24A6-468D-B550-938FEED43997}"/>
              </a:ext>
            </a:extLst>
          </p:cNvPr>
          <p:cNvSpPr>
            <a:spLocks noGrp="1"/>
          </p:cNvSpPr>
          <p:nvPr>
            <p:ph idx="1"/>
          </p:nvPr>
        </p:nvSpPr>
        <p:spPr/>
        <p:txBody>
          <a:bodyPr vert="horz" lIns="91440" tIns="45720" rIns="91440" bIns="45720" rtlCol="0" anchor="t">
            <a:normAutofit lnSpcReduction="10000"/>
          </a:bodyPr>
          <a:lstStyle/>
          <a:p>
            <a:r>
              <a:rPr lang="pl-PL" dirty="0">
                <a:solidFill>
                  <a:srgbClr val="FFFFFF"/>
                </a:solidFill>
              </a:rPr>
              <a:t>Wedle polskiego prawa </a:t>
            </a:r>
            <a:r>
              <a:rPr lang="pl-PL" dirty="0">
                <a:solidFill>
                  <a:schemeClr val="accent2">
                    <a:lumMod val="40000"/>
                    <a:lumOff val="60000"/>
                  </a:schemeClr>
                </a:solidFill>
              </a:rPr>
              <a:t>posiadanie narkotyków jest karalne.</a:t>
            </a:r>
          </a:p>
          <a:p>
            <a:r>
              <a:rPr lang="pl-PL" dirty="0">
                <a:solidFill>
                  <a:srgbClr val="FFFFFF"/>
                </a:solidFill>
              </a:rPr>
              <a:t>Jeśli zachodzi podejrzenie, że osoba niepełnoletnia jest pod wpływem alkoholu lub narkotyków, </a:t>
            </a:r>
            <a:r>
              <a:rPr lang="pl-PL" dirty="0">
                <a:solidFill>
                  <a:schemeClr val="accent4">
                    <a:lumMod val="40000"/>
                    <a:lumOff val="60000"/>
                  </a:schemeClr>
                </a:solidFill>
              </a:rPr>
              <a:t>rodzice/opiekunowie lub pracownicy szkoły mają prawo skierować ją na test alkomatem lub test na obecność narkotyków.</a:t>
            </a:r>
            <a:r>
              <a:rPr lang="pl-PL" dirty="0">
                <a:solidFill>
                  <a:srgbClr val="FFFFFF"/>
                </a:solidFill>
              </a:rPr>
              <a:t> Należy pamiętać, że obecność śladów substancji w organizmie </a:t>
            </a:r>
            <a:r>
              <a:rPr lang="pl-PL" dirty="0">
                <a:solidFill>
                  <a:schemeClr val="tx2">
                    <a:lumMod val="75000"/>
                  </a:schemeClr>
                </a:solidFill>
              </a:rPr>
              <a:t>można wykryć nawet kilka miesięcy po zażyciu narkotyku.</a:t>
            </a:r>
          </a:p>
          <a:p>
            <a:pPr marL="0" indent="0">
              <a:buNone/>
            </a:pPr>
            <a:endParaRPr lang="pl-PL" dirty="0">
              <a:solidFill>
                <a:srgbClr val="FFFFFF">
                  <a:alpha val="70000"/>
                </a:srgbClr>
              </a:solidFill>
            </a:endParaRPr>
          </a:p>
        </p:txBody>
      </p:sp>
    </p:spTree>
    <p:extLst>
      <p:ext uri="{BB962C8B-B14F-4D97-AF65-F5344CB8AC3E}">
        <p14:creationId xmlns:p14="http://schemas.microsoft.com/office/powerpoint/2010/main" xmlns="" val="17966017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1977132A-6A50-4FEB-81B9-9B6A4E74C000}"/>
              </a:ext>
            </a:extLst>
          </p:cNvPr>
          <p:cNvSpPr>
            <a:spLocks noGrp="1"/>
          </p:cNvSpPr>
          <p:nvPr>
            <p:ph type="title"/>
          </p:nvPr>
        </p:nvSpPr>
        <p:spPr/>
        <p:txBody>
          <a:bodyPr>
            <a:normAutofit fontScale="90000"/>
          </a:bodyPr>
          <a:lstStyle/>
          <a:p>
            <a:pPr algn="just"/>
            <a:r>
              <a:rPr lang="pl-PL" dirty="0">
                <a:ea typeface="+mj-lt"/>
                <a:cs typeface="+mj-lt"/>
              </a:rPr>
              <a:t>„Co możesz zrobić, jako młody człowiek, aby chronić siebie i zmniejszyć ryzyko problemów z alkoholem i narkotykami? </a:t>
            </a:r>
          </a:p>
          <a:p>
            <a:endParaRPr lang="pl-PL" dirty="0"/>
          </a:p>
        </p:txBody>
      </p:sp>
      <p:sp>
        <p:nvSpPr>
          <p:cNvPr id="3" name="Symbol zastępczy zawartości 2">
            <a:extLst>
              <a:ext uri="{FF2B5EF4-FFF2-40B4-BE49-F238E27FC236}">
                <a16:creationId xmlns:a16="http://schemas.microsoft.com/office/drawing/2014/main" xmlns="" id="{81D815CA-4079-4554-9068-7A2A917CF530}"/>
              </a:ext>
            </a:extLst>
          </p:cNvPr>
          <p:cNvSpPr>
            <a:spLocks noGrp="1"/>
          </p:cNvSpPr>
          <p:nvPr>
            <p:ph idx="1"/>
          </p:nvPr>
        </p:nvSpPr>
        <p:spPr>
          <a:xfrm>
            <a:off x="762000" y="2286000"/>
            <a:ext cx="10668000" cy="4311141"/>
          </a:xfrm>
        </p:spPr>
        <p:txBody>
          <a:bodyPr vert="horz" lIns="91440" tIns="45720" rIns="91440" bIns="45720" rtlCol="0" anchor="t">
            <a:noAutofit/>
          </a:bodyPr>
          <a:lstStyle/>
          <a:p>
            <a:pPr algn="just"/>
            <a:r>
              <a:rPr lang="pl-PL" sz="1200" dirty="0">
                <a:solidFill>
                  <a:srgbClr val="FFFFFF"/>
                </a:solidFill>
                <a:ea typeface="+mn-lt"/>
                <a:cs typeface="+mn-lt"/>
              </a:rPr>
              <a:t>Nie bój się mówić nie: Czasami obawa przed negatywną reakcją ze strony znajomych powstrzymuje nas od robienia tego, co sami uznajemy za słuszne. To naprawdę proste, może się wydawać, że „wszyscy tak robią", ale to nie jest prawda. Nie pozwól, aby ktoś inny podjął decyzję za Ciebie. Jeśli ktoś namawia Cię do zrobienia czegoś, co nie jest dla Ciebie dobre, masz prawo powiedzieć nie, masz prawo nie podawać powodu i masz prawo po prostu odejść .</a:t>
            </a:r>
            <a:endParaRPr lang="pl-PL" sz="1200" dirty="0">
              <a:solidFill>
                <a:srgbClr val="FFFFFF"/>
              </a:solidFill>
            </a:endParaRPr>
          </a:p>
          <a:p>
            <a:pPr algn="just"/>
            <a:r>
              <a:rPr lang="pl-PL" sz="1200" dirty="0">
                <a:solidFill>
                  <a:srgbClr val="FFFFFF"/>
                </a:solidFill>
                <a:ea typeface="+mn-lt"/>
                <a:cs typeface="+mn-lt"/>
              </a:rPr>
              <a:t>Nawiązuj dobre relacje ze znajomymi i unikaj środowiska, gdzie rówieśnicy wywierają negatywną presję: Zwróć uwagę na to, z kim się spotykasz . Jeśli wśród twoich znajomych większość pije alkohol lub używa narkotyki, aby się odurzać, może warto pomyśleć o nawiązaniu nowych przyjaźni. Kontynuowanie znajomości, w których ludzie regularnie używają alkoholu, marihuany, leków nieprzepisanych przez lekarza, może sprawić, że te problemy zaczną dotyczyć również Ciebie. Nie musisz robić tego, co inni, aby mieć dobre relacje z ludźmi.</a:t>
            </a:r>
            <a:endParaRPr lang="pl-PL" sz="1200" dirty="0">
              <a:solidFill>
                <a:srgbClr val="FFFFFF"/>
              </a:solidFill>
            </a:endParaRPr>
          </a:p>
          <a:p>
            <a:pPr algn="just"/>
            <a:r>
              <a:rPr lang="pl-PL" sz="1200" dirty="0">
                <a:solidFill>
                  <a:srgbClr val="FFFFFF"/>
                </a:solidFill>
                <a:ea typeface="+mn-lt"/>
                <a:cs typeface="+mn-lt"/>
              </a:rPr>
              <a:t>Dbaj o relacje z rodzicami lub innymi dorosłymi osobami: To ważne, czy dorastasz wśród ludzi, na których można polegać, z którymi można porozmawiać o życiu, o wyzwaniach i swoich decyzjach dotyczących alkoholu i narkotyków. Możliwość skorzystania z doświadczeń życiowych oraz przyjęcia szerszej perspektywy może okazać się bezcenna .</a:t>
            </a:r>
            <a:endParaRPr lang="pl-PL" sz="1200" dirty="0">
              <a:solidFill>
                <a:srgbClr val="FFFFFF"/>
              </a:solidFill>
            </a:endParaRPr>
          </a:p>
          <a:p>
            <a:pPr marL="0" indent="0">
              <a:buNone/>
            </a:pPr>
            <a:r>
              <a:rPr lang="pl-PL" sz="1200" dirty="0">
                <a:solidFill>
                  <a:srgbClr val="FFFFFF"/>
                </a:solidFill>
                <a:ea typeface="+mn-lt"/>
                <a:cs typeface="+mn-lt"/>
              </a:rPr>
              <a:t>Ciesz się życiem i rób to, co kochasz – bez dodawania alkoholu i narkotyków: Dowiedz się, jak cieszyć się życiem i kontaktem z ludźmi w twoim otoczeniu , bez używania substancji zmieniających świadomość. Alkohol i narkotyki mogą zmienić to, kim jesteś, ograniczyć Twój potencjał i skomplikować Ci życie . Zbyt często nuda to tylko pretekst. Wyjdź na zewnątrz, bądź aktywny w szkole i w swoim środowisku. Zaangażuj się w muzykę, sport, sztukę lub pracę w niepełnym wymiarze godzin. Praca w charakterze wolontariusza to świetny sposób, aby uzyskać życiową perspektywę.</a:t>
            </a:r>
            <a:br>
              <a:rPr lang="pl-PL" sz="1200" dirty="0">
                <a:solidFill>
                  <a:srgbClr val="FFFFFF"/>
                </a:solidFill>
                <a:ea typeface="+mn-lt"/>
                <a:cs typeface="+mn-lt"/>
              </a:rPr>
            </a:br>
            <a:r>
              <a:rPr lang="pl-PL" sz="1200" dirty="0">
                <a:solidFill>
                  <a:srgbClr val="FFFFFF"/>
                </a:solidFill>
                <a:ea typeface="+mn-lt"/>
                <a:cs typeface="+mn-lt"/>
              </a:rPr>
              <a:t/>
            </a:r>
            <a:br>
              <a:rPr lang="pl-PL" sz="1200" dirty="0">
                <a:solidFill>
                  <a:srgbClr val="FFFFFF"/>
                </a:solidFill>
                <a:ea typeface="+mn-lt"/>
                <a:cs typeface="+mn-lt"/>
              </a:rPr>
            </a:br>
            <a:r>
              <a:rPr lang="pl-PL" sz="1200" dirty="0">
                <a:solidFill>
                  <a:srgbClr val="FFFFFF"/>
                </a:solidFill>
                <a:ea typeface="+mn-lt"/>
                <a:cs typeface="+mn-lt"/>
                <a:hlinkClick r:id="rId2"/>
              </a:rPr>
              <a:t>Wskazówki pochodzą ze strony Miejskiego Centrum Profilaktyki Uzależnień w Krakowie</a:t>
            </a:r>
            <a:endParaRPr lang="pl-PL" sz="1200" b="1" dirty="0">
              <a:solidFill>
                <a:schemeClr val="accent4">
                  <a:lumMod val="40000"/>
                  <a:lumOff val="60000"/>
                </a:schemeClr>
              </a:solidFill>
              <a:ea typeface="+mn-lt"/>
              <a:cs typeface="+mn-lt"/>
            </a:endParaRPr>
          </a:p>
          <a:p>
            <a:pPr marL="0" indent="0" algn="just">
              <a:buNone/>
            </a:pPr>
            <a:endParaRPr lang="pl-PL" sz="1100" dirty="0">
              <a:solidFill>
                <a:srgbClr val="FFFFFF">
                  <a:alpha val="70000"/>
                </a:srgbClr>
              </a:solidFill>
            </a:endParaRPr>
          </a:p>
        </p:txBody>
      </p:sp>
    </p:spTree>
    <p:extLst>
      <p:ext uri="{BB962C8B-B14F-4D97-AF65-F5344CB8AC3E}">
        <p14:creationId xmlns:p14="http://schemas.microsoft.com/office/powerpoint/2010/main" xmlns="" val="20096218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3405686A-1D2E-4336-A2D0-ACCD80306E2E}"/>
              </a:ext>
            </a:extLst>
          </p:cNvPr>
          <p:cNvSpPr>
            <a:spLocks noGrp="1"/>
          </p:cNvSpPr>
          <p:nvPr>
            <p:ph type="title"/>
          </p:nvPr>
        </p:nvSpPr>
        <p:spPr>
          <a:xfrm>
            <a:off x="818029" y="549088"/>
            <a:ext cx="10320618" cy="1524000"/>
          </a:xfrm>
        </p:spPr>
        <p:txBody>
          <a:bodyPr>
            <a:normAutofit fontScale="90000"/>
          </a:bodyPr>
          <a:lstStyle/>
          <a:p>
            <a:r>
              <a:rPr lang="pl-PL" dirty="0"/>
              <a:t>Co możesz zrobić, jako młody człowiek, aby chronić siebie i zmniejszyć ryzyko problemów z alkoholem i narkotykami?</a:t>
            </a:r>
          </a:p>
        </p:txBody>
      </p:sp>
      <p:sp>
        <p:nvSpPr>
          <p:cNvPr id="3" name="Symbol zastępczy zawartości 2">
            <a:extLst>
              <a:ext uri="{FF2B5EF4-FFF2-40B4-BE49-F238E27FC236}">
                <a16:creationId xmlns:a16="http://schemas.microsoft.com/office/drawing/2014/main" xmlns="" id="{E28CB4C5-069D-40B3-A118-522DAB3DEDAA}"/>
              </a:ext>
            </a:extLst>
          </p:cNvPr>
          <p:cNvSpPr>
            <a:spLocks noGrp="1"/>
          </p:cNvSpPr>
          <p:nvPr>
            <p:ph idx="1"/>
          </p:nvPr>
        </p:nvSpPr>
        <p:spPr>
          <a:xfrm>
            <a:off x="638735" y="2487706"/>
            <a:ext cx="10668000" cy="3818083"/>
          </a:xfrm>
        </p:spPr>
        <p:txBody>
          <a:bodyPr vert="horz" lIns="91440" tIns="45720" rIns="91440" bIns="45720" rtlCol="0" anchor="t">
            <a:normAutofit fontScale="40000" lnSpcReduction="20000"/>
          </a:bodyPr>
          <a:lstStyle/>
          <a:p>
            <a:pPr algn="just"/>
            <a:r>
              <a:rPr lang="pl-PL" dirty="0">
                <a:solidFill>
                  <a:srgbClr val="FFFFFF"/>
                </a:solidFill>
                <a:ea typeface="+mn-lt"/>
                <a:cs typeface="+mn-lt"/>
              </a:rPr>
              <a:t>Przestrzegaj zasad panujących w rodzinie dotyczących alkoholu i narkotyków: kiedy dorastasz i chcesz przejmować większą kontrolę nad swoim życiem, zaufanie i szacunek rodziców jest bardzo ważne. Nie pozwól, aby alkohol i narkotyki stanęły między Tobą i Twoimi rodzicami. Rozmowa z mamą i tatą na temat alkoholu i narkotyków może być bardzo pomocna.</a:t>
            </a:r>
          </a:p>
          <a:p>
            <a:pPr algn="just"/>
            <a:r>
              <a:rPr lang="pl-PL" dirty="0">
                <a:solidFill>
                  <a:srgbClr val="FFFFFF"/>
                </a:solidFill>
                <a:ea typeface="+mn-lt"/>
                <a:cs typeface="+mn-lt"/>
              </a:rPr>
              <a:t>Bądź wzorem i dawaj dobry przykład: Nie zapominaj, że to, co robisz, jest ważniejsze niż to, co mówisz! Ustaw fundament i kierunek swojego życia – dokąd zmierzasz?</a:t>
            </a:r>
          </a:p>
          <a:p>
            <a:pPr algn="just"/>
            <a:r>
              <a:rPr lang="pl-PL" dirty="0">
                <a:solidFill>
                  <a:srgbClr val="FFFFFF"/>
                </a:solidFill>
                <a:ea typeface="+mn-lt"/>
                <a:cs typeface="+mn-lt"/>
              </a:rPr>
              <a:t>Planuj i myśl do przodu: imprezę lub wyjście z przyjaciółmi trzeba planować z wyprzedzeniem. Trzeba chronić siebie, aby nie stać się ofiarą czyjegoś problemu z alkoholem lub narkotykami. Upewnij się, że jest ktoś, do kogo możesz zadzwonić, w dzień i w nocy, bez względu na powód. Możesz zaoferować to samo swoim znajomym.</a:t>
            </a:r>
          </a:p>
          <a:p>
            <a:pPr algn="just"/>
            <a:r>
              <a:rPr lang="pl-PL" dirty="0">
                <a:solidFill>
                  <a:srgbClr val="FFFFFF"/>
                </a:solidFill>
                <a:ea typeface="+mn-lt"/>
                <a:cs typeface="+mn-lt"/>
              </a:rPr>
              <a:t>Weź odpowiedzialność za siebie: weź odpowiedzialność za swoje życie, zdrowie i bezpieczeństwo. To cudowne uczucie, kiedy masz wpływ na to, jak przebiega twoje wchodzenie w dorosłość i jakie decyzje podejmujesz.</a:t>
            </a:r>
          </a:p>
          <a:p>
            <a:pPr algn="just"/>
            <a:r>
              <a:rPr lang="pl-PL" dirty="0">
                <a:solidFill>
                  <a:srgbClr val="FFFFFF"/>
                </a:solidFill>
                <a:ea typeface="+mn-lt"/>
                <a:cs typeface="+mn-lt"/>
              </a:rPr>
              <a:t>Uzyskaj pomoc: Jeśli Ty lub ktoś, kogo znasz, ma kłopoty z alkoholem lub narkotykami , skorzystaj z pomocy. Nie czekaj. Nie jesteś sam/a. </a:t>
            </a:r>
            <a:endParaRPr lang="en-US" dirty="0">
              <a:solidFill>
                <a:srgbClr val="FFFFFF"/>
              </a:solidFill>
              <a:ea typeface="+mn-lt"/>
              <a:cs typeface="+mn-lt"/>
            </a:endParaRPr>
          </a:p>
          <a:p>
            <a:pPr marL="0" indent="0" algn="just">
              <a:buNone/>
            </a:pPr>
            <a:r>
              <a:rPr lang="pl-PL" b="1" dirty="0">
                <a:solidFill>
                  <a:schemeClr val="accent4">
                    <a:lumMod val="40000"/>
                    <a:lumOff val="60000"/>
                  </a:schemeClr>
                </a:solidFill>
                <a:ea typeface="+mn-lt"/>
                <a:cs typeface="+mn-lt"/>
              </a:rPr>
              <a:t>Całodobowy telefon zaufania dla osób z problemem alkoholowym – 12 411 60 44”</a:t>
            </a:r>
          </a:p>
          <a:p>
            <a:pPr marL="0" indent="0">
              <a:buNone/>
            </a:pPr>
            <a:r>
              <a:rPr lang="pl-PL" b="1" dirty="0">
                <a:solidFill>
                  <a:schemeClr val="accent4">
                    <a:lumMod val="40000"/>
                    <a:lumOff val="60000"/>
                  </a:schemeClr>
                </a:solidFill>
                <a:ea typeface="+mn-lt"/>
                <a:cs typeface="+mn-lt"/>
              </a:rPr>
              <a:t>Telefon Zaufania dla Dzieci i Młodzieży 116 111</a:t>
            </a:r>
          </a:p>
          <a:p>
            <a:pPr marL="0" indent="0">
              <a:buNone/>
            </a:pPr>
            <a:endParaRPr lang="pl-PL" b="1" dirty="0">
              <a:solidFill>
                <a:schemeClr val="accent4">
                  <a:lumMod val="40000"/>
                  <a:lumOff val="60000"/>
                </a:schemeClr>
              </a:solidFill>
              <a:ea typeface="+mn-lt"/>
              <a:cs typeface="+mn-lt"/>
            </a:endParaRPr>
          </a:p>
          <a:p>
            <a:pPr marL="0" indent="0">
              <a:buNone/>
            </a:pPr>
            <a:r>
              <a:rPr lang="pl-PL" dirty="0">
                <a:solidFill>
                  <a:srgbClr val="FFFFFF"/>
                </a:solidFill>
                <a:ea typeface="+mn-lt"/>
                <a:cs typeface="+mn-lt"/>
                <a:hlinkClick r:id="rId2"/>
              </a:rPr>
              <a:t>Wskazówki pochodzą ze strony Miejskiego Centrum Profilaktyki Uzależnień w Krakowie</a:t>
            </a:r>
            <a:endParaRPr lang="pl-PL" b="1" dirty="0">
              <a:solidFill>
                <a:schemeClr val="accent4">
                  <a:lumMod val="40000"/>
                  <a:lumOff val="60000"/>
                </a:schemeClr>
              </a:solidFill>
              <a:ea typeface="+mn-lt"/>
              <a:cs typeface="+mn-lt"/>
            </a:endParaRPr>
          </a:p>
        </p:txBody>
      </p:sp>
    </p:spTree>
    <p:extLst>
      <p:ext uri="{BB962C8B-B14F-4D97-AF65-F5344CB8AC3E}">
        <p14:creationId xmlns:p14="http://schemas.microsoft.com/office/powerpoint/2010/main" xmlns="" val="32434668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4222D0BA-06BA-4EC4-8473-E22D4C01B489}"/>
              </a:ext>
            </a:extLst>
          </p:cNvPr>
          <p:cNvSpPr>
            <a:spLocks noGrp="1"/>
          </p:cNvSpPr>
          <p:nvPr>
            <p:ph type="title"/>
          </p:nvPr>
        </p:nvSpPr>
        <p:spPr>
          <a:xfrm>
            <a:off x="762000" y="-44824"/>
            <a:ext cx="10668000" cy="1524000"/>
          </a:xfrm>
        </p:spPr>
        <p:txBody>
          <a:bodyPr>
            <a:normAutofit fontScale="90000"/>
          </a:bodyPr>
          <a:lstStyle/>
          <a:p>
            <a:pPr marL="285750" indent="-285750">
              <a:lnSpc>
                <a:spcPct val="125000"/>
              </a:lnSpc>
              <a:spcBef>
                <a:spcPts val="1000"/>
              </a:spcBef>
              <a:buFont typeface="Arial"/>
              <a:buChar char="•"/>
            </a:pPr>
            <a:endParaRPr lang="pl-PL" dirty="0">
              <a:ea typeface="+mj-lt"/>
              <a:cs typeface="+mj-lt"/>
            </a:endParaRPr>
          </a:p>
          <a:p>
            <a:pPr>
              <a:lnSpc>
                <a:spcPct val="100000"/>
              </a:lnSpc>
              <a:spcBef>
                <a:spcPts val="0"/>
              </a:spcBef>
            </a:pPr>
            <a:r>
              <a:rPr lang="pl-PL" dirty="0">
                <a:solidFill>
                  <a:srgbClr val="FFC000"/>
                </a:solidFill>
                <a:ea typeface="+mj-lt"/>
                <a:cs typeface="+mj-lt"/>
              </a:rPr>
              <a:t>Źródła:</a:t>
            </a:r>
            <a:endParaRPr lang="pl-PL" dirty="0">
              <a:ea typeface="+mj-lt"/>
              <a:cs typeface="+mj-lt"/>
            </a:endParaRPr>
          </a:p>
        </p:txBody>
      </p:sp>
      <p:sp>
        <p:nvSpPr>
          <p:cNvPr id="3" name="Symbol zastępczy zawartości 2">
            <a:extLst>
              <a:ext uri="{FF2B5EF4-FFF2-40B4-BE49-F238E27FC236}">
                <a16:creationId xmlns:a16="http://schemas.microsoft.com/office/drawing/2014/main" xmlns="" id="{D001615E-A782-4036-BD31-1AE892AE5E3C}"/>
              </a:ext>
            </a:extLst>
          </p:cNvPr>
          <p:cNvSpPr>
            <a:spLocks noGrp="1"/>
          </p:cNvSpPr>
          <p:nvPr>
            <p:ph idx="1"/>
          </p:nvPr>
        </p:nvSpPr>
        <p:spPr>
          <a:xfrm>
            <a:off x="762000" y="1580029"/>
            <a:ext cx="10668000" cy="3818083"/>
          </a:xfrm>
        </p:spPr>
        <p:txBody>
          <a:bodyPr vert="horz" lIns="91440" tIns="45720" rIns="91440" bIns="45720" rtlCol="0" anchor="t">
            <a:normAutofit fontScale="47500" lnSpcReduction="20000"/>
          </a:bodyPr>
          <a:lstStyle/>
          <a:p>
            <a:pPr marL="0" indent="0">
              <a:lnSpc>
                <a:spcPct val="170000"/>
              </a:lnSpc>
              <a:buNone/>
            </a:pPr>
            <a:endParaRPr lang="pl-PL" dirty="0">
              <a:solidFill>
                <a:srgbClr val="FFFFFF">
                  <a:alpha val="70000"/>
                </a:srgbClr>
              </a:solidFill>
              <a:ea typeface="+mn-lt"/>
              <a:cs typeface="+mn-lt"/>
            </a:endParaRPr>
          </a:p>
          <a:p>
            <a:pPr>
              <a:lnSpc>
                <a:spcPct val="170000"/>
              </a:lnSpc>
              <a:spcBef>
                <a:spcPts val="0"/>
              </a:spcBef>
            </a:pPr>
            <a:r>
              <a:rPr lang="pl-PL" dirty="0">
                <a:solidFill>
                  <a:srgbClr val="FFC000"/>
                </a:solidFill>
                <a:ea typeface="+mn-lt"/>
                <a:cs typeface="+mn-lt"/>
                <a:hlinkClick r:id="rId2"/>
              </a:rPr>
              <a:t>epodreczniki.pl</a:t>
            </a:r>
            <a:endParaRPr lang="pl-PL" dirty="0">
              <a:solidFill>
                <a:srgbClr val="FFFFFF">
                  <a:alpha val="70000"/>
                </a:srgbClr>
              </a:solidFill>
              <a:ea typeface="+mn-lt"/>
              <a:cs typeface="+mn-lt"/>
            </a:endParaRPr>
          </a:p>
          <a:p>
            <a:pPr>
              <a:lnSpc>
                <a:spcPct val="170000"/>
              </a:lnSpc>
              <a:spcBef>
                <a:spcPts val="0"/>
              </a:spcBef>
            </a:pPr>
            <a:r>
              <a:rPr lang="pl-PL" dirty="0">
                <a:solidFill>
                  <a:srgbClr val="FFC000"/>
                </a:solidFill>
                <a:ea typeface="+mn-lt"/>
                <a:cs typeface="+mn-lt"/>
              </a:rPr>
              <a:t> "Uzależnienia: podstawowe pojęcia i teorie", Wojciech Kostowski</a:t>
            </a:r>
            <a:endParaRPr lang="pl-PL" dirty="0">
              <a:solidFill>
                <a:srgbClr val="FFFFFF">
                  <a:alpha val="70000"/>
                </a:srgbClr>
              </a:solidFill>
              <a:ea typeface="+mn-lt"/>
              <a:cs typeface="+mn-lt"/>
            </a:endParaRPr>
          </a:p>
          <a:p>
            <a:pPr marL="0" indent="0">
              <a:lnSpc>
                <a:spcPct val="170000"/>
              </a:lnSpc>
              <a:spcBef>
                <a:spcPts val="0"/>
              </a:spcBef>
              <a:buNone/>
            </a:pPr>
            <a:r>
              <a:rPr lang="pl-PL" dirty="0">
                <a:solidFill>
                  <a:srgbClr val="FFC000"/>
                </a:solidFill>
                <a:ea typeface="+mn-lt"/>
                <a:cs typeface="+mn-lt"/>
              </a:rPr>
              <a:t> Instytut Psychiatrii i Neurologii, Zakład Farmakologii i Fizjologii Układu Nerwowego, Warszawa </a:t>
            </a:r>
            <a:endParaRPr lang="pl-PL" dirty="0">
              <a:solidFill>
                <a:srgbClr val="FFFFFF">
                  <a:alpha val="70000"/>
                </a:srgbClr>
              </a:solidFill>
              <a:ea typeface="+mn-lt"/>
              <a:cs typeface="+mn-lt"/>
            </a:endParaRPr>
          </a:p>
          <a:p>
            <a:pPr>
              <a:lnSpc>
                <a:spcPct val="170000"/>
              </a:lnSpc>
            </a:pPr>
            <a:r>
              <a:rPr lang="pl-PL" dirty="0">
                <a:solidFill>
                  <a:srgbClr val="FFFFFF"/>
                </a:solidFill>
                <a:hlinkClick r:id="rId3"/>
              </a:rPr>
              <a:t>Uksw.edu.pl</a:t>
            </a:r>
          </a:p>
          <a:p>
            <a:pPr>
              <a:lnSpc>
                <a:spcPct val="170000"/>
              </a:lnSpc>
            </a:pPr>
            <a:r>
              <a:rPr lang="pl-PL" dirty="0">
                <a:solidFill>
                  <a:srgbClr val="FFFFFF"/>
                </a:solidFill>
                <a:hlinkClick r:id="rId4"/>
              </a:rPr>
              <a:t>Umed.pl</a:t>
            </a:r>
            <a:endParaRPr lang="pl-PL" dirty="0">
              <a:solidFill>
                <a:srgbClr val="FFFFFF"/>
              </a:solidFill>
            </a:endParaRPr>
          </a:p>
          <a:p>
            <a:pPr>
              <a:lnSpc>
                <a:spcPct val="170000"/>
              </a:lnSpc>
            </a:pPr>
            <a:r>
              <a:rPr lang="pl-PL" dirty="0">
                <a:solidFill>
                  <a:srgbClr val="FFFFFF"/>
                </a:solidFill>
                <a:hlinkClick r:id="rId5"/>
              </a:rPr>
              <a:t>PARPA</a:t>
            </a:r>
            <a:endParaRPr lang="pl-PL" dirty="0">
              <a:solidFill>
                <a:srgbClr val="FFFFFF"/>
              </a:solidFill>
            </a:endParaRPr>
          </a:p>
          <a:p>
            <a:pPr>
              <a:lnSpc>
                <a:spcPct val="170000"/>
              </a:lnSpc>
            </a:pPr>
            <a:r>
              <a:rPr lang="pl-PL" dirty="0">
                <a:solidFill>
                  <a:srgbClr val="FFFFFF"/>
                </a:solidFill>
                <a:hlinkClick r:id="rId6"/>
              </a:rPr>
              <a:t>MCPU Kraków</a:t>
            </a:r>
            <a:endParaRPr lang="pl-PL" dirty="0">
              <a:solidFill>
                <a:srgbClr val="FFFFFF"/>
              </a:solidFill>
            </a:endParaRPr>
          </a:p>
          <a:p>
            <a:pPr>
              <a:lnSpc>
                <a:spcPct val="170000"/>
              </a:lnSpc>
            </a:pPr>
            <a:r>
              <a:rPr lang="pl-PL" dirty="0">
                <a:solidFill>
                  <a:srgbClr val="FFFFFF"/>
                </a:solidFill>
                <a:hlinkClick r:id="rId7"/>
              </a:rPr>
              <a:t>Psychologia.edu.pl</a:t>
            </a:r>
          </a:p>
          <a:p>
            <a:pPr>
              <a:lnSpc>
                <a:spcPct val="170000"/>
              </a:lnSpc>
            </a:pPr>
            <a:r>
              <a:rPr lang="pl-PL" dirty="0">
                <a:solidFill>
                  <a:srgbClr val="FFFFFF"/>
                </a:solidFill>
                <a:hlinkClick r:id="rId8"/>
              </a:rPr>
              <a:t>Stopuzależnieniom.pl</a:t>
            </a:r>
            <a:endParaRPr lang="pl-PL" dirty="0">
              <a:solidFill>
                <a:srgbClr val="FFFFFF"/>
              </a:solidFill>
            </a:endParaRPr>
          </a:p>
        </p:txBody>
      </p:sp>
    </p:spTree>
    <p:extLst>
      <p:ext uri="{BB962C8B-B14F-4D97-AF65-F5344CB8AC3E}">
        <p14:creationId xmlns:p14="http://schemas.microsoft.com/office/powerpoint/2010/main" xmlns="" val="23853758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xmlns="" id="{A6EF5A53-0A64-4CA5-B9C7-1CB97CB5CF1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157843" y="6244836"/>
            <a:ext cx="4034156" cy="613164"/>
          </a:xfrm>
          <a:custGeom>
            <a:avLst/>
            <a:gdLst>
              <a:gd name="connsiteX0" fmla="*/ 1479137 w 4034156"/>
              <a:gd name="connsiteY0" fmla="*/ 230 h 613164"/>
              <a:gd name="connsiteX1" fmla="*/ 3482844 w 4034156"/>
              <a:gd name="connsiteY1" fmla="*/ 298555 h 613164"/>
              <a:gd name="connsiteX2" fmla="*/ 3831590 w 4034156"/>
              <a:gd name="connsiteY2" fmla="*/ 425010 h 613164"/>
              <a:gd name="connsiteX3" fmla="*/ 4034156 w 4034156"/>
              <a:gd name="connsiteY3" fmla="*/ 494088 h 613164"/>
              <a:gd name="connsiteX4" fmla="*/ 4034156 w 4034156"/>
              <a:gd name="connsiteY4" fmla="*/ 613164 h 613164"/>
              <a:gd name="connsiteX5" fmla="*/ 0 w 4034156"/>
              <a:gd name="connsiteY5" fmla="*/ 613164 h 613164"/>
              <a:gd name="connsiteX6" fmla="*/ 54792 w 4034156"/>
              <a:gd name="connsiteY6" fmla="*/ 512415 h 613164"/>
              <a:gd name="connsiteX7" fmla="*/ 168327 w 4034156"/>
              <a:gd name="connsiteY7" fmla="*/ 366637 h 613164"/>
              <a:gd name="connsiteX8" fmla="*/ 1192562 w 4034156"/>
              <a:gd name="connsiteY8" fmla="*/ 1522 h 613164"/>
              <a:gd name="connsiteX9" fmla="*/ 1479137 w 4034156"/>
              <a:gd name="connsiteY9" fmla="*/ 230 h 61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4156" h="613164">
                <a:moveTo>
                  <a:pt x="1479137" y="230"/>
                </a:moveTo>
                <a:cubicBezTo>
                  <a:pt x="2152575" y="4287"/>
                  <a:pt x="2854487" y="63583"/>
                  <a:pt x="3482844" y="298555"/>
                </a:cubicBezTo>
                <a:cubicBezTo>
                  <a:pt x="3599338" y="342114"/>
                  <a:pt x="3715540" y="384216"/>
                  <a:pt x="3831590" y="425010"/>
                </a:cubicBezTo>
                <a:lnTo>
                  <a:pt x="4034156" y="494088"/>
                </a:lnTo>
                <a:lnTo>
                  <a:pt x="4034156" y="613164"/>
                </a:lnTo>
                <a:lnTo>
                  <a:pt x="0" y="613164"/>
                </a:lnTo>
                <a:lnTo>
                  <a:pt x="54792" y="512415"/>
                </a:lnTo>
                <a:cubicBezTo>
                  <a:pt x="88888" y="459433"/>
                  <a:pt x="126502" y="410480"/>
                  <a:pt x="168327" y="366637"/>
                </a:cubicBezTo>
                <a:cubicBezTo>
                  <a:pt x="428292" y="94062"/>
                  <a:pt x="821899" y="6565"/>
                  <a:pt x="1192562" y="1522"/>
                </a:cubicBezTo>
                <a:cubicBezTo>
                  <a:pt x="1287308" y="198"/>
                  <a:pt x="1382932" y="-349"/>
                  <a:pt x="1479137" y="23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Avenir Next LT Pro" panose="020B0504020202020204" pitchFamily="34" charset="0"/>
              <a:ea typeface="+mn-ea"/>
              <a:cs typeface="+mn-cs"/>
            </a:endParaRPr>
          </a:p>
        </p:txBody>
      </p:sp>
      <p:sp>
        <p:nvSpPr>
          <p:cNvPr id="11" name="Freeform: Shape 10">
            <a:extLst>
              <a:ext uri="{FF2B5EF4-FFF2-40B4-BE49-F238E27FC236}">
                <a16:creationId xmlns:a16="http://schemas.microsoft.com/office/drawing/2014/main" xmlns="" id="{34ABFBEA-4EB0-4D02-A2C0-1733CD3D6F1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688126"/>
            <a:ext cx="448491" cy="1634252"/>
          </a:xfrm>
          <a:custGeom>
            <a:avLst/>
            <a:gdLst>
              <a:gd name="connsiteX0" fmla="*/ 0 w 448491"/>
              <a:gd name="connsiteY0" fmla="*/ 0 h 1634252"/>
              <a:gd name="connsiteX1" fmla="*/ 12983 w 448491"/>
              <a:gd name="connsiteY1" fmla="*/ 10508 h 1634252"/>
              <a:gd name="connsiteX2" fmla="*/ 441611 w 448491"/>
              <a:gd name="connsiteY2" fmla="*/ 863751 h 1634252"/>
              <a:gd name="connsiteX3" fmla="*/ 251011 w 448491"/>
              <a:gd name="connsiteY3" fmla="*/ 1302895 h 1634252"/>
              <a:gd name="connsiteX4" fmla="*/ 74605 w 448491"/>
              <a:gd name="connsiteY4" fmla="*/ 1543249 h 1634252"/>
              <a:gd name="connsiteX5" fmla="*/ 0 w 448491"/>
              <a:gd name="connsiteY5" fmla="*/ 1634252 h 163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8491" h="1634252">
                <a:moveTo>
                  <a:pt x="0" y="0"/>
                </a:moveTo>
                <a:lnTo>
                  <a:pt x="12983" y="10508"/>
                </a:lnTo>
                <a:cubicBezTo>
                  <a:pt x="278410" y="241022"/>
                  <a:pt x="489787" y="530267"/>
                  <a:pt x="441611" y="863751"/>
                </a:cubicBezTo>
                <a:cubicBezTo>
                  <a:pt x="418542" y="1022632"/>
                  <a:pt x="337007" y="1166302"/>
                  <a:pt x="251011" y="1302895"/>
                </a:cubicBezTo>
                <a:cubicBezTo>
                  <a:pt x="215138" y="1359902"/>
                  <a:pt x="154723" y="1442480"/>
                  <a:pt x="74605" y="1543249"/>
                </a:cubicBezTo>
                <a:lnTo>
                  <a:pt x="0" y="163425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a:solidFill>
                <a:prstClr val="white"/>
              </a:solidFill>
              <a:latin typeface="Avenir Next LT Pro" panose="020B0504020202020204" pitchFamily="34" charset="0"/>
            </a:endParaRPr>
          </a:p>
        </p:txBody>
      </p:sp>
      <p:sp>
        <p:nvSpPr>
          <p:cNvPr id="13" name="Freeform: Shape 12">
            <a:extLst>
              <a:ext uri="{FF2B5EF4-FFF2-40B4-BE49-F238E27FC236}">
                <a16:creationId xmlns:a16="http://schemas.microsoft.com/office/drawing/2014/main" xmlns="" id="{19E083F6-57F4-487B-A766-EA0462B1EED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309459" y="6144069"/>
            <a:ext cx="4418271" cy="718159"/>
          </a:xfrm>
          <a:custGeom>
            <a:avLst/>
            <a:gdLst>
              <a:gd name="connsiteX0" fmla="*/ 1421452 w 4590626"/>
              <a:gd name="connsiteY0" fmla="*/ 0 h 713930"/>
              <a:gd name="connsiteX1" fmla="*/ 3247781 w 4590626"/>
              <a:gd name="connsiteY1" fmla="*/ 271915 h 713930"/>
              <a:gd name="connsiteX2" fmla="*/ 4517331 w 4590626"/>
              <a:gd name="connsiteY2" fmla="*/ 693394 h 713930"/>
              <a:gd name="connsiteX3" fmla="*/ 4590626 w 4590626"/>
              <a:gd name="connsiteY3" fmla="*/ 713930 h 713930"/>
              <a:gd name="connsiteX4" fmla="*/ 0 w 4590626"/>
              <a:gd name="connsiteY4" fmla="*/ 713930 h 713930"/>
              <a:gd name="connsiteX5" fmla="*/ 2854 w 4590626"/>
              <a:gd name="connsiteY5" fmla="*/ 705624 h 713930"/>
              <a:gd name="connsiteX6" fmla="*/ 226680 w 4590626"/>
              <a:gd name="connsiteY6" fmla="*/ 333970 h 713930"/>
              <a:gd name="connsiteX7" fmla="*/ 1160245 w 4590626"/>
              <a:gd name="connsiteY7" fmla="*/ 1178 h 713930"/>
              <a:gd name="connsiteX8" fmla="*/ 1421452 w 4590626"/>
              <a:gd name="connsiteY8" fmla="*/ 0 h 713930"/>
              <a:gd name="connsiteX0" fmla="*/ 1421452 w 4517331"/>
              <a:gd name="connsiteY0" fmla="*/ 0 h 713930"/>
              <a:gd name="connsiteX1" fmla="*/ 3247781 w 4517331"/>
              <a:gd name="connsiteY1" fmla="*/ 271915 h 713930"/>
              <a:gd name="connsiteX2" fmla="*/ 4517331 w 4517331"/>
              <a:gd name="connsiteY2" fmla="*/ 693394 h 713930"/>
              <a:gd name="connsiteX3" fmla="*/ 0 w 4517331"/>
              <a:gd name="connsiteY3" fmla="*/ 713930 h 713930"/>
              <a:gd name="connsiteX4" fmla="*/ 2854 w 4517331"/>
              <a:gd name="connsiteY4" fmla="*/ 705624 h 713930"/>
              <a:gd name="connsiteX5" fmla="*/ 226680 w 4517331"/>
              <a:gd name="connsiteY5" fmla="*/ 333970 h 713930"/>
              <a:gd name="connsiteX6" fmla="*/ 1160245 w 4517331"/>
              <a:gd name="connsiteY6" fmla="*/ 1178 h 713930"/>
              <a:gd name="connsiteX7" fmla="*/ 1421452 w 4517331"/>
              <a:gd name="connsiteY7" fmla="*/ 0 h 713930"/>
              <a:gd name="connsiteX0" fmla="*/ 0 w 4608771"/>
              <a:gd name="connsiteY0" fmla="*/ 713930 h 784834"/>
              <a:gd name="connsiteX1" fmla="*/ 2854 w 4608771"/>
              <a:gd name="connsiteY1" fmla="*/ 705624 h 784834"/>
              <a:gd name="connsiteX2" fmla="*/ 226680 w 4608771"/>
              <a:gd name="connsiteY2" fmla="*/ 333970 h 784834"/>
              <a:gd name="connsiteX3" fmla="*/ 1160245 w 4608771"/>
              <a:gd name="connsiteY3" fmla="*/ 1178 h 784834"/>
              <a:gd name="connsiteX4" fmla="*/ 1421452 w 4608771"/>
              <a:gd name="connsiteY4" fmla="*/ 0 h 784834"/>
              <a:gd name="connsiteX5" fmla="*/ 3247781 w 4608771"/>
              <a:gd name="connsiteY5" fmla="*/ 271915 h 784834"/>
              <a:gd name="connsiteX6" fmla="*/ 4608771 w 4608771"/>
              <a:gd name="connsiteY6" fmla="*/ 784834 h 784834"/>
              <a:gd name="connsiteX0" fmla="*/ 0 w 4418271"/>
              <a:gd name="connsiteY0" fmla="*/ 713930 h 718159"/>
              <a:gd name="connsiteX1" fmla="*/ 2854 w 4418271"/>
              <a:gd name="connsiteY1" fmla="*/ 705624 h 718159"/>
              <a:gd name="connsiteX2" fmla="*/ 226680 w 4418271"/>
              <a:gd name="connsiteY2" fmla="*/ 333970 h 718159"/>
              <a:gd name="connsiteX3" fmla="*/ 1160245 w 4418271"/>
              <a:gd name="connsiteY3" fmla="*/ 1178 h 718159"/>
              <a:gd name="connsiteX4" fmla="*/ 1421452 w 4418271"/>
              <a:gd name="connsiteY4" fmla="*/ 0 h 718159"/>
              <a:gd name="connsiteX5" fmla="*/ 3247781 w 4418271"/>
              <a:gd name="connsiteY5" fmla="*/ 271915 h 718159"/>
              <a:gd name="connsiteX6" fmla="*/ 4418271 w 4418271"/>
              <a:gd name="connsiteY6" fmla="*/ 718159 h 718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8271" h="718159">
                <a:moveTo>
                  <a:pt x="0" y="713930"/>
                </a:moveTo>
                <a:lnTo>
                  <a:pt x="2854" y="705624"/>
                </a:lnTo>
                <a:cubicBezTo>
                  <a:pt x="60059" y="562888"/>
                  <a:pt x="131373" y="433874"/>
                  <a:pt x="226680" y="333970"/>
                </a:cubicBezTo>
                <a:cubicBezTo>
                  <a:pt x="463632" y="85526"/>
                  <a:pt x="822395" y="5774"/>
                  <a:pt x="1160245" y="1178"/>
                </a:cubicBezTo>
                <a:lnTo>
                  <a:pt x="1421452" y="0"/>
                </a:lnTo>
                <a:cubicBezTo>
                  <a:pt x="2035274" y="3698"/>
                  <a:pt x="2748311" y="152222"/>
                  <a:pt x="3247781" y="271915"/>
                </a:cubicBezTo>
                <a:cubicBezTo>
                  <a:pt x="3747251" y="391608"/>
                  <a:pt x="3902480" y="501606"/>
                  <a:pt x="4418271" y="718159"/>
                </a:cubicBezTo>
              </a:path>
            </a:pathLst>
          </a:cu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useBgFill="1">
        <p:nvSpPr>
          <p:cNvPr id="15" name="Rectangle 14">
            <a:extLst>
              <a:ext uri="{FF2B5EF4-FFF2-40B4-BE49-F238E27FC236}">
                <a16:creationId xmlns:a16="http://schemas.microsoft.com/office/drawing/2014/main" xmlns="" id="{7A18C9FB-EC4C-4DAE-8F7D-C6E5AF60795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xmlns=""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Tytuł 1">
            <a:extLst>
              <a:ext uri="{FF2B5EF4-FFF2-40B4-BE49-F238E27FC236}">
                <a16:creationId xmlns:a16="http://schemas.microsoft.com/office/drawing/2014/main" xmlns="" id="{078FC1B5-E852-4357-B184-963D591C4EC9}"/>
              </a:ext>
            </a:extLst>
          </p:cNvPr>
          <p:cNvSpPr>
            <a:spLocks noGrp="1"/>
          </p:cNvSpPr>
          <p:nvPr>
            <p:ph type="title"/>
          </p:nvPr>
        </p:nvSpPr>
        <p:spPr>
          <a:xfrm>
            <a:off x="6858000" y="753765"/>
            <a:ext cx="4572000" cy="3056235"/>
          </a:xfrm>
        </p:spPr>
        <p:txBody>
          <a:bodyPr vert="horz" lIns="91440" tIns="45720" rIns="91440" bIns="45720" rtlCol="0" anchor="b">
            <a:normAutofit/>
          </a:bodyPr>
          <a:lstStyle/>
          <a:p>
            <a:r>
              <a:rPr lang="en-US" kern="1200">
                <a:solidFill>
                  <a:schemeClr val="tx1"/>
                </a:solidFill>
                <a:latin typeface="+mj-lt"/>
                <a:ea typeface="+mj-ea"/>
                <a:cs typeface="+mj-cs"/>
              </a:rPr>
              <a:t>Sprawdźmy, co już wiecie </a:t>
            </a:r>
            <a:br>
              <a:rPr lang="en-US" kern="1200">
                <a:solidFill>
                  <a:schemeClr val="tx1"/>
                </a:solidFill>
                <a:latin typeface="+mj-lt"/>
                <a:ea typeface="+mj-ea"/>
                <a:cs typeface="+mj-cs"/>
              </a:rPr>
            </a:br>
            <a:r>
              <a:rPr lang="en-US" kern="1200">
                <a:solidFill>
                  <a:schemeClr val="tx1"/>
                </a:solidFill>
                <a:latin typeface="+mj-lt"/>
                <a:ea typeface="+mj-ea"/>
                <a:cs typeface="+mj-cs"/>
              </a:rPr>
              <a:t>o uzależnieniach!</a:t>
            </a:r>
          </a:p>
        </p:txBody>
      </p:sp>
      <p:sp>
        <p:nvSpPr>
          <p:cNvPr id="3" name="Symbol zastępczy zawartości 2">
            <a:extLst>
              <a:ext uri="{FF2B5EF4-FFF2-40B4-BE49-F238E27FC236}">
                <a16:creationId xmlns:a16="http://schemas.microsoft.com/office/drawing/2014/main" xmlns="" id="{C3524AE5-61DF-450C-B3C9-19EEB680933E}"/>
              </a:ext>
            </a:extLst>
          </p:cNvPr>
          <p:cNvSpPr>
            <a:spLocks noGrp="1"/>
          </p:cNvSpPr>
          <p:nvPr>
            <p:ph idx="1"/>
          </p:nvPr>
        </p:nvSpPr>
        <p:spPr>
          <a:xfrm>
            <a:off x="6857999" y="4571999"/>
            <a:ext cx="4571999" cy="1524000"/>
          </a:xfrm>
        </p:spPr>
        <p:txBody>
          <a:bodyPr vert="horz" lIns="91440" tIns="45720" rIns="91440" bIns="45720" rtlCol="0">
            <a:normAutofit/>
          </a:bodyPr>
          <a:lstStyle/>
          <a:p>
            <a:pPr marL="0" indent="0">
              <a:buNone/>
            </a:pPr>
            <a:r>
              <a:rPr lang="en-US" sz="2400" kern="1200" dirty="0">
                <a:solidFill>
                  <a:schemeClr val="tx1">
                    <a:alpha val="70000"/>
                  </a:schemeClr>
                </a:solidFill>
                <a:latin typeface="+mn-lt"/>
                <a:ea typeface="+mn-ea"/>
                <a:cs typeface="+mn-cs"/>
                <a:hlinkClick r:id="rId2"/>
              </a:rPr>
              <a:t>KLIK!</a:t>
            </a:r>
            <a:r>
              <a:rPr lang="en-US" sz="2400" kern="1200" dirty="0">
                <a:solidFill>
                  <a:schemeClr val="tx1">
                    <a:alpha val="70000"/>
                  </a:schemeClr>
                </a:solidFill>
                <a:latin typeface="+mn-lt"/>
                <a:ea typeface="+mn-ea"/>
                <a:cs typeface="+mn-cs"/>
              </a:rPr>
              <a:t> </a:t>
            </a:r>
          </a:p>
        </p:txBody>
      </p:sp>
      <p:pic>
        <p:nvPicPr>
          <p:cNvPr id="4" name="Obraz 4" descr="Obraz zawierający tekst, grafika wektorowa&#10;&#10;Opis wygenerowany automatycznie">
            <a:extLst>
              <a:ext uri="{FF2B5EF4-FFF2-40B4-BE49-F238E27FC236}">
                <a16:creationId xmlns:a16="http://schemas.microsoft.com/office/drawing/2014/main" xmlns="" id="{4F311EDC-D9F1-4444-923D-654A2BC5E557}"/>
              </a:ext>
            </a:extLst>
          </p:cNvPr>
          <p:cNvPicPr>
            <a:picLocks noChangeAspect="1"/>
          </p:cNvPicPr>
          <p:nvPr/>
        </p:nvPicPr>
        <p:blipFill rotWithShape="1">
          <a:blip r:embed="rId3"/>
          <a:srcRect l="16591" r="21867" b="2"/>
          <a:stretch/>
        </p:blipFill>
        <p:spPr>
          <a:xfrm>
            <a:off x="2" y="10"/>
            <a:ext cx="5578823" cy="6028246"/>
          </a:xfrm>
          <a:custGeom>
            <a:avLst/>
            <a:gdLst/>
            <a:ahLst/>
            <a:cxnLst/>
            <a:rect l="l" t="t" r="r" b="b"/>
            <a:pathLst>
              <a:path w="5578823" h="6028256">
                <a:moveTo>
                  <a:pt x="0" y="0"/>
                </a:moveTo>
                <a:lnTo>
                  <a:pt x="3897606" y="0"/>
                </a:lnTo>
                <a:lnTo>
                  <a:pt x="4274232" y="360545"/>
                </a:lnTo>
                <a:cubicBezTo>
                  <a:pt x="4408856" y="488910"/>
                  <a:pt x="4542134" y="615181"/>
                  <a:pt x="4673934" y="738354"/>
                </a:cubicBezTo>
                <a:cubicBezTo>
                  <a:pt x="5042663" y="1082881"/>
                  <a:pt x="5282330" y="1428108"/>
                  <a:pt x="5421862" y="1773839"/>
                </a:cubicBezTo>
                <a:cubicBezTo>
                  <a:pt x="5631101" y="2292214"/>
                  <a:pt x="5614731" y="2811325"/>
                  <a:pt x="5469198" y="3329255"/>
                </a:cubicBezTo>
                <a:cubicBezTo>
                  <a:pt x="5323662" y="3847185"/>
                  <a:pt x="5048962" y="4363935"/>
                  <a:pt x="4741546" y="4877588"/>
                </a:cubicBezTo>
                <a:cubicBezTo>
                  <a:pt x="4027238" y="6071494"/>
                  <a:pt x="2764972" y="6102970"/>
                  <a:pt x="1325600" y="5980388"/>
                </a:cubicBezTo>
                <a:cubicBezTo>
                  <a:pt x="903947" y="5944442"/>
                  <a:pt x="499735" y="5907589"/>
                  <a:pt x="137593" y="5804042"/>
                </a:cubicBezTo>
                <a:lnTo>
                  <a:pt x="0" y="5760161"/>
                </a:lnTo>
                <a:close/>
              </a:path>
            </a:pathLst>
          </a:custGeom>
        </p:spPr>
      </p:pic>
      <p:sp>
        <p:nvSpPr>
          <p:cNvPr id="17" name="Freeform: Shape 16">
            <a:extLst>
              <a:ext uri="{FF2B5EF4-FFF2-40B4-BE49-F238E27FC236}">
                <a16:creationId xmlns:a16="http://schemas.microsoft.com/office/drawing/2014/main" xmlns="" id="{B47A9921-6509-49C2-BEBF-924F2806609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5704117" cy="6096000"/>
          </a:xfrm>
          <a:custGeom>
            <a:avLst/>
            <a:gdLst>
              <a:gd name="connsiteX0" fmla="*/ 0 w 5704117"/>
              <a:gd name="connsiteY0" fmla="*/ 0 h 6096000"/>
              <a:gd name="connsiteX1" fmla="*/ 4562795 w 5704117"/>
              <a:gd name="connsiteY1" fmla="*/ 0 h 6096000"/>
              <a:gd name="connsiteX2" fmla="*/ 4721192 w 5704117"/>
              <a:gd name="connsiteY2" fmla="*/ 133595 h 6096000"/>
              <a:gd name="connsiteX3" fmla="*/ 5467522 w 5704117"/>
              <a:gd name="connsiteY3" fmla="*/ 1054328 h 6096000"/>
              <a:gd name="connsiteX4" fmla="*/ 5538873 w 5704117"/>
              <a:gd name="connsiteY4" fmla="*/ 2897564 h 6096000"/>
              <a:gd name="connsiteX5" fmla="*/ 4442050 w 5704117"/>
              <a:gd name="connsiteY5" fmla="*/ 4732407 h 6096000"/>
              <a:gd name="connsiteX6" fmla="*/ 93046 w 5704117"/>
              <a:gd name="connsiteY6" fmla="*/ 6082857 h 6096000"/>
              <a:gd name="connsiteX7" fmla="*/ 0 w 5704117"/>
              <a:gd name="connsiteY7" fmla="*/ 6078450 h 6096000"/>
              <a:gd name="connsiteX0" fmla="*/ 4562795 w 5704117"/>
              <a:gd name="connsiteY0" fmla="*/ 0 h 6096000"/>
              <a:gd name="connsiteX1" fmla="*/ 4721192 w 5704117"/>
              <a:gd name="connsiteY1" fmla="*/ 133595 h 6096000"/>
              <a:gd name="connsiteX2" fmla="*/ 5467522 w 5704117"/>
              <a:gd name="connsiteY2" fmla="*/ 1054328 h 6096000"/>
              <a:gd name="connsiteX3" fmla="*/ 5538873 w 5704117"/>
              <a:gd name="connsiteY3" fmla="*/ 2897564 h 6096000"/>
              <a:gd name="connsiteX4" fmla="*/ 4442050 w 5704117"/>
              <a:gd name="connsiteY4" fmla="*/ 4732407 h 6096000"/>
              <a:gd name="connsiteX5" fmla="*/ 93046 w 5704117"/>
              <a:gd name="connsiteY5" fmla="*/ 6082857 h 6096000"/>
              <a:gd name="connsiteX6" fmla="*/ 0 w 5704117"/>
              <a:gd name="connsiteY6" fmla="*/ 6078450 h 6096000"/>
              <a:gd name="connsiteX7" fmla="*/ 91440 w 5704117"/>
              <a:gd name="connsiteY7" fmla="*/ 91440 h 6096000"/>
              <a:gd name="connsiteX0" fmla="*/ 4562795 w 5704117"/>
              <a:gd name="connsiteY0" fmla="*/ 0 h 6096000"/>
              <a:gd name="connsiteX1" fmla="*/ 4721192 w 5704117"/>
              <a:gd name="connsiteY1" fmla="*/ 133595 h 6096000"/>
              <a:gd name="connsiteX2" fmla="*/ 5467522 w 5704117"/>
              <a:gd name="connsiteY2" fmla="*/ 1054328 h 6096000"/>
              <a:gd name="connsiteX3" fmla="*/ 5538873 w 5704117"/>
              <a:gd name="connsiteY3" fmla="*/ 2897564 h 6096000"/>
              <a:gd name="connsiteX4" fmla="*/ 4442050 w 5704117"/>
              <a:gd name="connsiteY4" fmla="*/ 4732407 h 6096000"/>
              <a:gd name="connsiteX5" fmla="*/ 93046 w 5704117"/>
              <a:gd name="connsiteY5" fmla="*/ 6082857 h 6096000"/>
              <a:gd name="connsiteX6" fmla="*/ 0 w 5704117"/>
              <a:gd name="connsiteY6" fmla="*/ 6078450 h 60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04117" h="6096000">
                <a:moveTo>
                  <a:pt x="4562795" y="0"/>
                </a:moveTo>
                <a:lnTo>
                  <a:pt x="4721192" y="133595"/>
                </a:lnTo>
                <a:cubicBezTo>
                  <a:pt x="5067135" y="440105"/>
                  <a:pt x="5309779" y="747048"/>
                  <a:pt x="5467522" y="1054328"/>
                </a:cubicBezTo>
                <a:cubicBezTo>
                  <a:pt x="5782917" y="1668625"/>
                  <a:pt x="5758242" y="2283795"/>
                  <a:pt x="5538873" y="2897564"/>
                </a:cubicBezTo>
                <a:cubicBezTo>
                  <a:pt x="5319500" y="3511334"/>
                  <a:pt x="4905433" y="4123706"/>
                  <a:pt x="4442050" y="4732407"/>
                </a:cubicBezTo>
                <a:cubicBezTo>
                  <a:pt x="3499930" y="5970384"/>
                  <a:pt x="1925433" y="6153690"/>
                  <a:pt x="93046" y="6082857"/>
                </a:cubicBezTo>
                <a:lnTo>
                  <a:pt x="0" y="6078450"/>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Avenir Next LT Pro Light"/>
            </a:endParaRPr>
          </a:p>
        </p:txBody>
      </p:sp>
    </p:spTree>
    <p:extLst>
      <p:ext uri="{BB962C8B-B14F-4D97-AF65-F5344CB8AC3E}">
        <p14:creationId xmlns:p14="http://schemas.microsoft.com/office/powerpoint/2010/main" xmlns="" val="40326887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987A0FBA-CC04-4256-A8EB-BB3C543E989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xmlns=""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Obraz 5">
            <a:extLst>
              <a:ext uri="{FF2B5EF4-FFF2-40B4-BE49-F238E27FC236}">
                <a16:creationId xmlns:a16="http://schemas.microsoft.com/office/drawing/2014/main" xmlns="" id="{75682F29-9C35-40C3-A08F-9DC20A923854}"/>
              </a:ext>
            </a:extLst>
          </p:cNvPr>
          <p:cNvPicPr>
            <a:picLocks noChangeAspect="1"/>
          </p:cNvPicPr>
          <p:nvPr/>
        </p:nvPicPr>
        <p:blipFill rotWithShape="1">
          <a:blip r:embed="rId2" cstate="print"/>
          <a:srcRect l="4498" r="26093" b="-1"/>
          <a:stretch/>
        </p:blipFill>
        <p:spPr>
          <a:xfrm>
            <a:off x="6613174" y="10"/>
            <a:ext cx="5578824" cy="6028246"/>
          </a:xfrm>
          <a:custGeom>
            <a:avLst/>
            <a:gdLst/>
            <a:ahLst/>
            <a:cxnLst/>
            <a:rect l="l" t="t" r="r" b="b"/>
            <a:pathLst>
              <a:path w="5578824" h="6028256">
                <a:moveTo>
                  <a:pt x="1681218" y="0"/>
                </a:moveTo>
                <a:lnTo>
                  <a:pt x="5578824" y="0"/>
                </a:lnTo>
                <a:lnTo>
                  <a:pt x="5578824" y="5760161"/>
                </a:lnTo>
                <a:lnTo>
                  <a:pt x="5441231" y="5804042"/>
                </a:lnTo>
                <a:cubicBezTo>
                  <a:pt x="5079089" y="5907589"/>
                  <a:pt x="4674877" y="5944442"/>
                  <a:pt x="4253224" y="5980388"/>
                </a:cubicBezTo>
                <a:cubicBezTo>
                  <a:pt x="2813852" y="6102970"/>
                  <a:pt x="1551586" y="6071494"/>
                  <a:pt x="837278" y="4877588"/>
                </a:cubicBezTo>
                <a:cubicBezTo>
                  <a:pt x="529862" y="4363935"/>
                  <a:pt x="255162" y="3847185"/>
                  <a:pt x="109626" y="3329255"/>
                </a:cubicBezTo>
                <a:cubicBezTo>
                  <a:pt x="-35907" y="2811325"/>
                  <a:pt x="-52277" y="2292214"/>
                  <a:pt x="156962" y="1773839"/>
                </a:cubicBezTo>
                <a:cubicBezTo>
                  <a:pt x="296494" y="1428108"/>
                  <a:pt x="536161" y="1082881"/>
                  <a:pt x="904890" y="738354"/>
                </a:cubicBezTo>
                <a:cubicBezTo>
                  <a:pt x="1036690" y="615181"/>
                  <a:pt x="1169968" y="488910"/>
                  <a:pt x="1304592" y="360545"/>
                </a:cubicBezTo>
                <a:close/>
              </a:path>
            </a:pathLst>
          </a:custGeom>
        </p:spPr>
      </p:pic>
      <p:sp>
        <p:nvSpPr>
          <p:cNvPr id="12" name="Freeform: Shape 11">
            <a:extLst>
              <a:ext uri="{FF2B5EF4-FFF2-40B4-BE49-F238E27FC236}">
                <a16:creationId xmlns:a16="http://schemas.microsoft.com/office/drawing/2014/main" xmlns="" id="{3362A0EA-3E81-4464-94B8-70BE5870EDC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6487883" y="0"/>
            <a:ext cx="5704117" cy="6096000"/>
          </a:xfrm>
          <a:custGeom>
            <a:avLst/>
            <a:gdLst>
              <a:gd name="connsiteX0" fmla="*/ 0 w 5704117"/>
              <a:gd name="connsiteY0" fmla="*/ 0 h 6096000"/>
              <a:gd name="connsiteX1" fmla="*/ 4562795 w 5704117"/>
              <a:gd name="connsiteY1" fmla="*/ 0 h 6096000"/>
              <a:gd name="connsiteX2" fmla="*/ 4721192 w 5704117"/>
              <a:gd name="connsiteY2" fmla="*/ 133595 h 6096000"/>
              <a:gd name="connsiteX3" fmla="*/ 5467522 w 5704117"/>
              <a:gd name="connsiteY3" fmla="*/ 1054328 h 6096000"/>
              <a:gd name="connsiteX4" fmla="*/ 5538873 w 5704117"/>
              <a:gd name="connsiteY4" fmla="*/ 2897564 h 6096000"/>
              <a:gd name="connsiteX5" fmla="*/ 4442050 w 5704117"/>
              <a:gd name="connsiteY5" fmla="*/ 4732407 h 6096000"/>
              <a:gd name="connsiteX6" fmla="*/ 93046 w 5704117"/>
              <a:gd name="connsiteY6" fmla="*/ 6082857 h 6096000"/>
              <a:gd name="connsiteX7" fmla="*/ 0 w 5704117"/>
              <a:gd name="connsiteY7" fmla="*/ 6078450 h 6096000"/>
              <a:gd name="connsiteX0" fmla="*/ 4562795 w 5704117"/>
              <a:gd name="connsiteY0" fmla="*/ 0 h 6096000"/>
              <a:gd name="connsiteX1" fmla="*/ 4721192 w 5704117"/>
              <a:gd name="connsiteY1" fmla="*/ 133595 h 6096000"/>
              <a:gd name="connsiteX2" fmla="*/ 5467522 w 5704117"/>
              <a:gd name="connsiteY2" fmla="*/ 1054328 h 6096000"/>
              <a:gd name="connsiteX3" fmla="*/ 5538873 w 5704117"/>
              <a:gd name="connsiteY3" fmla="*/ 2897564 h 6096000"/>
              <a:gd name="connsiteX4" fmla="*/ 4442050 w 5704117"/>
              <a:gd name="connsiteY4" fmla="*/ 4732407 h 6096000"/>
              <a:gd name="connsiteX5" fmla="*/ 93046 w 5704117"/>
              <a:gd name="connsiteY5" fmla="*/ 6082857 h 6096000"/>
              <a:gd name="connsiteX6" fmla="*/ 0 w 5704117"/>
              <a:gd name="connsiteY6" fmla="*/ 6078450 h 6096000"/>
              <a:gd name="connsiteX7" fmla="*/ 91440 w 5704117"/>
              <a:gd name="connsiteY7" fmla="*/ 91440 h 6096000"/>
              <a:gd name="connsiteX0" fmla="*/ 4562795 w 5704117"/>
              <a:gd name="connsiteY0" fmla="*/ 0 h 6096000"/>
              <a:gd name="connsiteX1" fmla="*/ 4721192 w 5704117"/>
              <a:gd name="connsiteY1" fmla="*/ 133595 h 6096000"/>
              <a:gd name="connsiteX2" fmla="*/ 5467522 w 5704117"/>
              <a:gd name="connsiteY2" fmla="*/ 1054328 h 6096000"/>
              <a:gd name="connsiteX3" fmla="*/ 5538873 w 5704117"/>
              <a:gd name="connsiteY3" fmla="*/ 2897564 h 6096000"/>
              <a:gd name="connsiteX4" fmla="*/ 4442050 w 5704117"/>
              <a:gd name="connsiteY4" fmla="*/ 4732407 h 6096000"/>
              <a:gd name="connsiteX5" fmla="*/ 93046 w 5704117"/>
              <a:gd name="connsiteY5" fmla="*/ 6082857 h 6096000"/>
              <a:gd name="connsiteX6" fmla="*/ 0 w 5704117"/>
              <a:gd name="connsiteY6" fmla="*/ 6078450 h 60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04117" h="6096000">
                <a:moveTo>
                  <a:pt x="4562795" y="0"/>
                </a:moveTo>
                <a:lnTo>
                  <a:pt x="4721192" y="133595"/>
                </a:lnTo>
                <a:cubicBezTo>
                  <a:pt x="5067135" y="440105"/>
                  <a:pt x="5309779" y="747048"/>
                  <a:pt x="5467522" y="1054328"/>
                </a:cubicBezTo>
                <a:cubicBezTo>
                  <a:pt x="5782917" y="1668625"/>
                  <a:pt x="5758242" y="2283795"/>
                  <a:pt x="5538873" y="2897564"/>
                </a:cubicBezTo>
                <a:cubicBezTo>
                  <a:pt x="5319500" y="3511334"/>
                  <a:pt x="4905433" y="4123706"/>
                  <a:pt x="4442050" y="4732407"/>
                </a:cubicBezTo>
                <a:cubicBezTo>
                  <a:pt x="3499930" y="5970384"/>
                  <a:pt x="1925433" y="6153690"/>
                  <a:pt x="93046" y="6082857"/>
                </a:cubicBezTo>
                <a:lnTo>
                  <a:pt x="0" y="6078450"/>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Avenir Next LT Pro Light"/>
            </a:endParaRPr>
          </a:p>
        </p:txBody>
      </p:sp>
      <p:sp>
        <p:nvSpPr>
          <p:cNvPr id="3" name="Symbol zastępczy zawartości 2">
            <a:extLst>
              <a:ext uri="{FF2B5EF4-FFF2-40B4-BE49-F238E27FC236}">
                <a16:creationId xmlns:a16="http://schemas.microsoft.com/office/drawing/2014/main" xmlns="" id="{825791A1-7E0D-4FFE-A2CE-24E8CCAA4EBD}"/>
              </a:ext>
            </a:extLst>
          </p:cNvPr>
          <p:cNvSpPr>
            <a:spLocks noGrp="1"/>
          </p:cNvSpPr>
          <p:nvPr>
            <p:ph idx="1"/>
          </p:nvPr>
        </p:nvSpPr>
        <p:spPr>
          <a:xfrm>
            <a:off x="762000" y="1568824"/>
            <a:ext cx="5334000" cy="4527177"/>
          </a:xfrm>
        </p:spPr>
        <p:txBody>
          <a:bodyPr vert="horz" lIns="91440" tIns="45720" rIns="91440" bIns="45720" rtlCol="0" anchor="t">
            <a:normAutofit/>
          </a:bodyPr>
          <a:lstStyle/>
          <a:p>
            <a:pPr marL="0" indent="0">
              <a:lnSpc>
                <a:spcPct val="115000"/>
              </a:lnSpc>
              <a:buNone/>
            </a:pPr>
            <a:r>
              <a:rPr lang="pl-PL" sz="2200" dirty="0">
                <a:solidFill>
                  <a:srgbClr val="FFFFFF"/>
                </a:solidFill>
              </a:rPr>
              <a:t>„Osoba uzależniona czuje</a:t>
            </a:r>
            <a:r>
              <a:rPr lang="pl-PL" sz="2200" b="1" dirty="0">
                <a:solidFill>
                  <a:schemeClr val="accent2">
                    <a:lumMod val="40000"/>
                    <a:lumOff val="60000"/>
                  </a:schemeClr>
                </a:solidFill>
              </a:rPr>
              <a:t> bardzo silną potrzebę poszukiwania kontaktu z substancją uzależniającą i jej używania.”</a:t>
            </a:r>
          </a:p>
          <a:p>
            <a:pPr marL="0" indent="0">
              <a:lnSpc>
                <a:spcPct val="115000"/>
              </a:lnSpc>
              <a:buNone/>
            </a:pPr>
            <a:r>
              <a:rPr lang="pl-PL" sz="2200" dirty="0">
                <a:solidFill>
                  <a:srgbClr val="FFFFFF"/>
                </a:solidFill>
              </a:rPr>
              <a:t>„Uzależnienie jest chronicznym procesem chorobowym. Towarzyszą mu więc </a:t>
            </a:r>
            <a:r>
              <a:rPr lang="pl-PL" sz="2200" b="1" dirty="0">
                <a:solidFill>
                  <a:srgbClr val="FFFFFF"/>
                </a:solidFill>
              </a:rPr>
              <a:t>nawroty </a:t>
            </a:r>
            <a:r>
              <a:rPr lang="pl-PL" sz="2200" dirty="0">
                <a:solidFill>
                  <a:srgbClr val="FFFFFF"/>
                </a:solidFill>
              </a:rPr>
              <a:t>– nawet po bardzo długich okresach abstynencji (czyli powstrzymywania się od zażywania substancji).”</a:t>
            </a:r>
          </a:p>
        </p:txBody>
      </p:sp>
      <p:sp>
        <p:nvSpPr>
          <p:cNvPr id="2" name="Tytuł 1">
            <a:extLst>
              <a:ext uri="{FF2B5EF4-FFF2-40B4-BE49-F238E27FC236}">
                <a16:creationId xmlns:a16="http://schemas.microsoft.com/office/drawing/2014/main" xmlns="" id="{B584ABE2-02DD-4FEF-9917-19AAACDDE264}"/>
              </a:ext>
            </a:extLst>
          </p:cNvPr>
          <p:cNvSpPr>
            <a:spLocks noGrp="1"/>
          </p:cNvSpPr>
          <p:nvPr>
            <p:ph type="title"/>
          </p:nvPr>
        </p:nvSpPr>
        <p:spPr>
          <a:xfrm>
            <a:off x="762000" y="257735"/>
            <a:ext cx="5334000" cy="1524000"/>
          </a:xfrm>
        </p:spPr>
        <p:txBody>
          <a:bodyPr>
            <a:normAutofit/>
          </a:bodyPr>
          <a:lstStyle/>
          <a:p>
            <a:r>
              <a:rPr lang="pl-PL" sz="3200" dirty="0"/>
              <a:t>Czym jest uzależnienie?</a:t>
            </a:r>
          </a:p>
        </p:txBody>
      </p:sp>
    </p:spTree>
    <p:extLst>
      <p:ext uri="{BB962C8B-B14F-4D97-AF65-F5344CB8AC3E}">
        <p14:creationId xmlns:p14="http://schemas.microsoft.com/office/powerpoint/2010/main" xmlns="" val="20403801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xmlns="" id="{06CF07F1-3D8F-4AB8-B88D-B56AB248324C}"/>
              </a:ext>
            </a:extLst>
          </p:cNvPr>
          <p:cNvSpPr>
            <a:spLocks noGrp="1"/>
          </p:cNvSpPr>
          <p:nvPr>
            <p:ph idx="1"/>
          </p:nvPr>
        </p:nvSpPr>
        <p:spPr>
          <a:xfrm>
            <a:off x="774915" y="1188204"/>
            <a:ext cx="10655085" cy="4915879"/>
          </a:xfrm>
        </p:spPr>
        <p:txBody>
          <a:bodyPr vert="horz" lIns="91440" tIns="45720" rIns="91440" bIns="45720" rtlCol="0" anchor="t">
            <a:normAutofit/>
          </a:bodyPr>
          <a:lstStyle/>
          <a:p>
            <a:pPr marL="0" indent="0">
              <a:buNone/>
            </a:pPr>
            <a:r>
              <a:rPr lang="pl-PL" dirty="0">
                <a:solidFill>
                  <a:srgbClr val="FFFFFF"/>
                </a:solidFill>
                <a:ea typeface="+mn-lt"/>
                <a:cs typeface="+mn-lt"/>
              </a:rPr>
              <a:t>„Uzależnienie to </a:t>
            </a:r>
            <a:r>
              <a:rPr lang="pl-PL" b="1" dirty="0">
                <a:solidFill>
                  <a:srgbClr val="FFFFFF"/>
                </a:solidFill>
                <a:ea typeface="+mn-lt"/>
                <a:cs typeface="+mn-lt"/>
              </a:rPr>
              <a:t>nabyta </a:t>
            </a:r>
            <a:r>
              <a:rPr lang="pl-PL" dirty="0">
                <a:solidFill>
                  <a:srgbClr val="FFFFFF"/>
                </a:solidFill>
                <a:ea typeface="+mn-lt"/>
                <a:cs typeface="+mn-lt"/>
              </a:rPr>
              <a:t>silna potrzeba wykonywania jakiejś czynności lub zażywania jakiejś substancji.”</a:t>
            </a:r>
            <a:endParaRPr lang="pl-PL" dirty="0"/>
          </a:p>
          <a:p>
            <a:pPr marL="0" indent="0">
              <a:buNone/>
            </a:pPr>
            <a:endParaRPr lang="pl-PL" dirty="0">
              <a:solidFill>
                <a:srgbClr val="FFFFFF"/>
              </a:solidFill>
            </a:endParaRPr>
          </a:p>
          <a:p>
            <a:pPr marL="0" indent="0">
              <a:buNone/>
            </a:pPr>
            <a:r>
              <a:rPr lang="pl-PL" dirty="0">
                <a:solidFill>
                  <a:srgbClr val="FFFFFF"/>
                </a:solidFill>
              </a:rPr>
              <a:t>„To trwały i nawracający stan, w którym </a:t>
            </a:r>
            <a:r>
              <a:rPr lang="pl-PL" b="1" dirty="0">
                <a:solidFill>
                  <a:srgbClr val="FFFFFF"/>
                </a:solidFill>
              </a:rPr>
              <a:t>używanie danej substancji wymyka się spod kontroli i całkowicie dominuje nad zachowaniem człowieka.”</a:t>
            </a:r>
            <a:endParaRPr lang="pl-PL" b="1" dirty="0">
              <a:solidFill>
                <a:srgbClr val="FFFFFF">
                  <a:alpha val="70000"/>
                </a:srgbClr>
              </a:solidFill>
            </a:endParaRPr>
          </a:p>
        </p:txBody>
      </p:sp>
    </p:spTree>
    <p:extLst>
      <p:ext uri="{BB962C8B-B14F-4D97-AF65-F5344CB8AC3E}">
        <p14:creationId xmlns:p14="http://schemas.microsoft.com/office/powerpoint/2010/main" xmlns="" val="37191009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8457ADDB-FD23-472E-9A9F-7E128C257267}"/>
              </a:ext>
            </a:extLst>
          </p:cNvPr>
          <p:cNvSpPr>
            <a:spLocks noGrp="1"/>
          </p:cNvSpPr>
          <p:nvPr>
            <p:ph type="title"/>
          </p:nvPr>
        </p:nvSpPr>
        <p:spPr/>
        <p:txBody>
          <a:bodyPr/>
          <a:lstStyle/>
          <a:p>
            <a:r>
              <a:rPr lang="pl-PL" dirty="0"/>
              <a:t>Uzależnienie to choroba</a:t>
            </a:r>
          </a:p>
        </p:txBody>
      </p:sp>
      <p:sp>
        <p:nvSpPr>
          <p:cNvPr id="3" name="Symbol zastępczy zawartości 2">
            <a:extLst>
              <a:ext uri="{FF2B5EF4-FFF2-40B4-BE49-F238E27FC236}">
                <a16:creationId xmlns:a16="http://schemas.microsoft.com/office/drawing/2014/main" xmlns="" id="{1A5BE07C-1825-4546-95F5-0112CD696A19}"/>
              </a:ext>
            </a:extLst>
          </p:cNvPr>
          <p:cNvSpPr>
            <a:spLocks noGrp="1"/>
          </p:cNvSpPr>
          <p:nvPr>
            <p:ph idx="1"/>
          </p:nvPr>
        </p:nvSpPr>
        <p:spPr/>
        <p:txBody>
          <a:bodyPr vert="horz" lIns="91440" tIns="45720" rIns="91440" bIns="45720" rtlCol="0" anchor="t">
            <a:normAutofit/>
          </a:bodyPr>
          <a:lstStyle/>
          <a:p>
            <a:pPr marL="0" indent="0">
              <a:buNone/>
            </a:pPr>
            <a:r>
              <a:rPr lang="pl-PL" dirty="0">
                <a:solidFill>
                  <a:srgbClr val="FFFFFF"/>
                </a:solidFill>
                <a:ea typeface="+mn-lt"/>
                <a:cs typeface="+mn-lt"/>
              </a:rPr>
              <a:t>Według American </a:t>
            </a:r>
            <a:r>
              <a:rPr lang="pl-PL" dirty="0" err="1">
                <a:solidFill>
                  <a:srgbClr val="FFFFFF"/>
                </a:solidFill>
                <a:ea typeface="+mn-lt"/>
                <a:cs typeface="+mn-lt"/>
              </a:rPr>
              <a:t>Psychiatric</a:t>
            </a:r>
            <a:r>
              <a:rPr lang="pl-PL" dirty="0">
                <a:solidFill>
                  <a:srgbClr val="FFFFFF"/>
                </a:solidFill>
                <a:ea typeface="+mn-lt"/>
                <a:cs typeface="+mn-lt"/>
              </a:rPr>
              <a:t> </a:t>
            </a:r>
            <a:r>
              <a:rPr lang="pl-PL" dirty="0" err="1">
                <a:solidFill>
                  <a:srgbClr val="FFFFFF"/>
                </a:solidFill>
                <a:ea typeface="+mn-lt"/>
                <a:cs typeface="+mn-lt"/>
              </a:rPr>
              <a:t>Association</a:t>
            </a:r>
            <a:r>
              <a:rPr lang="pl-PL" dirty="0">
                <a:solidFill>
                  <a:srgbClr val="FFFFFF"/>
                </a:solidFill>
                <a:ea typeface="+mn-lt"/>
                <a:cs typeface="+mn-lt"/>
              </a:rPr>
              <a:t> (Amerykańskiego Towarzystwa Psychiatrycznego) </a:t>
            </a:r>
            <a:r>
              <a:rPr lang="pl-PL" b="1" dirty="0">
                <a:solidFill>
                  <a:schemeClr val="accent4">
                    <a:lumMod val="40000"/>
                    <a:lumOff val="60000"/>
                  </a:schemeClr>
                </a:solidFill>
                <a:ea typeface="+mn-lt"/>
                <a:cs typeface="+mn-lt"/>
              </a:rPr>
              <a:t>uzależnienie jest chorobą mózgu i należy je traktować tak samo jak inne choroby przewlekłe (np. nadciśnienie czy cukrzycę).</a:t>
            </a:r>
            <a:r>
              <a:rPr lang="pl-PL" dirty="0">
                <a:solidFill>
                  <a:srgbClr val="FFFFFF"/>
                </a:solidFill>
                <a:ea typeface="+mn-lt"/>
                <a:cs typeface="+mn-lt"/>
              </a:rPr>
              <a:t> Nie zmienia to jednak faktu, że osoby uzależnione mają w dużym stopniu wpływ na swoje wybory!</a:t>
            </a:r>
            <a:endParaRPr lang="pl-PL" dirty="0">
              <a:solidFill>
                <a:srgbClr val="FFFFFF"/>
              </a:solidFill>
            </a:endParaRPr>
          </a:p>
        </p:txBody>
      </p:sp>
    </p:spTree>
    <p:extLst>
      <p:ext uri="{BB962C8B-B14F-4D97-AF65-F5344CB8AC3E}">
        <p14:creationId xmlns:p14="http://schemas.microsoft.com/office/powerpoint/2010/main" xmlns="" val="26913926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Freeform: Shape 6">
            <a:extLst>
              <a:ext uri="{FF2B5EF4-FFF2-40B4-BE49-F238E27FC236}">
                <a16:creationId xmlns:a16="http://schemas.microsoft.com/office/drawing/2014/main" xmlns="" id="{A6EF5A53-0A64-4CA5-B9C7-1CB97CB5CF1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157843" y="6244836"/>
            <a:ext cx="4034156" cy="613164"/>
          </a:xfrm>
          <a:custGeom>
            <a:avLst/>
            <a:gdLst>
              <a:gd name="connsiteX0" fmla="*/ 1479137 w 4034156"/>
              <a:gd name="connsiteY0" fmla="*/ 230 h 613164"/>
              <a:gd name="connsiteX1" fmla="*/ 3482844 w 4034156"/>
              <a:gd name="connsiteY1" fmla="*/ 298555 h 613164"/>
              <a:gd name="connsiteX2" fmla="*/ 3831590 w 4034156"/>
              <a:gd name="connsiteY2" fmla="*/ 425010 h 613164"/>
              <a:gd name="connsiteX3" fmla="*/ 4034156 w 4034156"/>
              <a:gd name="connsiteY3" fmla="*/ 494088 h 613164"/>
              <a:gd name="connsiteX4" fmla="*/ 4034156 w 4034156"/>
              <a:gd name="connsiteY4" fmla="*/ 613164 h 613164"/>
              <a:gd name="connsiteX5" fmla="*/ 0 w 4034156"/>
              <a:gd name="connsiteY5" fmla="*/ 613164 h 613164"/>
              <a:gd name="connsiteX6" fmla="*/ 54792 w 4034156"/>
              <a:gd name="connsiteY6" fmla="*/ 512415 h 613164"/>
              <a:gd name="connsiteX7" fmla="*/ 168327 w 4034156"/>
              <a:gd name="connsiteY7" fmla="*/ 366637 h 613164"/>
              <a:gd name="connsiteX8" fmla="*/ 1192562 w 4034156"/>
              <a:gd name="connsiteY8" fmla="*/ 1522 h 613164"/>
              <a:gd name="connsiteX9" fmla="*/ 1479137 w 4034156"/>
              <a:gd name="connsiteY9" fmla="*/ 230 h 61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4156" h="613164">
                <a:moveTo>
                  <a:pt x="1479137" y="230"/>
                </a:moveTo>
                <a:cubicBezTo>
                  <a:pt x="2152575" y="4287"/>
                  <a:pt x="2854487" y="63583"/>
                  <a:pt x="3482844" y="298555"/>
                </a:cubicBezTo>
                <a:cubicBezTo>
                  <a:pt x="3599338" y="342114"/>
                  <a:pt x="3715540" y="384216"/>
                  <a:pt x="3831590" y="425010"/>
                </a:cubicBezTo>
                <a:lnTo>
                  <a:pt x="4034156" y="494088"/>
                </a:lnTo>
                <a:lnTo>
                  <a:pt x="4034156" y="613164"/>
                </a:lnTo>
                <a:lnTo>
                  <a:pt x="0" y="613164"/>
                </a:lnTo>
                <a:lnTo>
                  <a:pt x="54792" y="512415"/>
                </a:lnTo>
                <a:cubicBezTo>
                  <a:pt x="88888" y="459433"/>
                  <a:pt x="126502" y="410480"/>
                  <a:pt x="168327" y="366637"/>
                </a:cubicBezTo>
                <a:cubicBezTo>
                  <a:pt x="428292" y="94062"/>
                  <a:pt x="821899" y="6565"/>
                  <a:pt x="1192562" y="1522"/>
                </a:cubicBezTo>
                <a:cubicBezTo>
                  <a:pt x="1287308" y="198"/>
                  <a:pt x="1382932" y="-349"/>
                  <a:pt x="1479137" y="23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Avenir Next LT Pro" panose="020B0504020202020204" pitchFamily="34" charset="0"/>
              <a:ea typeface="+mn-ea"/>
              <a:cs typeface="+mn-cs"/>
            </a:endParaRPr>
          </a:p>
        </p:txBody>
      </p:sp>
      <p:sp>
        <p:nvSpPr>
          <p:cNvPr id="5" name="Freeform: Shape 8">
            <a:extLst>
              <a:ext uri="{FF2B5EF4-FFF2-40B4-BE49-F238E27FC236}">
                <a16:creationId xmlns:a16="http://schemas.microsoft.com/office/drawing/2014/main" xmlns="" id="{34ABFBEA-4EB0-4D02-A2C0-1733CD3D6F1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688126"/>
            <a:ext cx="448491" cy="1634252"/>
          </a:xfrm>
          <a:custGeom>
            <a:avLst/>
            <a:gdLst>
              <a:gd name="connsiteX0" fmla="*/ 0 w 448491"/>
              <a:gd name="connsiteY0" fmla="*/ 0 h 1634252"/>
              <a:gd name="connsiteX1" fmla="*/ 12983 w 448491"/>
              <a:gd name="connsiteY1" fmla="*/ 10508 h 1634252"/>
              <a:gd name="connsiteX2" fmla="*/ 441611 w 448491"/>
              <a:gd name="connsiteY2" fmla="*/ 863751 h 1634252"/>
              <a:gd name="connsiteX3" fmla="*/ 251011 w 448491"/>
              <a:gd name="connsiteY3" fmla="*/ 1302895 h 1634252"/>
              <a:gd name="connsiteX4" fmla="*/ 74605 w 448491"/>
              <a:gd name="connsiteY4" fmla="*/ 1543249 h 1634252"/>
              <a:gd name="connsiteX5" fmla="*/ 0 w 448491"/>
              <a:gd name="connsiteY5" fmla="*/ 1634252 h 163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8491" h="1634252">
                <a:moveTo>
                  <a:pt x="0" y="0"/>
                </a:moveTo>
                <a:lnTo>
                  <a:pt x="12983" y="10508"/>
                </a:lnTo>
                <a:cubicBezTo>
                  <a:pt x="278410" y="241022"/>
                  <a:pt x="489787" y="530267"/>
                  <a:pt x="441611" y="863751"/>
                </a:cubicBezTo>
                <a:cubicBezTo>
                  <a:pt x="418542" y="1022632"/>
                  <a:pt x="337007" y="1166302"/>
                  <a:pt x="251011" y="1302895"/>
                </a:cubicBezTo>
                <a:cubicBezTo>
                  <a:pt x="215138" y="1359902"/>
                  <a:pt x="154723" y="1442480"/>
                  <a:pt x="74605" y="1543249"/>
                </a:cubicBezTo>
                <a:lnTo>
                  <a:pt x="0" y="163425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a:solidFill>
                <a:prstClr val="white"/>
              </a:solidFill>
              <a:latin typeface="Avenir Next LT Pro" panose="020B0504020202020204" pitchFamily="34" charset="0"/>
            </a:endParaRPr>
          </a:p>
        </p:txBody>
      </p:sp>
      <p:sp>
        <p:nvSpPr>
          <p:cNvPr id="6" name="Freeform: Shape 10">
            <a:extLst>
              <a:ext uri="{FF2B5EF4-FFF2-40B4-BE49-F238E27FC236}">
                <a16:creationId xmlns:a16="http://schemas.microsoft.com/office/drawing/2014/main" xmlns="" id="{19E083F6-57F4-487B-A766-EA0462B1EED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309459" y="6144069"/>
            <a:ext cx="4418271" cy="718159"/>
          </a:xfrm>
          <a:custGeom>
            <a:avLst/>
            <a:gdLst>
              <a:gd name="connsiteX0" fmla="*/ 1421452 w 4590626"/>
              <a:gd name="connsiteY0" fmla="*/ 0 h 713930"/>
              <a:gd name="connsiteX1" fmla="*/ 3247781 w 4590626"/>
              <a:gd name="connsiteY1" fmla="*/ 271915 h 713930"/>
              <a:gd name="connsiteX2" fmla="*/ 4517331 w 4590626"/>
              <a:gd name="connsiteY2" fmla="*/ 693394 h 713930"/>
              <a:gd name="connsiteX3" fmla="*/ 4590626 w 4590626"/>
              <a:gd name="connsiteY3" fmla="*/ 713930 h 713930"/>
              <a:gd name="connsiteX4" fmla="*/ 0 w 4590626"/>
              <a:gd name="connsiteY4" fmla="*/ 713930 h 713930"/>
              <a:gd name="connsiteX5" fmla="*/ 2854 w 4590626"/>
              <a:gd name="connsiteY5" fmla="*/ 705624 h 713930"/>
              <a:gd name="connsiteX6" fmla="*/ 226680 w 4590626"/>
              <a:gd name="connsiteY6" fmla="*/ 333970 h 713930"/>
              <a:gd name="connsiteX7" fmla="*/ 1160245 w 4590626"/>
              <a:gd name="connsiteY7" fmla="*/ 1178 h 713930"/>
              <a:gd name="connsiteX8" fmla="*/ 1421452 w 4590626"/>
              <a:gd name="connsiteY8" fmla="*/ 0 h 713930"/>
              <a:gd name="connsiteX0" fmla="*/ 1421452 w 4517331"/>
              <a:gd name="connsiteY0" fmla="*/ 0 h 713930"/>
              <a:gd name="connsiteX1" fmla="*/ 3247781 w 4517331"/>
              <a:gd name="connsiteY1" fmla="*/ 271915 h 713930"/>
              <a:gd name="connsiteX2" fmla="*/ 4517331 w 4517331"/>
              <a:gd name="connsiteY2" fmla="*/ 693394 h 713930"/>
              <a:gd name="connsiteX3" fmla="*/ 0 w 4517331"/>
              <a:gd name="connsiteY3" fmla="*/ 713930 h 713930"/>
              <a:gd name="connsiteX4" fmla="*/ 2854 w 4517331"/>
              <a:gd name="connsiteY4" fmla="*/ 705624 h 713930"/>
              <a:gd name="connsiteX5" fmla="*/ 226680 w 4517331"/>
              <a:gd name="connsiteY5" fmla="*/ 333970 h 713930"/>
              <a:gd name="connsiteX6" fmla="*/ 1160245 w 4517331"/>
              <a:gd name="connsiteY6" fmla="*/ 1178 h 713930"/>
              <a:gd name="connsiteX7" fmla="*/ 1421452 w 4517331"/>
              <a:gd name="connsiteY7" fmla="*/ 0 h 713930"/>
              <a:gd name="connsiteX0" fmla="*/ 0 w 4608771"/>
              <a:gd name="connsiteY0" fmla="*/ 713930 h 784834"/>
              <a:gd name="connsiteX1" fmla="*/ 2854 w 4608771"/>
              <a:gd name="connsiteY1" fmla="*/ 705624 h 784834"/>
              <a:gd name="connsiteX2" fmla="*/ 226680 w 4608771"/>
              <a:gd name="connsiteY2" fmla="*/ 333970 h 784834"/>
              <a:gd name="connsiteX3" fmla="*/ 1160245 w 4608771"/>
              <a:gd name="connsiteY3" fmla="*/ 1178 h 784834"/>
              <a:gd name="connsiteX4" fmla="*/ 1421452 w 4608771"/>
              <a:gd name="connsiteY4" fmla="*/ 0 h 784834"/>
              <a:gd name="connsiteX5" fmla="*/ 3247781 w 4608771"/>
              <a:gd name="connsiteY5" fmla="*/ 271915 h 784834"/>
              <a:gd name="connsiteX6" fmla="*/ 4608771 w 4608771"/>
              <a:gd name="connsiteY6" fmla="*/ 784834 h 784834"/>
              <a:gd name="connsiteX0" fmla="*/ 0 w 4418271"/>
              <a:gd name="connsiteY0" fmla="*/ 713930 h 718159"/>
              <a:gd name="connsiteX1" fmla="*/ 2854 w 4418271"/>
              <a:gd name="connsiteY1" fmla="*/ 705624 h 718159"/>
              <a:gd name="connsiteX2" fmla="*/ 226680 w 4418271"/>
              <a:gd name="connsiteY2" fmla="*/ 333970 h 718159"/>
              <a:gd name="connsiteX3" fmla="*/ 1160245 w 4418271"/>
              <a:gd name="connsiteY3" fmla="*/ 1178 h 718159"/>
              <a:gd name="connsiteX4" fmla="*/ 1421452 w 4418271"/>
              <a:gd name="connsiteY4" fmla="*/ 0 h 718159"/>
              <a:gd name="connsiteX5" fmla="*/ 3247781 w 4418271"/>
              <a:gd name="connsiteY5" fmla="*/ 271915 h 718159"/>
              <a:gd name="connsiteX6" fmla="*/ 4418271 w 4418271"/>
              <a:gd name="connsiteY6" fmla="*/ 718159 h 718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8271" h="718159">
                <a:moveTo>
                  <a:pt x="0" y="713930"/>
                </a:moveTo>
                <a:lnTo>
                  <a:pt x="2854" y="705624"/>
                </a:lnTo>
                <a:cubicBezTo>
                  <a:pt x="60059" y="562888"/>
                  <a:pt x="131373" y="433874"/>
                  <a:pt x="226680" y="333970"/>
                </a:cubicBezTo>
                <a:cubicBezTo>
                  <a:pt x="463632" y="85526"/>
                  <a:pt x="822395" y="5774"/>
                  <a:pt x="1160245" y="1178"/>
                </a:cubicBezTo>
                <a:lnTo>
                  <a:pt x="1421452" y="0"/>
                </a:lnTo>
                <a:cubicBezTo>
                  <a:pt x="2035274" y="3698"/>
                  <a:pt x="2748311" y="152222"/>
                  <a:pt x="3247781" y="271915"/>
                </a:cubicBezTo>
                <a:cubicBezTo>
                  <a:pt x="3747251" y="391608"/>
                  <a:pt x="3902480" y="501606"/>
                  <a:pt x="4418271" y="718159"/>
                </a:cubicBezTo>
              </a:path>
            </a:pathLst>
          </a:cu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useBgFill="1">
        <p:nvSpPr>
          <p:cNvPr id="8" name="Rectangle 12">
            <a:extLst>
              <a:ext uri="{FF2B5EF4-FFF2-40B4-BE49-F238E27FC236}">
                <a16:creationId xmlns:a16="http://schemas.microsoft.com/office/drawing/2014/main" xmlns="" id="{7A18C9FB-EC4C-4DAE-8F7D-C6E5AF60795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xmlns=""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Tytuł 1">
            <a:extLst>
              <a:ext uri="{FF2B5EF4-FFF2-40B4-BE49-F238E27FC236}">
                <a16:creationId xmlns:a16="http://schemas.microsoft.com/office/drawing/2014/main" xmlns="" id="{58C64669-8124-49DC-A97E-15B067E6F266}"/>
              </a:ext>
            </a:extLst>
          </p:cNvPr>
          <p:cNvSpPr>
            <a:spLocks noGrp="1"/>
          </p:cNvSpPr>
          <p:nvPr>
            <p:ph type="title"/>
          </p:nvPr>
        </p:nvSpPr>
        <p:spPr>
          <a:xfrm>
            <a:off x="6096000" y="1524000"/>
            <a:ext cx="5334000" cy="2286000"/>
          </a:xfrm>
        </p:spPr>
        <p:txBody>
          <a:bodyPr vert="horz" lIns="91440" tIns="45720" rIns="91440" bIns="45720" rtlCol="0" anchor="b">
            <a:normAutofit/>
          </a:bodyPr>
          <a:lstStyle/>
          <a:p>
            <a:r>
              <a:rPr lang="en-US" sz="4100" kern="1200">
                <a:solidFill>
                  <a:schemeClr val="tx1"/>
                </a:solidFill>
                <a:latin typeface="+mj-lt"/>
                <a:ea typeface="+mj-ea"/>
                <a:cs typeface="+mj-cs"/>
              </a:rPr>
              <a:t>Jakie znacie substancje, od których można się uzależnić?</a:t>
            </a:r>
          </a:p>
        </p:txBody>
      </p:sp>
      <p:sp>
        <p:nvSpPr>
          <p:cNvPr id="10" name="Freeform: Shape 14">
            <a:extLst>
              <a:ext uri="{FF2B5EF4-FFF2-40B4-BE49-F238E27FC236}">
                <a16:creationId xmlns:a16="http://schemas.microsoft.com/office/drawing/2014/main" xmlns="" id="{198DD8E9-519B-43B1-96FF-0286B62D70E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43802" y="832508"/>
            <a:ext cx="4448352" cy="6025492"/>
          </a:xfrm>
          <a:custGeom>
            <a:avLst/>
            <a:gdLst>
              <a:gd name="connsiteX0" fmla="*/ 3173139 w 4448352"/>
              <a:gd name="connsiteY0" fmla="*/ 74 h 6025492"/>
              <a:gd name="connsiteX1" fmla="*/ 3840337 w 4448352"/>
              <a:gd name="connsiteY1" fmla="*/ 136997 h 6025492"/>
              <a:gd name="connsiteX2" fmla="*/ 4400480 w 4448352"/>
              <a:gd name="connsiteY2" fmla="*/ 1061406 h 6025492"/>
              <a:gd name="connsiteX3" fmla="*/ 3812207 w 4448352"/>
              <a:gd name="connsiteY3" fmla="*/ 2268177 h 6025492"/>
              <a:gd name="connsiteX4" fmla="*/ 2566852 w 4448352"/>
              <a:gd name="connsiteY4" fmla="*/ 4362395 h 6025492"/>
              <a:gd name="connsiteX5" fmla="*/ 1381603 w 4448352"/>
              <a:gd name="connsiteY5" fmla="*/ 6002073 h 6025492"/>
              <a:gd name="connsiteX6" fmla="*/ 1358105 w 4448352"/>
              <a:gd name="connsiteY6" fmla="*/ 6025492 h 6025492"/>
              <a:gd name="connsiteX7" fmla="*/ 147593 w 4448352"/>
              <a:gd name="connsiteY7" fmla="*/ 6025492 h 6025492"/>
              <a:gd name="connsiteX8" fmla="*/ 135095 w 4448352"/>
              <a:gd name="connsiteY8" fmla="*/ 5970139 h 6025492"/>
              <a:gd name="connsiteX9" fmla="*/ 989 w 4448352"/>
              <a:gd name="connsiteY9" fmla="*/ 3558990 h 6025492"/>
              <a:gd name="connsiteX10" fmla="*/ 134613 w 4448352"/>
              <a:gd name="connsiteY10" fmla="*/ 2769335 h 6025492"/>
              <a:gd name="connsiteX11" fmla="*/ 812398 w 4448352"/>
              <a:gd name="connsiteY11" fmla="*/ 1669996 h 6025492"/>
              <a:gd name="connsiteX12" fmla="*/ 1830565 w 4448352"/>
              <a:gd name="connsiteY12" fmla="*/ 638164 h 6025492"/>
              <a:gd name="connsiteX13" fmla="*/ 3173139 w 4448352"/>
              <a:gd name="connsiteY13" fmla="*/ 74 h 6025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48352" h="6025492">
                <a:moveTo>
                  <a:pt x="3173139" y="74"/>
                </a:moveTo>
                <a:cubicBezTo>
                  <a:pt x="3404376" y="2427"/>
                  <a:pt x="3621702" y="61078"/>
                  <a:pt x="3840337" y="136997"/>
                </a:cubicBezTo>
                <a:cubicBezTo>
                  <a:pt x="4230681" y="272614"/>
                  <a:pt x="4578505" y="404218"/>
                  <a:pt x="4400480" y="1061406"/>
                </a:cubicBezTo>
                <a:cubicBezTo>
                  <a:pt x="4294008" y="1454598"/>
                  <a:pt x="4050152" y="1868133"/>
                  <a:pt x="3812207" y="2268177"/>
                </a:cubicBezTo>
                <a:cubicBezTo>
                  <a:pt x="3397090" y="2966250"/>
                  <a:pt x="2981970" y="3664324"/>
                  <a:pt x="2566852" y="4362395"/>
                </a:cubicBezTo>
                <a:cubicBezTo>
                  <a:pt x="2261941" y="4875091"/>
                  <a:pt x="1813643" y="5542665"/>
                  <a:pt x="1381603" y="6002073"/>
                </a:cubicBezTo>
                <a:lnTo>
                  <a:pt x="1358105" y="6025492"/>
                </a:lnTo>
                <a:lnTo>
                  <a:pt x="147593" y="6025492"/>
                </a:lnTo>
                <a:lnTo>
                  <a:pt x="135095" y="5970139"/>
                </a:lnTo>
                <a:cubicBezTo>
                  <a:pt x="3334" y="5264474"/>
                  <a:pt x="25734" y="4338079"/>
                  <a:pt x="989" y="3558990"/>
                </a:cubicBezTo>
                <a:cubicBezTo>
                  <a:pt x="-7696" y="3286585"/>
                  <a:pt x="41149" y="3024098"/>
                  <a:pt x="134613" y="2769335"/>
                </a:cubicBezTo>
                <a:cubicBezTo>
                  <a:pt x="274734" y="2387350"/>
                  <a:pt x="515201" y="2023048"/>
                  <a:pt x="812398" y="1669996"/>
                </a:cubicBezTo>
                <a:cubicBezTo>
                  <a:pt x="1109596" y="1316945"/>
                  <a:pt x="1463524" y="975145"/>
                  <a:pt x="1830565" y="638164"/>
                </a:cubicBezTo>
                <a:cubicBezTo>
                  <a:pt x="2363706" y="148617"/>
                  <a:pt x="2787743" y="-3847"/>
                  <a:pt x="3173139" y="74"/>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6">
            <a:extLst>
              <a:ext uri="{FF2B5EF4-FFF2-40B4-BE49-F238E27FC236}">
                <a16:creationId xmlns:a16="http://schemas.microsoft.com/office/drawing/2014/main" xmlns="" id="{6CCD7EBD-BBF4-47CF-B72E-8F2C476B33D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8197" y="533400"/>
            <a:ext cx="5085498" cy="6329048"/>
          </a:xfrm>
          <a:custGeom>
            <a:avLst/>
            <a:gdLst>
              <a:gd name="connsiteX0" fmla="*/ 3173139 w 4448352"/>
              <a:gd name="connsiteY0" fmla="*/ 74 h 6025492"/>
              <a:gd name="connsiteX1" fmla="*/ 3840337 w 4448352"/>
              <a:gd name="connsiteY1" fmla="*/ 136997 h 6025492"/>
              <a:gd name="connsiteX2" fmla="*/ 4400480 w 4448352"/>
              <a:gd name="connsiteY2" fmla="*/ 1061406 h 6025492"/>
              <a:gd name="connsiteX3" fmla="*/ 3812207 w 4448352"/>
              <a:gd name="connsiteY3" fmla="*/ 2268177 h 6025492"/>
              <a:gd name="connsiteX4" fmla="*/ 2566852 w 4448352"/>
              <a:gd name="connsiteY4" fmla="*/ 4362395 h 6025492"/>
              <a:gd name="connsiteX5" fmla="*/ 1381603 w 4448352"/>
              <a:gd name="connsiteY5" fmla="*/ 6002073 h 6025492"/>
              <a:gd name="connsiteX6" fmla="*/ 1358105 w 4448352"/>
              <a:gd name="connsiteY6" fmla="*/ 6025492 h 6025492"/>
              <a:gd name="connsiteX7" fmla="*/ 147593 w 4448352"/>
              <a:gd name="connsiteY7" fmla="*/ 6025492 h 6025492"/>
              <a:gd name="connsiteX8" fmla="*/ 135095 w 4448352"/>
              <a:gd name="connsiteY8" fmla="*/ 5970139 h 6025492"/>
              <a:gd name="connsiteX9" fmla="*/ 989 w 4448352"/>
              <a:gd name="connsiteY9" fmla="*/ 3558990 h 6025492"/>
              <a:gd name="connsiteX10" fmla="*/ 134613 w 4448352"/>
              <a:gd name="connsiteY10" fmla="*/ 2769335 h 6025492"/>
              <a:gd name="connsiteX11" fmla="*/ 812398 w 4448352"/>
              <a:gd name="connsiteY11" fmla="*/ 1669996 h 6025492"/>
              <a:gd name="connsiteX12" fmla="*/ 1830565 w 4448352"/>
              <a:gd name="connsiteY12" fmla="*/ 638164 h 6025492"/>
              <a:gd name="connsiteX13" fmla="*/ 3173139 w 4448352"/>
              <a:gd name="connsiteY13" fmla="*/ 74 h 6025492"/>
              <a:gd name="connsiteX0" fmla="*/ 147593 w 4448352"/>
              <a:gd name="connsiteY0" fmla="*/ 6025492 h 6112608"/>
              <a:gd name="connsiteX1" fmla="*/ 135095 w 4448352"/>
              <a:gd name="connsiteY1" fmla="*/ 5970139 h 6112608"/>
              <a:gd name="connsiteX2" fmla="*/ 989 w 4448352"/>
              <a:gd name="connsiteY2" fmla="*/ 3558990 h 6112608"/>
              <a:gd name="connsiteX3" fmla="*/ 134613 w 4448352"/>
              <a:gd name="connsiteY3" fmla="*/ 2769335 h 6112608"/>
              <a:gd name="connsiteX4" fmla="*/ 812398 w 4448352"/>
              <a:gd name="connsiteY4" fmla="*/ 1669996 h 6112608"/>
              <a:gd name="connsiteX5" fmla="*/ 1830565 w 4448352"/>
              <a:gd name="connsiteY5" fmla="*/ 638164 h 6112608"/>
              <a:gd name="connsiteX6" fmla="*/ 3173139 w 4448352"/>
              <a:gd name="connsiteY6" fmla="*/ 74 h 6112608"/>
              <a:gd name="connsiteX7" fmla="*/ 3840337 w 4448352"/>
              <a:gd name="connsiteY7" fmla="*/ 136997 h 6112608"/>
              <a:gd name="connsiteX8" fmla="*/ 4400480 w 4448352"/>
              <a:gd name="connsiteY8" fmla="*/ 1061406 h 6112608"/>
              <a:gd name="connsiteX9" fmla="*/ 3812207 w 4448352"/>
              <a:gd name="connsiteY9" fmla="*/ 2268177 h 6112608"/>
              <a:gd name="connsiteX10" fmla="*/ 2566852 w 4448352"/>
              <a:gd name="connsiteY10" fmla="*/ 4362395 h 6112608"/>
              <a:gd name="connsiteX11" fmla="*/ 1381603 w 4448352"/>
              <a:gd name="connsiteY11" fmla="*/ 6002073 h 6112608"/>
              <a:gd name="connsiteX12" fmla="*/ 1457187 w 4448352"/>
              <a:gd name="connsiteY12" fmla="*/ 6112608 h 6112608"/>
              <a:gd name="connsiteX0" fmla="*/ 147593 w 4448352"/>
              <a:gd name="connsiteY0" fmla="*/ 6025492 h 6025492"/>
              <a:gd name="connsiteX1" fmla="*/ 135095 w 4448352"/>
              <a:gd name="connsiteY1" fmla="*/ 5970139 h 6025492"/>
              <a:gd name="connsiteX2" fmla="*/ 989 w 4448352"/>
              <a:gd name="connsiteY2" fmla="*/ 3558990 h 6025492"/>
              <a:gd name="connsiteX3" fmla="*/ 134613 w 4448352"/>
              <a:gd name="connsiteY3" fmla="*/ 2769335 h 6025492"/>
              <a:gd name="connsiteX4" fmla="*/ 812398 w 4448352"/>
              <a:gd name="connsiteY4" fmla="*/ 1669996 h 6025492"/>
              <a:gd name="connsiteX5" fmla="*/ 1830565 w 4448352"/>
              <a:gd name="connsiteY5" fmla="*/ 638164 h 6025492"/>
              <a:gd name="connsiteX6" fmla="*/ 3173139 w 4448352"/>
              <a:gd name="connsiteY6" fmla="*/ 74 h 6025492"/>
              <a:gd name="connsiteX7" fmla="*/ 3840337 w 4448352"/>
              <a:gd name="connsiteY7" fmla="*/ 136997 h 6025492"/>
              <a:gd name="connsiteX8" fmla="*/ 4400480 w 4448352"/>
              <a:gd name="connsiteY8" fmla="*/ 1061406 h 6025492"/>
              <a:gd name="connsiteX9" fmla="*/ 3812207 w 4448352"/>
              <a:gd name="connsiteY9" fmla="*/ 2268177 h 6025492"/>
              <a:gd name="connsiteX10" fmla="*/ 2566852 w 4448352"/>
              <a:gd name="connsiteY10" fmla="*/ 4362395 h 6025492"/>
              <a:gd name="connsiteX11" fmla="*/ 1381603 w 4448352"/>
              <a:gd name="connsiteY11" fmla="*/ 6002073 h 6025492"/>
              <a:gd name="connsiteX0" fmla="*/ 147593 w 4448352"/>
              <a:gd name="connsiteY0" fmla="*/ 6025492 h 6029730"/>
              <a:gd name="connsiteX1" fmla="*/ 135095 w 4448352"/>
              <a:gd name="connsiteY1" fmla="*/ 5970139 h 6029730"/>
              <a:gd name="connsiteX2" fmla="*/ 989 w 4448352"/>
              <a:gd name="connsiteY2" fmla="*/ 3558990 h 6029730"/>
              <a:gd name="connsiteX3" fmla="*/ 134613 w 4448352"/>
              <a:gd name="connsiteY3" fmla="*/ 2769335 h 6029730"/>
              <a:gd name="connsiteX4" fmla="*/ 812398 w 4448352"/>
              <a:gd name="connsiteY4" fmla="*/ 1669996 h 6029730"/>
              <a:gd name="connsiteX5" fmla="*/ 1830565 w 4448352"/>
              <a:gd name="connsiteY5" fmla="*/ 638164 h 6029730"/>
              <a:gd name="connsiteX6" fmla="*/ 3173139 w 4448352"/>
              <a:gd name="connsiteY6" fmla="*/ 74 h 6029730"/>
              <a:gd name="connsiteX7" fmla="*/ 3840337 w 4448352"/>
              <a:gd name="connsiteY7" fmla="*/ 136997 h 6029730"/>
              <a:gd name="connsiteX8" fmla="*/ 4400480 w 4448352"/>
              <a:gd name="connsiteY8" fmla="*/ 1061406 h 6029730"/>
              <a:gd name="connsiteX9" fmla="*/ 3812207 w 4448352"/>
              <a:gd name="connsiteY9" fmla="*/ 2268177 h 6029730"/>
              <a:gd name="connsiteX10" fmla="*/ 2566852 w 4448352"/>
              <a:gd name="connsiteY10" fmla="*/ 4362395 h 6029730"/>
              <a:gd name="connsiteX11" fmla="*/ 1397330 w 4448352"/>
              <a:gd name="connsiteY11" fmla="*/ 6029730 h 602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448352" h="6029730">
                <a:moveTo>
                  <a:pt x="147593" y="6025492"/>
                </a:moveTo>
                <a:lnTo>
                  <a:pt x="135095" y="5970139"/>
                </a:lnTo>
                <a:cubicBezTo>
                  <a:pt x="3334" y="5264474"/>
                  <a:pt x="25734" y="4338079"/>
                  <a:pt x="989" y="3558990"/>
                </a:cubicBezTo>
                <a:cubicBezTo>
                  <a:pt x="-7696" y="3286585"/>
                  <a:pt x="41149" y="3024098"/>
                  <a:pt x="134613" y="2769335"/>
                </a:cubicBezTo>
                <a:cubicBezTo>
                  <a:pt x="274734" y="2387350"/>
                  <a:pt x="515201" y="2023048"/>
                  <a:pt x="812398" y="1669996"/>
                </a:cubicBezTo>
                <a:cubicBezTo>
                  <a:pt x="1109596" y="1316945"/>
                  <a:pt x="1463524" y="975145"/>
                  <a:pt x="1830565" y="638164"/>
                </a:cubicBezTo>
                <a:cubicBezTo>
                  <a:pt x="2363706" y="148617"/>
                  <a:pt x="2787743" y="-3847"/>
                  <a:pt x="3173139" y="74"/>
                </a:cubicBezTo>
                <a:cubicBezTo>
                  <a:pt x="3404376" y="2427"/>
                  <a:pt x="3621702" y="61078"/>
                  <a:pt x="3840337" y="136997"/>
                </a:cubicBezTo>
                <a:cubicBezTo>
                  <a:pt x="4230681" y="272614"/>
                  <a:pt x="4578505" y="404218"/>
                  <a:pt x="4400480" y="1061406"/>
                </a:cubicBezTo>
                <a:cubicBezTo>
                  <a:pt x="4294008" y="1454598"/>
                  <a:pt x="4050152" y="1868133"/>
                  <a:pt x="3812207" y="2268177"/>
                </a:cubicBezTo>
                <a:cubicBezTo>
                  <a:pt x="3397089" y="2966250"/>
                  <a:pt x="2969331" y="3735470"/>
                  <a:pt x="2566852" y="4362395"/>
                </a:cubicBezTo>
                <a:cubicBezTo>
                  <a:pt x="2164373" y="4989320"/>
                  <a:pt x="1829370" y="5570322"/>
                  <a:pt x="1397330" y="6029730"/>
                </a:cubicBez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Avenir Next LT Pro Light"/>
            </a:endParaRPr>
          </a:p>
        </p:txBody>
      </p:sp>
    </p:spTree>
    <p:extLst>
      <p:ext uri="{BB962C8B-B14F-4D97-AF65-F5344CB8AC3E}">
        <p14:creationId xmlns:p14="http://schemas.microsoft.com/office/powerpoint/2010/main" xmlns="" val="39744022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2B5BEA96-815B-4450-8444-2A549C0C69B1}"/>
              </a:ext>
            </a:extLst>
          </p:cNvPr>
          <p:cNvSpPr>
            <a:spLocks noGrp="1"/>
          </p:cNvSpPr>
          <p:nvPr>
            <p:ph type="title"/>
          </p:nvPr>
        </p:nvSpPr>
        <p:spPr>
          <a:xfrm>
            <a:off x="671593" y="193729"/>
            <a:ext cx="10668000" cy="1524000"/>
          </a:xfrm>
        </p:spPr>
        <p:txBody>
          <a:bodyPr/>
          <a:lstStyle/>
          <a:p>
            <a:r>
              <a:rPr lang="pl-PL" dirty="0"/>
              <a:t>Substancje, które mogą uzależniać</a:t>
            </a:r>
          </a:p>
        </p:txBody>
      </p:sp>
      <p:sp>
        <p:nvSpPr>
          <p:cNvPr id="3" name="Symbol zastępczy zawartości 2">
            <a:extLst>
              <a:ext uri="{FF2B5EF4-FFF2-40B4-BE49-F238E27FC236}">
                <a16:creationId xmlns:a16="http://schemas.microsoft.com/office/drawing/2014/main" xmlns="" id="{4797A5B3-C6A0-47F3-A06C-D56CE7ACA7E6}"/>
              </a:ext>
            </a:extLst>
          </p:cNvPr>
          <p:cNvSpPr>
            <a:spLocks noGrp="1"/>
          </p:cNvSpPr>
          <p:nvPr>
            <p:ph idx="1"/>
          </p:nvPr>
        </p:nvSpPr>
        <p:spPr>
          <a:xfrm>
            <a:off x="619932" y="1330271"/>
            <a:ext cx="10668000" cy="3818083"/>
          </a:xfrm>
        </p:spPr>
        <p:txBody>
          <a:bodyPr vert="horz" lIns="91440" tIns="45720" rIns="91440" bIns="45720" rtlCol="0" anchor="t">
            <a:normAutofit fontScale="92500" lnSpcReduction="10000"/>
          </a:bodyPr>
          <a:lstStyle/>
          <a:p>
            <a:pPr marL="0" indent="0">
              <a:buNone/>
            </a:pPr>
            <a:r>
              <a:rPr lang="pl-PL" dirty="0">
                <a:solidFill>
                  <a:srgbClr val="FFFFFF"/>
                </a:solidFill>
                <a:ea typeface="+mn-lt"/>
                <a:cs typeface="+mn-lt"/>
              </a:rPr>
              <a:t>Człowiek może uzależnić się od różnych substancji chemicznych, które </a:t>
            </a:r>
            <a:r>
              <a:rPr lang="pl-PL" b="1" dirty="0">
                <a:solidFill>
                  <a:schemeClr val="accent2">
                    <a:lumMod val="40000"/>
                    <a:lumOff val="60000"/>
                  </a:schemeClr>
                </a:solidFill>
                <a:ea typeface="+mn-lt"/>
                <a:cs typeface="+mn-lt"/>
              </a:rPr>
              <a:t>wpływają na jego nastrój, samopoczucie i postrzeganie rzeczywistości.</a:t>
            </a:r>
            <a:r>
              <a:rPr lang="pl-PL" dirty="0">
                <a:solidFill>
                  <a:srgbClr val="FFFFFF"/>
                </a:solidFill>
                <a:ea typeface="+mn-lt"/>
                <a:cs typeface="+mn-lt"/>
              </a:rPr>
              <a:t> Należą do nich między innymi:</a:t>
            </a:r>
          </a:p>
          <a:p>
            <a:r>
              <a:rPr lang="pl-PL" dirty="0">
                <a:solidFill>
                  <a:srgbClr val="FFFFFF"/>
                </a:solidFill>
              </a:rPr>
              <a:t>teina i kofeina</a:t>
            </a:r>
          </a:p>
          <a:p>
            <a:r>
              <a:rPr lang="pl-PL" dirty="0">
                <a:solidFill>
                  <a:srgbClr val="FFFFFF"/>
                </a:solidFill>
              </a:rPr>
              <a:t>alkohol</a:t>
            </a:r>
            <a:endParaRPr lang="pl-PL" dirty="0">
              <a:solidFill>
                <a:srgbClr val="FFFFFF">
                  <a:alpha val="70000"/>
                </a:srgbClr>
              </a:solidFill>
            </a:endParaRPr>
          </a:p>
          <a:p>
            <a:r>
              <a:rPr lang="pl-PL" dirty="0">
                <a:solidFill>
                  <a:srgbClr val="FFFFFF"/>
                </a:solidFill>
              </a:rPr>
              <a:t>tytoń</a:t>
            </a:r>
          </a:p>
          <a:p>
            <a:r>
              <a:rPr lang="pl-PL" dirty="0">
                <a:solidFill>
                  <a:srgbClr val="FFFFFF"/>
                </a:solidFill>
              </a:rPr>
              <a:t>różnego rodzaju narkotyki, "dopalacze" i leki. </a:t>
            </a:r>
          </a:p>
          <a:p>
            <a:endParaRPr lang="pl-PL" dirty="0"/>
          </a:p>
          <a:p>
            <a:endParaRPr lang="pl-PL" dirty="0">
              <a:solidFill>
                <a:srgbClr val="FFFFFF">
                  <a:alpha val="70000"/>
                </a:srgbClr>
              </a:solidFill>
            </a:endParaRPr>
          </a:p>
        </p:txBody>
      </p:sp>
    </p:spTree>
    <p:extLst>
      <p:ext uri="{BB962C8B-B14F-4D97-AF65-F5344CB8AC3E}">
        <p14:creationId xmlns:p14="http://schemas.microsoft.com/office/powerpoint/2010/main" xmlns="" val="33811018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0A74F65F-CBDB-458D-9D50-2EECEAC2C6FB}"/>
              </a:ext>
            </a:extLst>
          </p:cNvPr>
          <p:cNvSpPr>
            <a:spLocks noGrp="1"/>
          </p:cNvSpPr>
          <p:nvPr>
            <p:ph type="title"/>
          </p:nvPr>
        </p:nvSpPr>
        <p:spPr/>
        <p:txBody>
          <a:bodyPr/>
          <a:lstStyle/>
          <a:p>
            <a:r>
              <a:rPr lang="pl-PL" dirty="0"/>
              <a:t>Jak to się dzieje, że ludzie uzależniają </a:t>
            </a:r>
            <a:br>
              <a:rPr lang="pl-PL" dirty="0"/>
            </a:br>
            <a:r>
              <a:rPr lang="pl-PL" dirty="0"/>
              <a:t>się od substancji?</a:t>
            </a:r>
          </a:p>
        </p:txBody>
      </p:sp>
      <p:sp>
        <p:nvSpPr>
          <p:cNvPr id="3" name="Symbol zastępczy zawartości 2">
            <a:extLst>
              <a:ext uri="{FF2B5EF4-FFF2-40B4-BE49-F238E27FC236}">
                <a16:creationId xmlns:a16="http://schemas.microsoft.com/office/drawing/2014/main" xmlns="" id="{5A6EE169-1401-40D6-B42B-E4C55D0626C5}"/>
              </a:ext>
            </a:extLst>
          </p:cNvPr>
          <p:cNvSpPr>
            <a:spLocks noGrp="1"/>
          </p:cNvSpPr>
          <p:nvPr>
            <p:ph idx="1"/>
          </p:nvPr>
        </p:nvSpPr>
        <p:spPr>
          <a:xfrm>
            <a:off x="717176" y="2711824"/>
            <a:ext cx="10668000" cy="3818083"/>
          </a:xfrm>
        </p:spPr>
        <p:txBody>
          <a:bodyPr vert="horz" lIns="91440" tIns="45720" rIns="91440" bIns="45720" rtlCol="0" anchor="t">
            <a:normAutofit fontScale="55000" lnSpcReduction="20000"/>
          </a:bodyPr>
          <a:lstStyle/>
          <a:p>
            <a:pPr marL="0" indent="0">
              <a:buNone/>
            </a:pPr>
            <a:r>
              <a:rPr lang="pl-PL" sz="3400" dirty="0">
                <a:solidFill>
                  <a:srgbClr val="FFFFFF"/>
                </a:solidFill>
              </a:rPr>
              <a:t>Są na ten temat różne teorie, a sam mechanizm uzależnienia wciąż kryje przed nami wiele tajemnic. </a:t>
            </a:r>
            <a:endParaRPr lang="pl-PL" dirty="0"/>
          </a:p>
          <a:p>
            <a:pPr marL="0" indent="0">
              <a:buNone/>
            </a:pPr>
            <a:r>
              <a:rPr lang="pl-PL" sz="3400" dirty="0">
                <a:solidFill>
                  <a:srgbClr val="FFFFFF"/>
                </a:solidFill>
              </a:rPr>
              <a:t>Wielu naukowców wiąże rozwój uzależnienia z tzw. </a:t>
            </a:r>
            <a:r>
              <a:rPr lang="pl-PL" sz="3400" b="1" dirty="0">
                <a:solidFill>
                  <a:schemeClr val="accent6">
                    <a:lumMod val="60000"/>
                    <a:lumOff val="40000"/>
                  </a:schemeClr>
                </a:solidFill>
              </a:rPr>
              <a:t>układem nagrody, czyli ośrodkiem przyjemności w mózgu. </a:t>
            </a:r>
            <a:endParaRPr lang="pl-PL">
              <a:solidFill>
                <a:schemeClr val="accent6">
                  <a:lumMod val="60000"/>
                  <a:lumOff val="40000"/>
                </a:schemeClr>
              </a:solidFill>
            </a:endParaRPr>
          </a:p>
          <a:p>
            <a:pPr marL="0" indent="0">
              <a:buNone/>
            </a:pPr>
            <a:r>
              <a:rPr lang="pl-PL" sz="3400" b="1" dirty="0">
                <a:solidFill>
                  <a:schemeClr val="accent6">
                    <a:lumMod val="60000"/>
                    <a:lumOff val="40000"/>
                  </a:schemeClr>
                </a:solidFill>
              </a:rPr>
              <a:t>Układ nagrody </a:t>
            </a:r>
            <a:r>
              <a:rPr lang="pl-PL" sz="3400" dirty="0">
                <a:solidFill>
                  <a:schemeClr val="tx1"/>
                </a:solidFill>
              </a:rPr>
              <a:t>aktywuje się podczas wykonywania czynności ważnych z punktu widzenia przetrwania gatunku (np. jedzenia czy picia). Wydziela się wtedy </a:t>
            </a:r>
            <a:r>
              <a:rPr lang="pl-PL" sz="3400" b="1" dirty="0">
                <a:solidFill>
                  <a:schemeClr val="accent4">
                    <a:lumMod val="40000"/>
                    <a:lumOff val="60000"/>
                  </a:schemeClr>
                </a:solidFill>
              </a:rPr>
              <a:t>dopamina</a:t>
            </a:r>
            <a:r>
              <a:rPr lang="pl-PL" sz="3400" dirty="0">
                <a:solidFill>
                  <a:schemeClr val="tx1"/>
                </a:solidFill>
              </a:rPr>
              <a:t>, czyli substancja stymulująca motywację. Gdy organizm "zalewa" dopamina, odczuwamy przyjemność. W ten sposób mózg "zachęca" nas, byśmy powtarzali dane zachowania. </a:t>
            </a:r>
          </a:p>
          <a:p>
            <a:pPr marL="0" indent="0">
              <a:buNone/>
            </a:pPr>
            <a:r>
              <a:rPr lang="pl-PL" sz="3400" dirty="0">
                <a:solidFill>
                  <a:srgbClr val="FFFFFF"/>
                </a:solidFill>
              </a:rPr>
              <a:t>Sprawdźmy, czy rozumiecie, jak to działa. </a:t>
            </a:r>
            <a:r>
              <a:rPr lang="pl-PL" sz="3400" dirty="0">
                <a:solidFill>
                  <a:srgbClr val="FFFFFF"/>
                </a:solidFill>
                <a:hlinkClick r:id="rId2"/>
              </a:rPr>
              <a:t>Klik-&gt;</a:t>
            </a:r>
            <a:r>
              <a:rPr lang="pl-PL" dirty="0">
                <a:solidFill>
                  <a:schemeClr val="tx1"/>
                </a:solidFill>
              </a:rPr>
              <a:t/>
            </a:r>
            <a:br>
              <a:rPr lang="pl-PL" dirty="0">
                <a:solidFill>
                  <a:schemeClr val="tx1"/>
                </a:solidFill>
              </a:rPr>
            </a:br>
            <a:endParaRPr lang="pl-PL">
              <a:solidFill>
                <a:schemeClr val="tx1"/>
              </a:solidFill>
            </a:endParaRPr>
          </a:p>
          <a:p>
            <a:pPr>
              <a:buNone/>
            </a:pPr>
            <a:endParaRPr lang="pl-PL" dirty="0">
              <a:solidFill>
                <a:srgbClr val="FFFFFF">
                  <a:alpha val="70000"/>
                </a:srgbClr>
              </a:solidFill>
            </a:endParaRPr>
          </a:p>
          <a:p>
            <a:pPr marL="0" indent="0">
              <a:buNone/>
            </a:pPr>
            <a:endParaRPr lang="pl-PL" dirty="0">
              <a:solidFill>
                <a:srgbClr val="FFFFFF">
                  <a:alpha val="70000"/>
                </a:srgbClr>
              </a:solidFill>
              <a:ea typeface="+mn-lt"/>
              <a:cs typeface="+mn-lt"/>
            </a:endParaRPr>
          </a:p>
        </p:txBody>
      </p:sp>
    </p:spTree>
    <p:extLst>
      <p:ext uri="{BB962C8B-B14F-4D97-AF65-F5344CB8AC3E}">
        <p14:creationId xmlns:p14="http://schemas.microsoft.com/office/powerpoint/2010/main" xmlns="" val="38711218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987A0FBA-CC04-4256-A8EB-BB3C543E989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xmlns=""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xmlns="" id="{3D065C6D-EB42-400B-99C4-D0ACE936F6C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613174" y="0"/>
            <a:ext cx="5578824" cy="6028256"/>
          </a:xfrm>
          <a:custGeom>
            <a:avLst/>
            <a:gdLst>
              <a:gd name="connsiteX0" fmla="*/ 1681218 w 5578824"/>
              <a:gd name="connsiteY0" fmla="*/ 0 h 6028256"/>
              <a:gd name="connsiteX1" fmla="*/ 5578824 w 5578824"/>
              <a:gd name="connsiteY1" fmla="*/ 0 h 6028256"/>
              <a:gd name="connsiteX2" fmla="*/ 5578824 w 5578824"/>
              <a:gd name="connsiteY2" fmla="*/ 5760161 h 6028256"/>
              <a:gd name="connsiteX3" fmla="*/ 5441231 w 5578824"/>
              <a:gd name="connsiteY3" fmla="*/ 5804042 h 6028256"/>
              <a:gd name="connsiteX4" fmla="*/ 4253224 w 5578824"/>
              <a:gd name="connsiteY4" fmla="*/ 5980388 h 6028256"/>
              <a:gd name="connsiteX5" fmla="*/ 837278 w 5578824"/>
              <a:gd name="connsiteY5" fmla="*/ 4877588 h 6028256"/>
              <a:gd name="connsiteX6" fmla="*/ 109626 w 5578824"/>
              <a:gd name="connsiteY6" fmla="*/ 3329255 h 6028256"/>
              <a:gd name="connsiteX7" fmla="*/ 156962 w 5578824"/>
              <a:gd name="connsiteY7" fmla="*/ 1773839 h 6028256"/>
              <a:gd name="connsiteX8" fmla="*/ 904890 w 5578824"/>
              <a:gd name="connsiteY8" fmla="*/ 738354 h 6028256"/>
              <a:gd name="connsiteX9" fmla="*/ 1304592 w 5578824"/>
              <a:gd name="connsiteY9" fmla="*/ 360545 h 6028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78824" h="6028256">
                <a:moveTo>
                  <a:pt x="1681218" y="0"/>
                </a:moveTo>
                <a:lnTo>
                  <a:pt x="5578824" y="0"/>
                </a:lnTo>
                <a:lnTo>
                  <a:pt x="5578824" y="5760161"/>
                </a:lnTo>
                <a:lnTo>
                  <a:pt x="5441231" y="5804042"/>
                </a:lnTo>
                <a:cubicBezTo>
                  <a:pt x="5079089" y="5907589"/>
                  <a:pt x="4674877" y="5944442"/>
                  <a:pt x="4253224" y="5980388"/>
                </a:cubicBezTo>
                <a:cubicBezTo>
                  <a:pt x="2813852" y="6102970"/>
                  <a:pt x="1551586" y="6071494"/>
                  <a:pt x="837278" y="4877588"/>
                </a:cubicBezTo>
                <a:cubicBezTo>
                  <a:pt x="529862" y="4363935"/>
                  <a:pt x="255162" y="3847185"/>
                  <a:pt x="109626" y="3329255"/>
                </a:cubicBezTo>
                <a:cubicBezTo>
                  <a:pt x="-35907" y="2811325"/>
                  <a:pt x="-52277" y="2292214"/>
                  <a:pt x="156962" y="1773839"/>
                </a:cubicBezTo>
                <a:cubicBezTo>
                  <a:pt x="296494" y="1428108"/>
                  <a:pt x="536161" y="1082881"/>
                  <a:pt x="904890" y="738354"/>
                </a:cubicBezTo>
                <a:cubicBezTo>
                  <a:pt x="1036690" y="615181"/>
                  <a:pt x="1169968" y="488910"/>
                  <a:pt x="1304592" y="360545"/>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xmlns="" id="{3362A0EA-3E81-4464-94B8-70BE5870EDC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6487883" y="0"/>
            <a:ext cx="5704117" cy="6096000"/>
          </a:xfrm>
          <a:custGeom>
            <a:avLst/>
            <a:gdLst>
              <a:gd name="connsiteX0" fmla="*/ 0 w 5704117"/>
              <a:gd name="connsiteY0" fmla="*/ 0 h 6096000"/>
              <a:gd name="connsiteX1" fmla="*/ 4562795 w 5704117"/>
              <a:gd name="connsiteY1" fmla="*/ 0 h 6096000"/>
              <a:gd name="connsiteX2" fmla="*/ 4721192 w 5704117"/>
              <a:gd name="connsiteY2" fmla="*/ 133595 h 6096000"/>
              <a:gd name="connsiteX3" fmla="*/ 5467522 w 5704117"/>
              <a:gd name="connsiteY3" fmla="*/ 1054328 h 6096000"/>
              <a:gd name="connsiteX4" fmla="*/ 5538873 w 5704117"/>
              <a:gd name="connsiteY4" fmla="*/ 2897564 h 6096000"/>
              <a:gd name="connsiteX5" fmla="*/ 4442050 w 5704117"/>
              <a:gd name="connsiteY5" fmla="*/ 4732407 h 6096000"/>
              <a:gd name="connsiteX6" fmla="*/ 93046 w 5704117"/>
              <a:gd name="connsiteY6" fmla="*/ 6082857 h 6096000"/>
              <a:gd name="connsiteX7" fmla="*/ 0 w 5704117"/>
              <a:gd name="connsiteY7" fmla="*/ 6078450 h 6096000"/>
              <a:gd name="connsiteX0" fmla="*/ 4562795 w 5704117"/>
              <a:gd name="connsiteY0" fmla="*/ 0 h 6096000"/>
              <a:gd name="connsiteX1" fmla="*/ 4721192 w 5704117"/>
              <a:gd name="connsiteY1" fmla="*/ 133595 h 6096000"/>
              <a:gd name="connsiteX2" fmla="*/ 5467522 w 5704117"/>
              <a:gd name="connsiteY2" fmla="*/ 1054328 h 6096000"/>
              <a:gd name="connsiteX3" fmla="*/ 5538873 w 5704117"/>
              <a:gd name="connsiteY3" fmla="*/ 2897564 h 6096000"/>
              <a:gd name="connsiteX4" fmla="*/ 4442050 w 5704117"/>
              <a:gd name="connsiteY4" fmla="*/ 4732407 h 6096000"/>
              <a:gd name="connsiteX5" fmla="*/ 93046 w 5704117"/>
              <a:gd name="connsiteY5" fmla="*/ 6082857 h 6096000"/>
              <a:gd name="connsiteX6" fmla="*/ 0 w 5704117"/>
              <a:gd name="connsiteY6" fmla="*/ 6078450 h 6096000"/>
              <a:gd name="connsiteX7" fmla="*/ 91440 w 5704117"/>
              <a:gd name="connsiteY7" fmla="*/ 91440 h 6096000"/>
              <a:gd name="connsiteX0" fmla="*/ 4562795 w 5704117"/>
              <a:gd name="connsiteY0" fmla="*/ 0 h 6096000"/>
              <a:gd name="connsiteX1" fmla="*/ 4721192 w 5704117"/>
              <a:gd name="connsiteY1" fmla="*/ 133595 h 6096000"/>
              <a:gd name="connsiteX2" fmla="*/ 5467522 w 5704117"/>
              <a:gd name="connsiteY2" fmla="*/ 1054328 h 6096000"/>
              <a:gd name="connsiteX3" fmla="*/ 5538873 w 5704117"/>
              <a:gd name="connsiteY3" fmla="*/ 2897564 h 6096000"/>
              <a:gd name="connsiteX4" fmla="*/ 4442050 w 5704117"/>
              <a:gd name="connsiteY4" fmla="*/ 4732407 h 6096000"/>
              <a:gd name="connsiteX5" fmla="*/ 93046 w 5704117"/>
              <a:gd name="connsiteY5" fmla="*/ 6082857 h 6096000"/>
              <a:gd name="connsiteX6" fmla="*/ 0 w 5704117"/>
              <a:gd name="connsiteY6" fmla="*/ 6078450 h 60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04117" h="6096000">
                <a:moveTo>
                  <a:pt x="4562795" y="0"/>
                </a:moveTo>
                <a:lnTo>
                  <a:pt x="4721192" y="133595"/>
                </a:lnTo>
                <a:cubicBezTo>
                  <a:pt x="5067135" y="440105"/>
                  <a:pt x="5309779" y="747048"/>
                  <a:pt x="5467522" y="1054328"/>
                </a:cubicBezTo>
                <a:cubicBezTo>
                  <a:pt x="5782917" y="1668625"/>
                  <a:pt x="5758242" y="2283795"/>
                  <a:pt x="5538873" y="2897564"/>
                </a:cubicBezTo>
                <a:cubicBezTo>
                  <a:pt x="5319500" y="3511334"/>
                  <a:pt x="4905433" y="4123706"/>
                  <a:pt x="4442050" y="4732407"/>
                </a:cubicBezTo>
                <a:cubicBezTo>
                  <a:pt x="3499930" y="5970384"/>
                  <a:pt x="1925433" y="6153690"/>
                  <a:pt x="93046" y="6082857"/>
                </a:cubicBezTo>
                <a:lnTo>
                  <a:pt x="0" y="6078450"/>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Avenir Next LT Pro Light"/>
            </a:endParaRPr>
          </a:p>
        </p:txBody>
      </p:sp>
      <p:sp>
        <p:nvSpPr>
          <p:cNvPr id="3" name="Symbol zastępczy zawartości 2">
            <a:extLst>
              <a:ext uri="{FF2B5EF4-FFF2-40B4-BE49-F238E27FC236}">
                <a16:creationId xmlns:a16="http://schemas.microsoft.com/office/drawing/2014/main" xmlns="" id="{B4957632-8083-4DB5-9D7D-8486448FEBA6}"/>
              </a:ext>
            </a:extLst>
          </p:cNvPr>
          <p:cNvSpPr>
            <a:spLocks noGrp="1"/>
          </p:cNvSpPr>
          <p:nvPr>
            <p:ph idx="1"/>
          </p:nvPr>
        </p:nvSpPr>
        <p:spPr>
          <a:xfrm>
            <a:off x="672353" y="212912"/>
            <a:ext cx="5737411" cy="6208058"/>
          </a:xfrm>
        </p:spPr>
        <p:txBody>
          <a:bodyPr vert="horz" lIns="91440" tIns="45720" rIns="91440" bIns="45720" rtlCol="0" anchor="t">
            <a:noAutofit/>
          </a:bodyPr>
          <a:lstStyle/>
          <a:p>
            <a:pPr marL="0" indent="0">
              <a:lnSpc>
                <a:spcPct val="115000"/>
              </a:lnSpc>
              <a:buNone/>
            </a:pPr>
            <a:r>
              <a:rPr lang="pl-PL" sz="2000" b="1" dirty="0">
                <a:solidFill>
                  <a:srgbClr val="FFFFFF"/>
                </a:solidFill>
                <a:ea typeface="+mn-lt"/>
                <a:cs typeface="+mn-lt"/>
              </a:rPr>
              <a:t>Niestety, nasz mózg "lubi" nas czasem zwieść - </a:t>
            </a:r>
            <a:r>
              <a:rPr lang="pl-PL" sz="2000" b="1" dirty="0">
                <a:solidFill>
                  <a:schemeClr val="accent2">
                    <a:lumMod val="40000"/>
                    <a:lumOff val="60000"/>
                  </a:schemeClr>
                </a:solidFill>
                <a:ea typeface="+mn-lt"/>
                <a:cs typeface="+mn-lt"/>
              </a:rPr>
              <a:t>układ nagrody aktywuje się także podczas czynności, które dają tylko chwilową przyjemność, a w dłuższej perspektywie mogą być bardzo szkodliwe</a:t>
            </a:r>
            <a:r>
              <a:rPr lang="pl-PL" sz="2000" b="1" dirty="0">
                <a:solidFill>
                  <a:srgbClr val="FFFFFF"/>
                </a:solidFill>
                <a:ea typeface="+mn-lt"/>
                <a:cs typeface="+mn-lt"/>
              </a:rPr>
              <a:t>.</a:t>
            </a:r>
            <a:r>
              <a:rPr lang="pl-PL" sz="2000" dirty="0">
                <a:solidFill>
                  <a:srgbClr val="FFFFFF"/>
                </a:solidFill>
                <a:ea typeface="+mn-lt"/>
                <a:cs typeface="+mn-lt"/>
              </a:rPr>
              <a:t> Jeśli zażycie substancji daje nam jakąś korzyść, powoduje przyjemne doznania i mózg "uczy się", że zażywanie substancji jest przyjemne. W niektórych przypadkach może to prowadzić do rozwoju uzależnienia.</a:t>
            </a:r>
            <a:r>
              <a:rPr lang="pl-PL" sz="2000" dirty="0">
                <a:ea typeface="+mn-lt"/>
                <a:cs typeface="+mn-lt"/>
              </a:rPr>
              <a:t/>
            </a:r>
            <a:br>
              <a:rPr lang="pl-PL" sz="2000" dirty="0">
                <a:ea typeface="+mn-lt"/>
                <a:cs typeface="+mn-lt"/>
              </a:rPr>
            </a:br>
            <a:endParaRPr lang="pl-PL" sz="2000" dirty="0">
              <a:ea typeface="+mn-lt"/>
              <a:cs typeface="+mn-lt"/>
            </a:endParaRPr>
          </a:p>
          <a:p>
            <a:pPr marL="0" indent="0">
              <a:lnSpc>
                <a:spcPct val="114999"/>
              </a:lnSpc>
              <a:buNone/>
            </a:pPr>
            <a:r>
              <a:rPr lang="pl-PL" sz="2000" dirty="0">
                <a:solidFill>
                  <a:srgbClr val="FFFFFF"/>
                </a:solidFill>
                <a:ea typeface="+mn-lt"/>
                <a:cs typeface="+mn-lt"/>
              </a:rPr>
              <a:t>Istnieją koncepcje naukowe, według których uzależnienie jest konsekwencją </a:t>
            </a:r>
            <a:r>
              <a:rPr lang="pl-PL" sz="2000" b="1" dirty="0">
                <a:solidFill>
                  <a:schemeClr val="accent6">
                    <a:lumMod val="20000"/>
                    <a:lumOff val="80000"/>
                  </a:schemeClr>
                </a:solidFill>
                <a:ea typeface="+mn-lt"/>
                <a:cs typeface="+mn-lt"/>
              </a:rPr>
              <a:t>zaburzenia układów nagrody i kary w mózgu</a:t>
            </a:r>
            <a:r>
              <a:rPr lang="pl-PL" sz="2000" dirty="0">
                <a:solidFill>
                  <a:srgbClr val="FFFFFF"/>
                </a:solidFill>
                <a:ea typeface="+mn-lt"/>
                <a:cs typeface="+mn-lt"/>
              </a:rPr>
              <a:t> - rośnie rola układu nagrody i przyjemne konsekwencje zażywania substancji znacznie przesłaniają jego negatywne skutki.</a:t>
            </a:r>
            <a:endParaRPr lang="pl-PL">
              <a:solidFill>
                <a:srgbClr val="FFFFFF"/>
              </a:solidFill>
            </a:endParaRPr>
          </a:p>
        </p:txBody>
      </p:sp>
      <p:pic>
        <p:nvPicPr>
          <p:cNvPr id="5" name="Obraz 5">
            <a:extLst>
              <a:ext uri="{FF2B5EF4-FFF2-40B4-BE49-F238E27FC236}">
                <a16:creationId xmlns:a16="http://schemas.microsoft.com/office/drawing/2014/main" xmlns="" id="{09121568-26DF-4C65-860E-8D8382EB7461}"/>
              </a:ext>
            </a:extLst>
          </p:cNvPr>
          <p:cNvPicPr>
            <a:picLocks noChangeAspect="1"/>
          </p:cNvPicPr>
          <p:nvPr/>
        </p:nvPicPr>
        <p:blipFill>
          <a:blip r:embed="rId2"/>
          <a:stretch>
            <a:fillRect/>
          </a:stretch>
        </p:blipFill>
        <p:spPr>
          <a:xfrm>
            <a:off x="6944678" y="771525"/>
            <a:ext cx="5160644" cy="5334000"/>
          </a:xfrm>
          <a:prstGeom prst="rect">
            <a:avLst/>
          </a:prstGeom>
        </p:spPr>
      </p:pic>
    </p:spTree>
    <p:extLst>
      <p:ext uri="{BB962C8B-B14F-4D97-AF65-F5344CB8AC3E}">
        <p14:creationId xmlns:p14="http://schemas.microsoft.com/office/powerpoint/2010/main" xmlns="" val="1273602661"/>
      </p:ext>
    </p:extLst>
  </p:cSld>
  <p:clrMapOvr>
    <a:masterClrMapping/>
  </p:clrMapOvr>
</p:sld>
</file>

<file path=ppt/theme/theme1.xml><?xml version="1.0" encoding="utf-8"?>
<a:theme xmlns:a="http://schemas.openxmlformats.org/drawingml/2006/main" name="PebbleVTI">
  <a:themeElements>
    <a:clrScheme name="AnalogousFromDarkSeedLeftStep">
      <a:dk1>
        <a:srgbClr val="000000"/>
      </a:dk1>
      <a:lt1>
        <a:srgbClr val="FFFFFF"/>
      </a:lt1>
      <a:dk2>
        <a:srgbClr val="251A2F"/>
      </a:dk2>
      <a:lt2>
        <a:srgbClr val="F0F3F3"/>
      </a:lt2>
      <a:accent1>
        <a:srgbClr val="DF3158"/>
      </a:accent1>
      <a:accent2>
        <a:srgbClr val="CD1F8F"/>
      </a:accent2>
      <a:accent3>
        <a:srgbClr val="D431DF"/>
      </a:accent3>
      <a:accent4>
        <a:srgbClr val="7A1FCD"/>
      </a:accent4>
      <a:accent5>
        <a:srgbClr val="4331DF"/>
      </a:accent5>
      <a:accent6>
        <a:srgbClr val="1F55CD"/>
      </a:accent6>
      <a:hlink>
        <a:srgbClr val="7354C6"/>
      </a:hlink>
      <a:folHlink>
        <a:srgbClr val="7F7F7F"/>
      </a:folHlink>
    </a:clrScheme>
    <a:fontScheme name="Custom 4">
      <a:majorFont>
        <a:latin typeface="Sitka Subheading"/>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PebbleVTI" id="{8B4DB91D-6BB4-4BA3-973A-733D3AF2680E}" vid="{9A19CF0D-2077-4BF4-BAA5-86934C336D59}"/>
    </a:ext>
  </a:extLst>
</a:theme>
</file>

<file path=docProps/app.xml><?xml version="1.0" encoding="utf-8"?>
<Properties xmlns="http://schemas.openxmlformats.org/officeDocument/2006/extended-properties" xmlns:vt="http://schemas.openxmlformats.org/officeDocument/2006/docPropsVTypes">
  <TotalTime>19</TotalTime>
  <Words>836</Words>
  <Application>Microsoft Office PowerPoint</Application>
  <PresentationFormat>Niestandardowy</PresentationFormat>
  <Paragraphs>84</Paragraphs>
  <Slides>19</Slides>
  <Notes>0</Notes>
  <HiddenSlides>0</HiddenSlides>
  <MMClips>0</MMClips>
  <ScaleCrop>false</ScaleCrop>
  <HeadingPairs>
    <vt:vector size="4" baseType="variant">
      <vt:variant>
        <vt:lpstr>Motyw</vt:lpstr>
      </vt:variant>
      <vt:variant>
        <vt:i4>1</vt:i4>
      </vt:variant>
      <vt:variant>
        <vt:lpstr>Tytuły slajdów</vt:lpstr>
      </vt:variant>
      <vt:variant>
        <vt:i4>19</vt:i4>
      </vt:variant>
    </vt:vector>
  </HeadingPairs>
  <TitlesOfParts>
    <vt:vector size="20" baseType="lpstr">
      <vt:lpstr>PebbleVTI</vt:lpstr>
      <vt:lpstr>Uzależnienia od substancji</vt:lpstr>
      <vt:lpstr>Sprawdźmy, co już wiecie  o uzależnieniach!</vt:lpstr>
      <vt:lpstr>Czym jest uzależnienie?</vt:lpstr>
      <vt:lpstr>Slajd 4</vt:lpstr>
      <vt:lpstr>Uzależnienie to choroba</vt:lpstr>
      <vt:lpstr>Jakie znacie substancje, od których można się uzależnić?</vt:lpstr>
      <vt:lpstr>Substancje, które mogą uzależniać</vt:lpstr>
      <vt:lpstr>Jak to się dzieje, że ludzie uzależniają  się od substancji?</vt:lpstr>
      <vt:lpstr>Slajd 9</vt:lpstr>
      <vt:lpstr>Dochodzą do tego inne czynniki, jak na przykład: </vt:lpstr>
      <vt:lpstr>Slajd 11</vt:lpstr>
      <vt:lpstr>Uzależnienie psychiczne i fizjologiczne</vt:lpstr>
      <vt:lpstr>„Objawy zespołu uzależnienia  </vt:lpstr>
      <vt:lpstr>Jak sądzicie, jakie mogą być  skutki uzależnienia? </vt:lpstr>
      <vt:lpstr>Ważne!</vt:lpstr>
      <vt:lpstr>Ważne!</vt:lpstr>
      <vt:lpstr>„Co możesz zrobić, jako młody człowiek, aby chronić siebie i zmniejszyć ryzyko problemów z alkoholem i narkotykami?  </vt:lpstr>
      <vt:lpstr>Co możesz zrobić, jako młody człowiek, aby chronić siebie i zmniejszyć ryzyko problemów z alkoholem i narkotykami?</vt:lpstr>
      <vt:lpstr> Źródła: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komputer</dc:creator>
  <cp:lastModifiedBy>komputer</cp:lastModifiedBy>
  <cp:revision>552</cp:revision>
  <dcterms:created xsi:type="dcterms:W3CDTF">2021-02-08T08:35:59Z</dcterms:created>
  <dcterms:modified xsi:type="dcterms:W3CDTF">2021-02-11T07:17:37Z</dcterms:modified>
</cp:coreProperties>
</file>