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0" r:id="rId17"/>
    <p:sldId id="271" r:id="rId18"/>
    <p:sldId id="272" r:id="rId19"/>
    <p:sldId id="273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D030-3BDD-4859-BA0A-FBD4D25DFC06}" type="datetimeFigureOut">
              <a:rPr lang="pl-PL" smtClean="0"/>
              <a:t>18.04.2020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8E84-7667-4D93-9BBF-65B0C1617CA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D030-3BDD-4859-BA0A-FBD4D25DFC06}" type="datetimeFigureOut">
              <a:rPr lang="pl-PL" smtClean="0"/>
              <a:t>18.04.2020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8E84-7667-4D93-9BBF-65B0C1617C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D030-3BDD-4859-BA0A-FBD4D25DFC06}" type="datetimeFigureOut">
              <a:rPr lang="pl-PL" smtClean="0"/>
              <a:t>18.04.2020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8E84-7667-4D93-9BBF-65B0C1617C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D030-3BDD-4859-BA0A-FBD4D25DFC06}" type="datetimeFigureOut">
              <a:rPr lang="pl-PL" smtClean="0"/>
              <a:t>18.04.2020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8E84-7667-4D93-9BBF-65B0C1617C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D030-3BDD-4859-BA0A-FBD4D25DFC06}" type="datetimeFigureOut">
              <a:rPr lang="pl-PL" smtClean="0"/>
              <a:t>18.04.2020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8E84-7667-4D93-9BBF-65B0C1617CA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D030-3BDD-4859-BA0A-FBD4D25DFC06}" type="datetimeFigureOut">
              <a:rPr lang="pl-PL" smtClean="0"/>
              <a:t>18.04.2020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8E84-7667-4D93-9BBF-65B0C1617C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D030-3BDD-4859-BA0A-FBD4D25DFC06}" type="datetimeFigureOut">
              <a:rPr lang="pl-PL" smtClean="0"/>
              <a:t>18.04.2020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8E84-7667-4D93-9BBF-65B0C1617C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D030-3BDD-4859-BA0A-FBD4D25DFC06}" type="datetimeFigureOut">
              <a:rPr lang="pl-PL" smtClean="0"/>
              <a:t>18.04.2020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8E84-7667-4D93-9BBF-65B0C1617C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D030-3BDD-4859-BA0A-FBD4D25DFC06}" type="datetimeFigureOut">
              <a:rPr lang="pl-PL" smtClean="0"/>
              <a:t>18.04.2020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8E84-7667-4D93-9BBF-65B0C1617C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D030-3BDD-4859-BA0A-FBD4D25DFC06}" type="datetimeFigureOut">
              <a:rPr lang="pl-PL" smtClean="0"/>
              <a:t>18.04.2020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8E84-7667-4D93-9BBF-65B0C1617C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D030-3BDD-4859-BA0A-FBD4D25DFC06}" type="datetimeFigureOut">
              <a:rPr lang="pl-PL" smtClean="0"/>
              <a:t>18.04.2020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A708E84-7667-4D93-9BBF-65B0C1617CA6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55D030-3BDD-4859-BA0A-FBD4D25DFC06}" type="datetimeFigureOut">
              <a:rPr lang="pl-PL" smtClean="0"/>
              <a:t>18.04.2020</a:t>
            </a:fld>
            <a:endParaRPr lang="pl-P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708E84-7667-4D93-9BBF-65B0C1617CA6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Relationship Id="rId6" Type="http://schemas.openxmlformats.org/officeDocument/2006/relationships/image" Target="../media/image25.jpg"/><Relationship Id="rId5" Type="http://schemas.openxmlformats.org/officeDocument/2006/relationships/image" Target="../media/image21.jp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Konkurs Świetlicowy </a:t>
            </a:r>
            <a:br>
              <a:rPr lang="pl-PL" dirty="0" smtClean="0"/>
            </a:br>
            <a:r>
              <a:rPr lang="pl-PL" dirty="0" smtClean="0"/>
              <a:t>SP 350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3400" y="3501008"/>
            <a:ext cx="7854696" cy="2088232"/>
          </a:xfrm>
        </p:spPr>
        <p:txBody>
          <a:bodyPr>
            <a:normAutofit lnSpcReduction="10000"/>
          </a:bodyPr>
          <a:lstStyle/>
          <a:p>
            <a:r>
              <a:rPr lang="pl-PL" sz="3600" dirty="0" smtClean="0"/>
              <a:t>„BAŚNIOWA REWIA MODY- BAŚNIOWE SELFIE”</a:t>
            </a:r>
          </a:p>
          <a:p>
            <a:r>
              <a:rPr lang="pl-PL" dirty="0" smtClean="0"/>
              <a:t>Z cyklu „Baśnie i legendy świata” część 3</a:t>
            </a:r>
          </a:p>
          <a:p>
            <a:r>
              <a:rPr lang="pl-PL" dirty="0" smtClean="0"/>
              <a:t>Klasy I-IV</a:t>
            </a:r>
          </a:p>
          <a:p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7479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50"/>
    </mc:Choice>
    <mc:Fallback>
      <p:transition spd="slow" advTm="10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Krok 7: foliowanie i ponowne smarowanie klejem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95536" y="1916832"/>
            <a:ext cx="4038600" cy="44348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Rozwijamy folię aluminiową tak, by jej błyszcząca część leżała na stole.</a:t>
            </a:r>
          </a:p>
          <a:p>
            <a:r>
              <a:rPr lang="pl-PL" dirty="0" smtClean="0"/>
              <a:t>Na niebłyszczącej stronie układacie koronę- oczywiście stroną z klejem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</a:p>
          <a:p>
            <a:r>
              <a:rPr lang="pl-PL" dirty="0" smtClean="0">
                <a:sym typeface="Wingdings" panose="05000000000000000000" pitchFamily="2" charset="2"/>
              </a:rPr>
              <a:t>Wszystko powinno się przykleić…</a:t>
            </a:r>
          </a:p>
          <a:p>
            <a:r>
              <a:rPr lang="pl-PL" dirty="0" smtClean="0">
                <a:sym typeface="Wingdings" panose="05000000000000000000" pitchFamily="2" charset="2"/>
              </a:rPr>
              <a:t>Teraz smarujecie koronę z drugiej strony i przyklejacie folię.</a:t>
            </a:r>
          </a:p>
          <a:p>
            <a:r>
              <a:rPr lang="pl-PL" dirty="0" smtClean="0">
                <a:sym typeface="Wingdings" panose="05000000000000000000" pitchFamily="2" charset="2"/>
              </a:rPr>
              <a:t>Możecie pomóc sobie nożyczkami, gdy jest nadmiar folii.</a:t>
            </a:r>
          </a:p>
          <a:p>
            <a:r>
              <a:rPr lang="pl-PL" dirty="0" smtClean="0">
                <a:sym typeface="Wingdings" panose="05000000000000000000" pitchFamily="2" charset="2"/>
              </a:rPr>
              <a:t> naszą koronę okładamy folią z każdej strony, tak by nie było pustych miejsc.</a:t>
            </a:r>
          </a:p>
          <a:p>
            <a:endParaRPr lang="pl-PL" dirty="0" smtClean="0">
              <a:sym typeface="Wingdings" panose="05000000000000000000" pitchFamily="2" charset="2"/>
            </a:endParaRPr>
          </a:p>
          <a:p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85301" y="3091764"/>
            <a:ext cx="2463271" cy="4433888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72100" y="1232756"/>
            <a:ext cx="2160240" cy="3240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3183524"/>
      </p:ext>
    </p:extLst>
  </p:cSld>
  <p:clrMapOvr>
    <a:masterClrMapping/>
  </p:clrMapOvr>
  <p:transition spd="slow" advTm="3259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Autofit/>
          </a:bodyPr>
          <a:lstStyle/>
          <a:p>
            <a:endParaRPr lang="pl-PL" sz="44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48880"/>
            <a:ext cx="4398640" cy="2819730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908720"/>
            <a:ext cx="3096344" cy="547260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5528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07"/>
    </mc:Choice>
    <mc:Fallback>
      <p:transition spd="slow" advTm="8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Krok 8: dopasowanie rozmiaru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Teraz możecie dopasować koronę na swoją głowę- w tym celu poproście rodziców o pomoc.</a:t>
            </a:r>
          </a:p>
          <a:p>
            <a:r>
              <a:rPr lang="pl-PL" dirty="0" smtClean="0"/>
              <a:t>Gdy już będziecie mieć ustalony rozmiar- koronę </a:t>
            </a:r>
            <a:r>
              <a:rPr lang="pl-PL" smtClean="0"/>
              <a:t>należy </a:t>
            </a:r>
            <a:r>
              <a:rPr lang="pl-PL" smtClean="0"/>
              <a:t>zszyć </a:t>
            </a:r>
            <a:r>
              <a:rPr lang="pl-PL" dirty="0" smtClean="0"/>
              <a:t>zszywaczem lub skleić taśmą.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01963"/>
            <a:ext cx="4038600" cy="227171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7404079"/>
      </p:ext>
    </p:extLst>
  </p:cSld>
  <p:clrMapOvr>
    <a:masterClrMapping/>
  </p:clrMapOvr>
  <p:transition spd="slow" advTm="1695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Krok 9: ozdabianie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A teraz najprzyjemniejszy etap. </a:t>
            </a:r>
          </a:p>
          <a:p>
            <a:r>
              <a:rPr lang="pl-PL" dirty="0" smtClean="0"/>
              <a:t>Możecie ozdabiać koronę tym, co macie w domu.</a:t>
            </a:r>
          </a:p>
          <a:p>
            <a:r>
              <a:rPr lang="pl-PL" dirty="0" smtClean="0"/>
              <a:t>Moja korona jest przeznaczona dla KRÓLOWEJ ŚNIEGU – dlatego postanowiłam wykorzystać płatki kosmetyczne i patyczki.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16832"/>
            <a:ext cx="4038600" cy="2243666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437112"/>
            <a:ext cx="1544960" cy="20608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6064131"/>
      </p:ext>
    </p:extLst>
  </p:cSld>
  <p:clrMapOvr>
    <a:masterClrMapping/>
  </p:clrMapOvr>
  <p:transition spd="slow" advTm="1684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 smtClean="0"/>
              <a:t>Co zrobić z płatków kosmetycznych i patyczków do uszu?</a:t>
            </a:r>
            <a:endParaRPr lang="pl-PL" sz="2400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bg2">
                    <a:lumMod val="50000"/>
                  </a:schemeClr>
                </a:solidFill>
              </a:rPr>
              <a:t>Odpowiedź brzmi: </a:t>
            </a:r>
          </a:p>
          <a:p>
            <a:r>
              <a:rPr lang="pl-PL" sz="2800" dirty="0" smtClean="0">
                <a:solidFill>
                  <a:srgbClr val="002060"/>
                </a:solidFill>
              </a:rPr>
              <a:t>ŚNIEŻYNKI</a:t>
            </a:r>
            <a:endParaRPr lang="pl-PL" sz="2800" dirty="0">
              <a:solidFill>
                <a:srgbClr val="002060"/>
              </a:solidFill>
            </a:endParaRPr>
          </a:p>
        </p:txBody>
      </p:sp>
      <p:pic>
        <p:nvPicPr>
          <p:cNvPr id="8" name="Symbol zastępczy obrazu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4" r="17364"/>
          <a:stretch>
            <a:fillRect/>
          </a:stretch>
        </p:blipFill>
        <p:spPr>
          <a:xfrm rot="420000">
            <a:off x="3570245" y="1175446"/>
            <a:ext cx="4617720" cy="3931920"/>
          </a:xfr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81500"/>
            <a:ext cx="2564904" cy="19050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085184"/>
            <a:ext cx="2362037" cy="13637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610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5033">
        <p:dissolve/>
      </p:transition>
    </mc:Choice>
    <mc:Fallback>
      <p:transition spd="slow" advTm="15033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pl-PL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Możecie również ozdobić koronę całymi płatkami u góry  a także od spodu lub powycinać i nakleić na zębach korony.</a:t>
            </a:r>
            <a:endParaRPr lang="pl-PL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57" b="26357"/>
          <a:stretch>
            <a:fillRect/>
          </a:stretch>
        </p:blipFill>
        <p:spPr/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301208"/>
            <a:ext cx="2152361" cy="142261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320355"/>
            <a:ext cx="2468908" cy="140094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3068960" cy="1977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778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7986">
        <p:dissolve/>
      </p:transition>
    </mc:Choice>
    <mc:Fallback>
      <p:transition spd="slow" advTm="17986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PAMIĘTAJCIE, żeby podczas klejenia patyczków- lekko je zginać- a wtedy łatwiej da się je przykleić!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</a:rPr>
              <a:t>UWAGA!!!</a:t>
            </a:r>
          </a:p>
          <a:p>
            <a:r>
              <a:rPr lang="pl-PL" sz="1800" b="1" dirty="0" smtClean="0">
                <a:solidFill>
                  <a:srgbClr val="FF0000"/>
                </a:solidFill>
              </a:rPr>
              <a:t>NIGDY SAMODZIELNIE NIE UŻYWAJCIE KLEJU NA GORĄCO- ZAWSZE POPROŚCIE O POMOC KOGOŚ DOROSŁEGO!</a:t>
            </a:r>
            <a:endParaRPr lang="pl-PL" sz="1800" b="1" dirty="0">
              <a:solidFill>
                <a:srgbClr val="FF0000"/>
              </a:solidFill>
            </a:endParaRP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4" r="17364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446217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3605">
        <p:dissolve/>
      </p:transition>
    </mc:Choice>
    <mc:Fallback>
      <p:transition spd="slow" advTm="13605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Propozycje ozdabiania korony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 Możecie użyć starego papieru lub zniszczonej torebki na prezenty i wyciąć dowolny wzór.</a:t>
            </a:r>
          </a:p>
          <a:p>
            <a:r>
              <a:rPr lang="pl-PL" dirty="0" smtClean="0"/>
              <a:t>Poszukajcie w domu starych korali mamy- może już ich nie potrzebuje…?</a:t>
            </a:r>
          </a:p>
          <a:p>
            <a:r>
              <a:rPr lang="pl-PL" dirty="0" smtClean="0"/>
              <a:t>Potem wystarczy przykleić wszystko do korony.</a:t>
            </a:r>
          </a:p>
          <a:p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28683"/>
            <a:ext cx="2924944" cy="162496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215826"/>
            <a:ext cx="4484720" cy="228464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240208"/>
            <a:ext cx="2780927" cy="15449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4407820"/>
      </p:ext>
    </p:extLst>
  </p:cSld>
  <p:clrMapOvr>
    <a:masterClrMapping/>
  </p:clrMapOvr>
  <p:transition spd="slow" advTm="1869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8060560" cy="4824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186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606">
        <p:circle/>
      </p:transition>
    </mc:Choice>
    <mc:Fallback>
      <p:transition spd="slow" advTm="2606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2324012"/>
          </a:xfrm>
        </p:spPr>
        <p:txBody>
          <a:bodyPr>
            <a:normAutofit/>
          </a:bodyPr>
          <a:lstStyle/>
          <a:p>
            <a:r>
              <a:rPr lang="pl-PL" dirty="0" smtClean="0"/>
              <a:t>I nie martwcie się, że klej na gorąco zostawia żółte ślady- bo wszystko zniknie kiedy wyschnie…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" name="Symbol zastępczy obrazu 10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57" b="26357"/>
          <a:stretch>
            <a:fillRect/>
          </a:stretch>
        </p:blipFill>
        <p:spPr/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65104"/>
            <a:ext cx="3923928" cy="22072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722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1474">
        <p:dissolve/>
      </p:transition>
    </mc:Choice>
    <mc:Fallback>
      <p:transition spd="slow" advTm="11474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2376264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Zachęcamy Was Wszystkich do udziału w Świetlicowym konkursie, w którym głównym zadaniem jest zaprezentować swoją ulubioną postać z baśni lub legendy.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3573016"/>
            <a:ext cx="8229600" cy="3543672"/>
          </a:xfrm>
        </p:spPr>
        <p:txBody>
          <a:bodyPr/>
          <a:lstStyle/>
          <a:p>
            <a:r>
              <a:rPr lang="pl-PL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Wystarczy mieć pomysł i chęć…</a:t>
            </a:r>
          </a:p>
          <a:p>
            <a:r>
              <a:rPr lang="pl-PL" sz="2400" dirty="0" smtClean="0"/>
              <a:t> </a:t>
            </a:r>
            <a:r>
              <a:rPr lang="pl-PL" sz="2400" dirty="0" smtClean="0">
                <a:solidFill>
                  <a:srgbClr val="0070C0"/>
                </a:solidFill>
              </a:rPr>
              <a:t>…</a:t>
            </a:r>
            <a:r>
              <a:rPr lang="pl-PL" sz="2400" dirty="0" smtClean="0"/>
              <a:t> </a:t>
            </a:r>
            <a:r>
              <a:rPr lang="pl-PL" sz="2400" dirty="0" smtClean="0">
                <a:solidFill>
                  <a:srgbClr val="0070C0"/>
                </a:solidFill>
              </a:rPr>
              <a:t>a możecie stworzyć niezapomniane zdjęcie  nawet całej swojej rodziny w przebraniach!!! </a:t>
            </a:r>
          </a:p>
          <a:p>
            <a:r>
              <a:rPr lang="pl-PL" sz="2000" dirty="0" smtClean="0">
                <a:solidFill>
                  <a:srgbClr val="7030A0"/>
                </a:solidFill>
              </a:rPr>
              <a:t>To prawie jak bal karnawałowy…</a:t>
            </a:r>
          </a:p>
          <a:p>
            <a:r>
              <a:rPr lang="pl-PL" dirty="0">
                <a:solidFill>
                  <a:srgbClr val="00B050"/>
                </a:solidFill>
              </a:rPr>
              <a:t>Przedstawiamy Wam więc krótką instrukcję, która może się przydać…</a:t>
            </a:r>
          </a:p>
          <a:p>
            <a:endParaRPr lang="pl-PL" dirty="0" smtClean="0">
              <a:solidFill>
                <a:srgbClr val="00B050"/>
              </a:solidFill>
            </a:endParaRPr>
          </a:p>
          <a:p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0829336"/>
      </p:ext>
    </p:extLst>
  </p:cSld>
  <p:clrMapOvr>
    <a:masterClrMapping/>
  </p:clrMapOvr>
  <p:transition spd="slow" advTm="1661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      GOTOWE!!!</a:t>
            </a:r>
            <a:endParaRPr lang="pl-PL" dirty="0"/>
          </a:p>
        </p:txBody>
      </p:sp>
      <p:sp>
        <p:nvSpPr>
          <p:cNvPr id="12" name="Symbol zastępczy zawartości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MOŻECIE MIERZYĆ!!!</a:t>
            </a:r>
            <a:endParaRPr lang="pl-PL" dirty="0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" y="2561253"/>
            <a:ext cx="6858000" cy="3857625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556792"/>
            <a:ext cx="2232248" cy="4176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3952366"/>
      </p:ext>
    </p:extLst>
  </p:cSld>
  <p:clrMapOvr>
    <a:masterClrMapping/>
  </p:clrMapOvr>
  <p:transition spd="slow" advTm="931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 OTO EFEKT KOŃCOWY: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 rot="396943">
            <a:off x="5940152" y="4581128"/>
            <a:ext cx="2393848" cy="796344"/>
          </a:xfrm>
        </p:spPr>
        <p:txBody>
          <a:bodyPr>
            <a:noAutofit/>
          </a:bodyPr>
          <a:lstStyle/>
          <a:p>
            <a:r>
              <a:rPr lang="pl-PL" sz="1600" b="1" dirty="0" smtClean="0"/>
              <a:t>Specjalne uściski i pozdrowienia dla moich Uczniów z klasy </a:t>
            </a:r>
            <a:r>
              <a:rPr lang="pl-PL" sz="1600" b="1" dirty="0" err="1" smtClean="0"/>
              <a:t>Ib</a:t>
            </a:r>
            <a:r>
              <a:rPr lang="pl-PL" sz="1600" b="1" dirty="0" smtClean="0"/>
              <a:t> !!!</a:t>
            </a:r>
            <a:endParaRPr lang="pl-PL" sz="1600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00" y="1916832"/>
            <a:ext cx="2654498" cy="4719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1401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9785">
        <p:dissolve/>
      </p:transition>
    </mc:Choice>
    <mc:Fallback>
      <p:transition spd="slow" advTm="9785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 smtClean="0"/>
              <a:t>Zachęcam do wysyłania  zdjęć na adres:</a:t>
            </a:r>
          </a:p>
          <a:p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11560" y="328498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malgorzata.szczesna@zsnr48.onmicrosoft.com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611560" y="4869160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Pamiętajcie również o dołączeniu zgody na publikację w przypadku, gdy na zdjęciu są osoby trzecie.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755576" y="5733256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Wasze selfie pojawią się na profilu </a:t>
            </a:r>
            <a:r>
              <a:rPr lang="pl-PL" dirty="0" err="1" smtClean="0"/>
              <a:t>facebookowym</a:t>
            </a:r>
            <a:r>
              <a:rPr lang="pl-PL" dirty="0" smtClean="0"/>
              <a:t> naszej szkoły- zapraszamy do polubienia strony !!!</a:t>
            </a:r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874469"/>
      </p:ext>
    </p:extLst>
  </p:cSld>
  <p:clrMapOvr>
    <a:masterClrMapping/>
  </p:clrMapOvr>
  <p:transition spd="slow" advTm="1473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dirty="0" smtClean="0"/>
              <a:t>INSTRUKCJA</a:t>
            </a:r>
            <a:r>
              <a:rPr lang="pl-PL" dirty="0" smtClean="0"/>
              <a:t> </a:t>
            </a:r>
            <a:r>
              <a:rPr lang="pl-PL" sz="3600" dirty="0" smtClean="0"/>
              <a:t>krok po kroku: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sz="half" idx="1"/>
          </p:nvPr>
        </p:nvSpPr>
        <p:spPr>
          <a:xfrm>
            <a:off x="395536" y="2204864"/>
            <a:ext cx="4038600" cy="4434840"/>
          </a:xfrm>
        </p:spPr>
        <p:txBody>
          <a:bodyPr/>
          <a:lstStyle/>
          <a:p>
            <a:r>
              <a:rPr lang="pl-P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 jaki sposób samodzielnie wykonać koronę dla króla, królowej czy księżniczki?</a:t>
            </a:r>
          </a:p>
          <a:p>
            <a:endParaRPr lang="pl-PL" dirty="0" smtClean="0"/>
          </a:p>
          <a:p>
            <a:r>
              <a:rPr lang="pl-PL" dirty="0"/>
              <a:t>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I to jeszcze tylko z rzeczy, które macie w domu?</a:t>
            </a:r>
          </a:p>
        </p:txBody>
      </p:sp>
      <p:pic>
        <p:nvPicPr>
          <p:cNvPr id="15" name="Symbol zastępczy zawartości 1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7966">
            <a:off x="4962583" y="3266783"/>
            <a:ext cx="3538736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pole tekstowe 15"/>
          <p:cNvSpPr txBox="1"/>
          <p:nvPr/>
        </p:nvSpPr>
        <p:spPr>
          <a:xfrm rot="474363">
            <a:off x="5652120" y="6021288"/>
            <a:ext cx="1924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00B050"/>
                </a:solidFill>
              </a:rPr>
              <a:t>Jest to możliwe!!!</a:t>
            </a:r>
            <a:endParaRPr lang="pl-PL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1520197"/>
      </p:ext>
    </p:extLst>
  </p:cSld>
  <p:clrMapOvr>
    <a:masterClrMapping/>
  </p:clrMapOvr>
  <p:transition spd="slow" advTm="1384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Krok 1: Czego potrzebujemy?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 smtClean="0"/>
          </a:p>
          <a:p>
            <a:r>
              <a:rPr lang="pl-PL" dirty="0" smtClean="0">
                <a:solidFill>
                  <a:srgbClr val="0070C0"/>
                </a:solidFill>
              </a:rPr>
              <a:t>blok techniczny;</a:t>
            </a:r>
          </a:p>
          <a:p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</a:t>
            </a: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olia aluminiowa;</a:t>
            </a:r>
          </a:p>
          <a:p>
            <a:r>
              <a:rPr lang="pl-PL" dirty="0">
                <a:solidFill>
                  <a:srgbClr val="92D050"/>
                </a:solidFill>
              </a:rPr>
              <a:t>n</a:t>
            </a:r>
            <a:r>
              <a:rPr lang="pl-PL" dirty="0" smtClean="0">
                <a:solidFill>
                  <a:srgbClr val="92D050"/>
                </a:solidFill>
              </a:rPr>
              <a:t>ożyczki;</a:t>
            </a:r>
          </a:p>
          <a:p>
            <a:r>
              <a:rPr lang="pl-PL" dirty="0">
                <a:solidFill>
                  <a:srgbClr val="0070C0"/>
                </a:solidFill>
              </a:rPr>
              <a:t>k</a:t>
            </a:r>
            <a:r>
              <a:rPr lang="pl-PL" dirty="0" smtClean="0">
                <a:solidFill>
                  <a:srgbClr val="0070C0"/>
                </a:solidFill>
              </a:rPr>
              <a:t>lej szkolny;</a:t>
            </a:r>
          </a:p>
          <a:p>
            <a:r>
              <a:rPr lang="pl-PL" dirty="0">
                <a:solidFill>
                  <a:srgbClr val="FFFF00"/>
                </a:solidFill>
              </a:rPr>
              <a:t>t</a:t>
            </a:r>
            <a:r>
              <a:rPr lang="pl-PL" dirty="0" smtClean="0">
                <a:solidFill>
                  <a:srgbClr val="FFFF00"/>
                </a:solidFill>
              </a:rPr>
              <a:t>aśma klejąca lub zszywacz;</a:t>
            </a:r>
          </a:p>
          <a:p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p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łatki kosmetyczne lub wata;</a:t>
            </a:r>
          </a:p>
          <a:p>
            <a:r>
              <a:rPr lang="pl-PL" dirty="0">
                <a:solidFill>
                  <a:srgbClr val="0070C0"/>
                </a:solidFill>
              </a:rPr>
              <a:t>p</a:t>
            </a:r>
            <a:r>
              <a:rPr lang="pl-PL" dirty="0" smtClean="0">
                <a:solidFill>
                  <a:srgbClr val="0070C0"/>
                </a:solidFill>
              </a:rPr>
              <a:t>atyczki do uszu.</a:t>
            </a:r>
          </a:p>
          <a:p>
            <a:pPr marL="0" indent="0">
              <a:buNone/>
            </a:pP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000" dirty="0" smtClean="0">
                <a:solidFill>
                  <a:srgbClr val="FF0000"/>
                </a:solidFill>
              </a:rPr>
              <a:t>Dodatkowo – pod warunkiem, że macie w domu:</a:t>
            </a:r>
          </a:p>
          <a:p>
            <a:r>
              <a:rPr lang="pl-PL" sz="2000" dirty="0" smtClean="0">
                <a:solidFill>
                  <a:srgbClr val="0070C0"/>
                </a:solidFill>
              </a:rPr>
              <a:t>klej </a:t>
            </a:r>
            <a:r>
              <a:rPr lang="pl-PL" sz="2000" dirty="0">
                <a:solidFill>
                  <a:srgbClr val="0070C0"/>
                </a:solidFill>
              </a:rPr>
              <a:t>na gorąco</a:t>
            </a:r>
            <a:r>
              <a:rPr lang="pl-PL" sz="2000" dirty="0" smtClean="0">
                <a:solidFill>
                  <a:srgbClr val="0070C0"/>
                </a:solidFill>
              </a:rPr>
              <a:t>;</a:t>
            </a:r>
          </a:p>
          <a:p>
            <a:r>
              <a:rPr lang="pl-PL" sz="2000" dirty="0" smtClean="0">
                <a:solidFill>
                  <a:srgbClr val="0070C0"/>
                </a:solidFill>
              </a:rPr>
              <a:t>papier </a:t>
            </a:r>
            <a:r>
              <a:rPr lang="pl-PL" sz="2000" dirty="0">
                <a:solidFill>
                  <a:srgbClr val="0070C0"/>
                </a:solidFill>
              </a:rPr>
              <a:t>ozdobny</a:t>
            </a:r>
            <a:r>
              <a:rPr lang="pl-PL" sz="2000" dirty="0" smtClean="0">
                <a:solidFill>
                  <a:srgbClr val="0070C0"/>
                </a:solidFill>
              </a:rPr>
              <a:t>;</a:t>
            </a:r>
          </a:p>
          <a:p>
            <a:r>
              <a:rPr lang="pl-PL" sz="2000" dirty="0">
                <a:solidFill>
                  <a:srgbClr val="0070C0"/>
                </a:solidFill>
              </a:rPr>
              <a:t>k</a:t>
            </a:r>
            <a:r>
              <a:rPr lang="pl-PL" sz="2000" dirty="0" smtClean="0">
                <a:solidFill>
                  <a:srgbClr val="0070C0"/>
                </a:solidFill>
              </a:rPr>
              <a:t>oraliki, diamenciki.</a:t>
            </a:r>
            <a:endParaRPr lang="pl-PL" sz="2000" dirty="0">
              <a:solidFill>
                <a:srgbClr val="0070C0"/>
              </a:solidFill>
            </a:endParaRPr>
          </a:p>
          <a:p>
            <a:endParaRPr lang="pl-PL" sz="2000" dirty="0"/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45024"/>
            <a:ext cx="2265040" cy="28647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9566047"/>
      </p:ext>
    </p:extLst>
  </p:cSld>
  <p:clrMapOvr>
    <a:masterClrMapping/>
  </p:clrMapOvr>
  <p:transition spd="slow" advTm="2548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Autofit/>
          </a:bodyPr>
          <a:lstStyle/>
          <a:p>
            <a:r>
              <a:rPr lang="pl-PL" sz="4400" dirty="0" smtClean="0"/>
              <a:t>Krok 2: składanie i wycinanie bloku technicznego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420887"/>
            <a:ext cx="4038600" cy="3934037"/>
          </a:xfrm>
        </p:spPr>
        <p:txBody>
          <a:bodyPr/>
          <a:lstStyle/>
          <a:p>
            <a:r>
              <a:rPr lang="pl-PL" dirty="0"/>
              <a:t>k</a:t>
            </a:r>
            <a:r>
              <a:rPr lang="pl-PL" dirty="0" smtClean="0"/>
              <a:t>artkę z bloku technicznego składamy wzdłuż na pół;</a:t>
            </a:r>
          </a:p>
          <a:p>
            <a:r>
              <a:rPr lang="pl-PL" dirty="0" smtClean="0"/>
              <a:t>i rozcinamy na 2 części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390" y="2187306"/>
            <a:ext cx="2463271" cy="4433888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62033"/>
            <a:ext cx="2193032" cy="335699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44186"/>
            <a:ext cx="3816424" cy="1977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1826512"/>
      </p:ext>
    </p:extLst>
  </p:cSld>
  <p:clrMapOvr>
    <a:masterClrMapping/>
  </p:clrMapOvr>
  <p:transition spd="slow" advTm="1388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Krok 3: rysowanie korony 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Na każdej rozciętej części bloku rysujemy wzdłuż linię, która podzieli kartkę na pół;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Rysujemy trójkąty w górnej części przy pomocy linijki.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66" y="1556792"/>
            <a:ext cx="4038600" cy="2243666"/>
          </a:xfr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005064"/>
            <a:ext cx="4415261" cy="2697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2540023"/>
      </p:ext>
    </p:extLst>
  </p:cSld>
  <p:clrMapOvr>
    <a:masterClrMapping/>
  </p:clrMapOvr>
  <p:transition spd="slow" advTm="1360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Krok 4: wycinamy zęby korony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Na każdej części odcinamy trójkąty- tak by powstały zęby naszej korony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65104"/>
            <a:ext cx="4038600" cy="2243666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494" y="2060848"/>
            <a:ext cx="4653136" cy="28411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5366724"/>
      </p:ext>
    </p:extLst>
  </p:cSld>
  <p:clrMapOvr>
    <a:masterClrMapping/>
  </p:clrMapOvr>
  <p:transition spd="slow" advTm="996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Krok 5: sklejanie części korony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Wycięte elementy z bloku technicznego musimy ze sobą połączyć najlepiej za pomocą zszywacza, ale taśma klejąca też da radę!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88840"/>
            <a:ext cx="2463271" cy="443388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743312"/>
      </p:ext>
    </p:extLst>
  </p:cSld>
  <p:clrMapOvr>
    <a:masterClrMapping/>
  </p:clrMapOvr>
  <p:transition spd="slow" advTm="1040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Krok 6: smarowanie klejem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Musicie teraz posmarować klejem całą koronę z jednej strony.</a:t>
            </a:r>
          </a:p>
          <a:p>
            <a:r>
              <a:rPr lang="pl-PL" dirty="0" smtClean="0"/>
              <a:t>Pamiętajcie o zębach!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3254" y="2659716"/>
            <a:ext cx="2463271" cy="443388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7507044"/>
      </p:ext>
    </p:extLst>
  </p:cSld>
  <p:clrMapOvr>
    <a:masterClrMapping/>
  </p:clrMapOvr>
  <p:transition spd="slow" advTm="1077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1|2.8|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4.1|3.3|3.8|4|4.3|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.8|5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|3|4.9|1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.4|2.7|1.7|2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6|2.5|3.3|1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9|2.3|2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6|4.2|3.5|1.7|1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4|3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.9|3.1|1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|3.3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7|3.5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|2.1|2|2|2|2.1|2.3|1.9|1.7|1.4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4|1.8|2.5|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7|3.3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7|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4|2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1376</TotalTime>
  <Words>606</Words>
  <Application>Microsoft Office PowerPoint</Application>
  <PresentationFormat>Pokaz na ekranie (4:3)</PresentationFormat>
  <Paragraphs>78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Przepływ</vt:lpstr>
      <vt:lpstr>Konkurs Świetlicowy  SP 350</vt:lpstr>
      <vt:lpstr>Zachęcamy Was Wszystkich do udziału w Świetlicowym konkursie, w którym głównym zadaniem jest zaprezentować swoją ulubioną postać z baśni lub legendy.</vt:lpstr>
      <vt:lpstr>INSTRUKCJA krok po kroku:</vt:lpstr>
      <vt:lpstr>Krok 1: Czego potrzebujemy?</vt:lpstr>
      <vt:lpstr>Krok 2: składanie i wycinanie bloku technicznego</vt:lpstr>
      <vt:lpstr>Krok 3: rysowanie korony </vt:lpstr>
      <vt:lpstr>Krok 4: wycinamy zęby korony</vt:lpstr>
      <vt:lpstr>Krok 5: sklejanie części korony</vt:lpstr>
      <vt:lpstr>Krok 6: smarowanie klejem</vt:lpstr>
      <vt:lpstr>Krok 7: foliowanie i ponowne smarowanie klejem</vt:lpstr>
      <vt:lpstr>Prezentacja programu PowerPoint</vt:lpstr>
      <vt:lpstr>Krok 8: dopasowanie rozmiaru</vt:lpstr>
      <vt:lpstr>Krok 9: ozdabianie</vt:lpstr>
      <vt:lpstr>Co zrobić z płatków kosmetycznych i patyczków do uszu?</vt:lpstr>
      <vt:lpstr>Prezentacja programu PowerPoint</vt:lpstr>
      <vt:lpstr>PAMIĘTAJCIE, żeby podczas klejenia patyczków- lekko je zginać- a wtedy łatwiej da się je przykleić!</vt:lpstr>
      <vt:lpstr>Propozycje ozdabiania korony</vt:lpstr>
      <vt:lpstr>Prezentacja programu PowerPoint</vt:lpstr>
      <vt:lpstr>I nie martwcie się, że klej na gorąco zostawia żółte ślady- bo wszystko zniknie kiedy wyschnie…</vt:lpstr>
      <vt:lpstr>                  GOTOWE!!!</vt:lpstr>
      <vt:lpstr>A OTO EFEKT KOŃCOWY: 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Konkurs Świelicowy  SP 350</dc:title>
  <dc:creator>Agnieszka</dc:creator>
  <cp:lastModifiedBy>Agnieszka</cp:lastModifiedBy>
  <cp:revision>27</cp:revision>
  <dcterms:created xsi:type="dcterms:W3CDTF">2020-04-18T12:50:13Z</dcterms:created>
  <dcterms:modified xsi:type="dcterms:W3CDTF">2020-04-19T12:06:49Z</dcterms:modified>
</cp:coreProperties>
</file>