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677-401C-9CE3-DEE216E6BC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77-401C-9CE3-DEE216E6BC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677-401C-9CE3-DEE216E6BC2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677-401C-9CE3-DEE216E6BC2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2"/>
                <c:pt idx="0">
                  <c:v>nie zgłosiło skutków ubocznych</c:v>
                </c:pt>
                <c:pt idx="1">
                  <c:v>zglosiło skutki uboczne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29</c:v>
                </c:pt>
                <c:pt idx="1">
                  <c:v>188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77-401C-9CE3-DEE216E6B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EAC1-21A2-4971-8395-3617488150EA}" type="datetimeFigureOut">
              <a:rPr lang="pl-PL" smtClean="0"/>
              <a:t>2020-10-21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3EF7-2162-4AFF-A24D-FA458E1DE3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568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EAC1-21A2-4971-8395-3617488150EA}" type="datetimeFigureOut">
              <a:rPr lang="pl-PL" smtClean="0"/>
              <a:t>2020-10-21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3EF7-2162-4AFF-A24D-FA458E1DE3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983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EAC1-21A2-4971-8395-3617488150EA}" type="datetimeFigureOut">
              <a:rPr lang="pl-PL" smtClean="0"/>
              <a:t>2020-10-21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3EF7-2162-4AFF-A24D-FA458E1DE3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8387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EAC1-21A2-4971-8395-3617488150EA}" type="datetimeFigureOut">
              <a:rPr lang="pl-PL" smtClean="0"/>
              <a:t>2020-10-21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3EF7-2162-4AFF-A24D-FA458E1DE3CA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8229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EAC1-21A2-4971-8395-3617488150EA}" type="datetimeFigureOut">
              <a:rPr lang="pl-PL" smtClean="0"/>
              <a:t>2020-10-21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3EF7-2162-4AFF-A24D-FA458E1DE3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3161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EAC1-21A2-4971-8395-3617488150EA}" type="datetimeFigureOut">
              <a:rPr lang="pl-PL" smtClean="0"/>
              <a:t>2020-10-21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3EF7-2162-4AFF-A24D-FA458E1DE3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2170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EAC1-21A2-4971-8395-3617488150EA}" type="datetimeFigureOut">
              <a:rPr lang="pl-PL" smtClean="0"/>
              <a:t>2020-10-21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3EF7-2162-4AFF-A24D-FA458E1DE3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8298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EAC1-21A2-4971-8395-3617488150EA}" type="datetimeFigureOut">
              <a:rPr lang="pl-PL" smtClean="0"/>
              <a:t>2020-10-21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3EF7-2162-4AFF-A24D-FA458E1DE3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0286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EAC1-21A2-4971-8395-3617488150EA}" type="datetimeFigureOut">
              <a:rPr lang="pl-PL" smtClean="0"/>
              <a:t>2020-10-21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3EF7-2162-4AFF-A24D-FA458E1DE3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084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EAC1-21A2-4971-8395-3617488150EA}" type="datetimeFigureOut">
              <a:rPr lang="pl-PL" smtClean="0"/>
              <a:t>2020-10-21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3EF7-2162-4AFF-A24D-FA458E1DE3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271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EAC1-21A2-4971-8395-3617488150EA}" type="datetimeFigureOut">
              <a:rPr lang="pl-PL" smtClean="0"/>
              <a:t>2020-10-21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3EF7-2162-4AFF-A24D-FA458E1DE3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413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EAC1-21A2-4971-8395-3617488150EA}" type="datetimeFigureOut">
              <a:rPr lang="pl-PL" smtClean="0"/>
              <a:t>2020-10-21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3EF7-2162-4AFF-A24D-FA458E1DE3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8827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EAC1-21A2-4971-8395-3617488150EA}" type="datetimeFigureOut">
              <a:rPr lang="pl-PL" smtClean="0"/>
              <a:t>2020-10-21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3EF7-2162-4AFF-A24D-FA458E1DE3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051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EAC1-21A2-4971-8395-3617488150EA}" type="datetimeFigureOut">
              <a:rPr lang="pl-PL" smtClean="0"/>
              <a:t>2020-10-21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3EF7-2162-4AFF-A24D-FA458E1DE3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803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EAC1-21A2-4971-8395-3617488150EA}" type="datetimeFigureOut">
              <a:rPr lang="pl-PL" smtClean="0"/>
              <a:t>2020-10-21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3EF7-2162-4AFF-A24D-FA458E1DE3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422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EAC1-21A2-4971-8395-3617488150EA}" type="datetimeFigureOut">
              <a:rPr lang="pl-PL" smtClean="0"/>
              <a:t>2020-10-21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3EF7-2162-4AFF-A24D-FA458E1DE3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948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EAC1-21A2-4971-8395-3617488150EA}" type="datetimeFigureOut">
              <a:rPr lang="pl-PL" smtClean="0"/>
              <a:t>2020-10-21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3EF7-2162-4AFF-A24D-FA458E1DE3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988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568EAC1-21A2-4971-8395-3617488150EA}" type="datetimeFigureOut">
              <a:rPr lang="pl-PL" smtClean="0"/>
              <a:t>2020-10-21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D793EF7-2162-4AFF-A24D-FA458E1DE3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652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pl.wikipedia.org/wiki/Tachykardi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Kofeina" TargetMode="External"/><Relationship Id="rId7" Type="http://schemas.openxmlformats.org/officeDocument/2006/relationships/image" Target="../media/image5.jpg"/><Relationship Id="rId2" Type="http://schemas.openxmlformats.org/officeDocument/2006/relationships/hyperlink" Target="https://pl.wikipedia.org/wiki/Nap%C3%B3j_bezalkoholow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Stany_Zjednoczone" TargetMode="External"/><Relationship Id="rId5" Type="http://schemas.openxmlformats.org/officeDocument/2006/relationships/hyperlink" Target="https://pl.wikipedia.org/wiki/Paulinia_guarana" TargetMode="External"/><Relationship Id="rId4" Type="http://schemas.openxmlformats.org/officeDocument/2006/relationships/hyperlink" Target="https://pl.wikipedia.org/wiki/Tauryn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ENERGETYKI – POMOC CZY PUŁAPKA?</a:t>
            </a:r>
            <a:endParaRPr lang="pl-PL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852" y="1877181"/>
            <a:ext cx="7344296" cy="413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40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3942" y="343214"/>
            <a:ext cx="10364451" cy="1596177"/>
          </a:xfrm>
        </p:spPr>
        <p:txBody>
          <a:bodyPr>
            <a:normAutofit/>
          </a:bodyPr>
          <a:lstStyle/>
          <a:p>
            <a:r>
              <a:rPr lang="pl-PL" dirty="0"/>
              <a:t>Czy na pewno doda Ci skrzydeł?? Etapy działania energetyka po jego wypiciu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62708" y="1825624"/>
            <a:ext cx="10791092" cy="48477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dirty="0"/>
              <a:t>10-15 minuta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Do krwi dostaje się kofeina, tauryna i cukier. Zaczyna wzrastać ciśnienie krwi i puls.</a:t>
            </a:r>
            <a:br>
              <a:rPr lang="pl-PL" dirty="0"/>
            </a:br>
            <a:r>
              <a:rPr lang="pl-PL" b="1" dirty="0"/>
              <a:t>15 – 45 minuta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W tym okresie poziom wchłoniętej kofeiny osiąga najwyższy pułap. Ciało i umysł zostają mocno pobudzone.</a:t>
            </a:r>
            <a:br>
              <a:rPr lang="pl-PL" dirty="0"/>
            </a:br>
            <a:r>
              <a:rPr lang="pl-PL" b="1" dirty="0"/>
              <a:t>30 – 60 minuta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Kofeina zostaje w pełni wchłonięta do krwiobiegu. Teraz wzrasta stężenie cukru dodając sporej dawki energii. Niestety trwa to krótko.</a:t>
            </a:r>
            <a:br>
              <a:rPr lang="pl-PL" dirty="0"/>
            </a:br>
            <a:r>
              <a:rPr lang="pl-PL" b="1" dirty="0"/>
              <a:t>Po 1 godzinie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Stężenie cukru i kofeiny i innych związków we krwi zaczyna spadać. Witalność spada i narasta zmęczcie. Przeważnie jest większe, niż przed wpiciem cudownego napoju.</a:t>
            </a:r>
            <a:br>
              <a:rPr lang="pl-PL" dirty="0"/>
            </a:br>
            <a:r>
              <a:rPr lang="pl-PL" b="1" dirty="0"/>
              <a:t>5-6 godzin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Zawartość kofeiny spada o połowę. U niektórych może to trwać dłużej nawet o kilka godzin.</a:t>
            </a:r>
            <a:br>
              <a:rPr lang="pl-PL" dirty="0"/>
            </a:br>
            <a:r>
              <a:rPr lang="pl-PL" b="1" dirty="0"/>
              <a:t>12 godzin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Minimalny czas aby kofeina została usunięta z krwiobiegu. Czas tez zależy od wieku, masy ciała, aktywności fizycznej, szybkości metabolizmu.</a:t>
            </a:r>
            <a:br>
              <a:rPr lang="pl-PL" dirty="0"/>
            </a:br>
            <a:r>
              <a:rPr lang="pl-PL" b="1" dirty="0"/>
              <a:t>12 – 24 godzin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Mogą występować objawy odstawienia: rozdrażnienie, bóle głowy, zły nastrój, zatwardzenie.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2712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4" y="294053"/>
            <a:ext cx="10364451" cy="1596177"/>
          </a:xfrm>
        </p:spPr>
        <p:txBody>
          <a:bodyPr/>
          <a:lstStyle/>
          <a:p>
            <a:r>
              <a:rPr lang="pl-PL" dirty="0" smtClean="0"/>
              <a:t>PODSUMOWUJĄC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838200" y="1526687"/>
            <a:ext cx="10515600" cy="4351338"/>
          </a:xfrm>
        </p:spPr>
        <p:txBody>
          <a:bodyPr/>
          <a:lstStyle/>
          <a:p>
            <a:r>
              <a:rPr lang="pl-PL" dirty="0" smtClean="0"/>
              <a:t>Podczas </a:t>
            </a:r>
            <a:r>
              <a:rPr lang="pl-PL" dirty="0"/>
              <a:t>regularnego picia zaczyna pojawiać się </a:t>
            </a:r>
            <a:r>
              <a:rPr lang="pl-PL" b="1" dirty="0"/>
              <a:t>tolerancja</a:t>
            </a:r>
            <a:r>
              <a:rPr lang="pl-PL" dirty="0"/>
              <a:t> organizmu. “Pozytywne efekty” są coraz mniej odczuwalne, natomiast te negatywne coraz bardziej.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Powiększająca </a:t>
            </a:r>
            <a:r>
              <a:rPr lang="pl-PL" dirty="0"/>
              <a:t>się tolerancja organizmu = </a:t>
            </a:r>
            <a:r>
              <a:rPr lang="pl-PL" b="1" dirty="0"/>
              <a:t>wstęp do uzależnienia</a:t>
            </a:r>
            <a:r>
              <a:rPr lang="pl-PL" dirty="0" smtClean="0"/>
              <a:t>!</a:t>
            </a:r>
          </a:p>
          <a:p>
            <a:r>
              <a:rPr lang="pl-PL" dirty="0"/>
              <a:t>Źle wpływają na układ </a:t>
            </a:r>
            <a:r>
              <a:rPr lang="pl-PL" dirty="0" smtClean="0"/>
              <a:t>sercowo-naczyniowy, </a:t>
            </a:r>
            <a:r>
              <a:rPr lang="pl-PL" dirty="0"/>
              <a:t>a w szczególności na serce. Powodują wzrost lepkości krwi, zwiększając ryzyko powstawania skrzepów. Mogą doprowadzić do kołatania, a nawet zawału serca lub udaru mózgu. </a:t>
            </a:r>
            <a:r>
              <a:rPr lang="pl-PL" b="1" dirty="0" smtClean="0"/>
              <a:t>Ryzyko śmierci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dirty="0" smtClean="0"/>
              <a:t>Aby nie było, że straszę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5407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747346" y="807001"/>
            <a:ext cx="10606454" cy="5684594"/>
          </a:xfrm>
        </p:spPr>
        <p:txBody>
          <a:bodyPr/>
          <a:lstStyle/>
          <a:p>
            <a:r>
              <a:rPr lang="pl-PL" dirty="0"/>
              <a:t>Najczęściej zgłaszanymi działaniami niepożądanymi po spożyciu napojów energetyzujących w jednym z badań były </a:t>
            </a:r>
            <a:r>
              <a:rPr lang="pl-PL" b="1" dirty="0"/>
              <a:t>palpitacje serca lub </a:t>
            </a:r>
            <a:r>
              <a:rPr lang="pl-PL" b="1" dirty="0">
                <a:hlinkClick r:id="rId2" tooltip="Tachykardia"/>
              </a:rPr>
              <a:t>tachykardia</a:t>
            </a:r>
            <a:r>
              <a:rPr lang="pl-PL" dirty="0"/>
              <a:t>, niepokój, problemy żołądkowe i ból w klatce piersiowej</a:t>
            </a:r>
            <a:r>
              <a:rPr lang="pl-PL" dirty="0" smtClean="0"/>
              <a:t>;</a:t>
            </a:r>
          </a:p>
          <a:p>
            <a:r>
              <a:rPr lang="pl-PL" b="1" dirty="0" smtClean="0"/>
              <a:t>działania </a:t>
            </a:r>
            <a:r>
              <a:rPr lang="pl-PL" b="1" dirty="0"/>
              <a:t>niepożądane zgłosiło 188 z 217 badanych młodocianych użytkowników</a:t>
            </a:r>
            <a:endParaRPr lang="pl-PL" dirty="0"/>
          </a:p>
          <a:p>
            <a:endParaRPr lang="pl-PL" dirty="0"/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902451651"/>
              </p:ext>
            </p:extLst>
          </p:nvPr>
        </p:nvGraphicFramePr>
        <p:xfrm>
          <a:off x="2084754" y="2240735"/>
          <a:ext cx="7094415" cy="4388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3305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Podsumowania ciąg dalszy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/>
              <a:t>Zawierają dużo cukru. Mogą przyspieszać powstawianie </a:t>
            </a:r>
            <a:r>
              <a:rPr lang="pl-PL" b="1" dirty="0"/>
              <a:t>cukrzycy typu II</a:t>
            </a:r>
            <a:r>
              <a:rPr lang="pl-PL" dirty="0"/>
              <a:t> i prowadzić do </a:t>
            </a:r>
            <a:r>
              <a:rPr lang="pl-PL" b="1" dirty="0"/>
              <a:t>otyłości</a:t>
            </a:r>
            <a:r>
              <a:rPr lang="pl-PL" dirty="0"/>
              <a:t>.</a:t>
            </a:r>
          </a:p>
          <a:p>
            <a:r>
              <a:rPr lang="pl-PL" dirty="0"/>
              <a:t>Zwiększa produkcję adrenaliny i noradrenaliny – </a:t>
            </a:r>
            <a:r>
              <a:rPr lang="pl-PL" b="1" dirty="0"/>
              <a:t>hormonu stresu</a:t>
            </a:r>
            <a:r>
              <a:rPr lang="pl-PL" dirty="0"/>
              <a:t>. Mogą wzmagać </a:t>
            </a:r>
            <a:r>
              <a:rPr lang="pl-PL" b="1" dirty="0"/>
              <a:t>stres</a:t>
            </a:r>
            <a:r>
              <a:rPr lang="pl-PL" dirty="0"/>
              <a:t>, stany </a:t>
            </a:r>
            <a:r>
              <a:rPr lang="pl-PL" b="1" dirty="0"/>
              <a:t>lękowe</a:t>
            </a:r>
            <a:r>
              <a:rPr lang="pl-PL" dirty="0"/>
              <a:t> i </a:t>
            </a:r>
            <a:r>
              <a:rPr lang="pl-PL" b="1" dirty="0" smtClean="0"/>
              <a:t>depresję</a:t>
            </a:r>
            <a:r>
              <a:rPr lang="pl-PL" dirty="0" smtClean="0"/>
              <a:t>.</a:t>
            </a:r>
          </a:p>
          <a:p>
            <a:r>
              <a:rPr lang="pl-PL" dirty="0"/>
              <a:t>Mogą prowadzić do pogorszenia jakości snu i </a:t>
            </a:r>
            <a:r>
              <a:rPr lang="pl-PL" b="1" dirty="0"/>
              <a:t>bezsenności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4833583"/>
            <a:ext cx="3940891" cy="191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34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786581" y="1005502"/>
            <a:ext cx="8416413" cy="5852498"/>
          </a:xfrm>
        </p:spPr>
        <p:txBody>
          <a:bodyPr wrap="square"/>
          <a:lstStyle/>
          <a:p>
            <a:r>
              <a:rPr lang="pl-PL" b="1" dirty="0"/>
              <a:t>Obciążają nerki</a:t>
            </a:r>
            <a:r>
              <a:rPr lang="pl-PL" dirty="0"/>
              <a:t>. Wypłukują znaczne ilości wody oraz minerałów z organizmu.</a:t>
            </a:r>
          </a:p>
          <a:p>
            <a:r>
              <a:rPr lang="pl-PL" b="1" dirty="0"/>
              <a:t>Uzależniają</a:t>
            </a:r>
            <a:r>
              <a:rPr lang="pl-PL" dirty="0"/>
              <a:t>. Błędne koło wchodzenia na wyższe obroty, kiedy brakuje energii.</a:t>
            </a:r>
          </a:p>
          <a:p>
            <a:r>
              <a:rPr lang="pl-PL" dirty="0"/>
              <a:t>Zwiększają skłonności do </a:t>
            </a:r>
            <a:r>
              <a:rPr lang="pl-PL" b="1" dirty="0"/>
              <a:t>ryzykownych i agresywnych </a:t>
            </a:r>
            <a:r>
              <a:rPr lang="pl-PL" b="1" dirty="0" err="1"/>
              <a:t>zachowań</a:t>
            </a:r>
            <a:r>
              <a:rPr lang="pl-PL" b="1" dirty="0" smtClean="0"/>
              <a:t>.</a:t>
            </a:r>
          </a:p>
          <a:p>
            <a:r>
              <a:rPr lang="pl-PL" dirty="0"/>
              <a:t>Duże stężenie cukru powoduje </a:t>
            </a:r>
            <a:r>
              <a:rPr lang="pl-PL" b="1" dirty="0"/>
              <a:t>próchnicę</a:t>
            </a:r>
            <a:r>
              <a:rPr lang="pl-PL" dirty="0"/>
              <a:t>, nadwyręża pracę trzustki i wątroby. Obniża odporność organizmu </a:t>
            </a:r>
            <a:r>
              <a:rPr lang="pl-PL" dirty="0" smtClean="0"/>
              <a:t>na </a:t>
            </a:r>
            <a:r>
              <a:rPr lang="pl-PL" dirty="0"/>
              <a:t>infekcje</a:t>
            </a:r>
            <a:r>
              <a:rPr lang="pl-PL" dirty="0" smtClean="0"/>
              <a:t>.</a:t>
            </a:r>
          </a:p>
          <a:p>
            <a:r>
              <a:rPr lang="pl-PL" b="1" dirty="0"/>
              <a:t>Regularne picie lub duże dawki mogą prowadzić do nieodwracalnych skutków</a:t>
            </a:r>
            <a:r>
              <a:rPr lang="pl-PL" dirty="0"/>
              <a:t>!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684" y="605837"/>
            <a:ext cx="2084439" cy="23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21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4" y="1001975"/>
            <a:ext cx="10364451" cy="1596177"/>
          </a:xfrm>
        </p:spPr>
        <p:txBody>
          <a:bodyPr>
            <a:normAutofit/>
          </a:bodyPr>
          <a:lstStyle/>
          <a:p>
            <a:r>
              <a:rPr lang="pl-PL" dirty="0"/>
              <a:t>Jak to więc możliwe, że tak szkodliwy środek ma się tak dobrze i jest tak popularny i łatwo </a:t>
            </a:r>
            <a:r>
              <a:rPr lang="pl-PL" dirty="0" smtClean="0"/>
              <a:t>dostępny? odpowiedź </a:t>
            </a:r>
            <a:r>
              <a:rPr lang="pl-PL" dirty="0"/>
              <a:t>jest jedna.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3774" y="3153673"/>
            <a:ext cx="10363826" cy="3424107"/>
          </a:xfrm>
        </p:spPr>
        <p:txBody>
          <a:bodyPr/>
          <a:lstStyle/>
          <a:p>
            <a:pPr algn="ctr"/>
            <a:r>
              <a:rPr lang="pl-PL" dirty="0"/>
              <a:t>Jeżeli nie wiadomo, o co chodzi, </a:t>
            </a:r>
            <a:r>
              <a:rPr lang="pl-PL" b="1" u="sng" dirty="0"/>
              <a:t>chodzi o pieniądze</a:t>
            </a:r>
            <a:r>
              <a:rPr lang="pl-PL" b="1" dirty="0"/>
              <a:t>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4929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86813" y="-157315"/>
            <a:ext cx="11465039" cy="2372010"/>
          </a:xfrm>
        </p:spPr>
        <p:txBody>
          <a:bodyPr>
            <a:normAutofit/>
          </a:bodyPr>
          <a:lstStyle/>
          <a:p>
            <a:r>
              <a:rPr lang="pl-PL" sz="8800" b="1" dirty="0" smtClean="0"/>
              <a:t>$$$</a:t>
            </a:r>
            <a:endParaRPr lang="pl-PL" sz="8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/>
              <a:t>Sprzedaż energetyków to ogromny biznes. W Polsce dostępnych jest ponad </a:t>
            </a:r>
            <a:r>
              <a:rPr lang="pl-PL" b="1" dirty="0"/>
              <a:t>140 marek energetyków</a:t>
            </a:r>
            <a:r>
              <a:rPr lang="pl-PL" dirty="0"/>
              <a:t>, które rocznie sprzedają około </a:t>
            </a:r>
            <a:r>
              <a:rPr lang="pl-PL" b="1" dirty="0"/>
              <a:t>110 mln litrów </a:t>
            </a:r>
            <a:r>
              <a:rPr lang="pl-PL" dirty="0"/>
              <a:t>energetyków. W USA </a:t>
            </a:r>
            <a:r>
              <a:rPr lang="pl-PL" b="1" dirty="0"/>
              <a:t>sam Red Bull </a:t>
            </a:r>
            <a:r>
              <a:rPr lang="pl-PL" dirty="0"/>
              <a:t>sprzedaje około </a:t>
            </a:r>
            <a:r>
              <a:rPr lang="pl-PL" b="1" dirty="0"/>
              <a:t>6 miliardów (!) puszek rocznie.  </a:t>
            </a:r>
            <a:endParaRPr lang="pl-PL" b="1" dirty="0" smtClean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3659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3273" y="1611575"/>
            <a:ext cx="10098354" cy="3550360"/>
          </a:xfrm>
        </p:spPr>
        <p:txBody>
          <a:bodyPr>
            <a:normAutofit/>
          </a:bodyPr>
          <a:lstStyle/>
          <a:p>
            <a:r>
              <a:rPr lang="pl-PL" b="1" dirty="0"/>
              <a:t>Nie dokładajmy do tego biznesu.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 smtClean="0"/>
              <a:t>Zwłaszcza </a:t>
            </a:r>
            <a:r>
              <a:rPr lang="pl-PL" b="1" dirty="0"/>
              <a:t>kosztem naszego zdrowia.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9852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Napój energetyzujący</a:t>
            </a:r>
            <a:r>
              <a:rPr lang="pl-PL" dirty="0" smtClean="0"/>
              <a:t> (napój energetyczny, </a:t>
            </a:r>
            <a:r>
              <a:rPr lang="pl-PL" dirty="0" err="1" smtClean="0"/>
              <a:t>energy</a:t>
            </a:r>
            <a:r>
              <a:rPr lang="pl-PL" dirty="0" smtClean="0"/>
              <a:t> drink, potocznie: energetyk)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838200" y="2214694"/>
            <a:ext cx="5826369" cy="4351338"/>
          </a:xfrm>
        </p:spPr>
        <p:txBody>
          <a:bodyPr/>
          <a:lstStyle/>
          <a:p>
            <a:r>
              <a:rPr lang="pl-PL" dirty="0" smtClean="0"/>
              <a:t>pobudzający, przeważnie gazowany </a:t>
            </a:r>
            <a:r>
              <a:rPr lang="pl-PL" dirty="0" smtClean="0">
                <a:hlinkClick r:id="rId2" tooltip="Napój bezalkoholowy"/>
              </a:rPr>
              <a:t>napój bezalkoholowy</a:t>
            </a:r>
            <a:r>
              <a:rPr lang="pl-PL" dirty="0" smtClean="0"/>
              <a:t>, z reguły zawierający </a:t>
            </a:r>
            <a:r>
              <a:rPr lang="pl-PL" dirty="0" smtClean="0">
                <a:hlinkClick r:id="rId3" tooltip="Kofeina"/>
              </a:rPr>
              <a:t>kofeinę</a:t>
            </a:r>
            <a:r>
              <a:rPr lang="pl-PL" dirty="0" smtClean="0"/>
              <a:t>, </a:t>
            </a:r>
            <a:r>
              <a:rPr lang="pl-PL" dirty="0" smtClean="0">
                <a:hlinkClick r:id="rId4" tooltip="Tauryna"/>
              </a:rPr>
              <a:t>taurynę</a:t>
            </a:r>
            <a:r>
              <a:rPr lang="pl-PL" dirty="0" smtClean="0"/>
              <a:t> i </a:t>
            </a:r>
            <a:r>
              <a:rPr lang="pl-PL" dirty="0" smtClean="0">
                <a:hlinkClick r:id="rId5" tooltip="Paulinia guarana"/>
              </a:rPr>
              <a:t>guaranę</a:t>
            </a:r>
            <a:r>
              <a:rPr lang="pl-PL" dirty="0" smtClean="0"/>
              <a:t> (o składzie później)</a:t>
            </a:r>
          </a:p>
          <a:p>
            <a:r>
              <a:rPr lang="pl-PL" dirty="0"/>
              <a:t>p</a:t>
            </a:r>
            <a:r>
              <a:rPr lang="pl-PL" dirty="0" smtClean="0"/>
              <a:t>ierwszy </a:t>
            </a:r>
            <a:r>
              <a:rPr lang="pl-PL" dirty="0" err="1" smtClean="0"/>
              <a:t>energy</a:t>
            </a:r>
            <a:r>
              <a:rPr lang="pl-PL" dirty="0" smtClean="0"/>
              <a:t> drink pojawił się w </a:t>
            </a:r>
            <a:r>
              <a:rPr lang="pl-PL" dirty="0" smtClean="0">
                <a:hlinkClick r:id="rId6" tooltip="Stany Zjednoczone"/>
              </a:rPr>
              <a:t>USA</a:t>
            </a:r>
            <a:r>
              <a:rPr lang="pl-PL" dirty="0" smtClean="0"/>
              <a:t> w 1949</a:t>
            </a:r>
          </a:p>
          <a:p>
            <a:r>
              <a:rPr lang="pl-PL" dirty="0"/>
              <a:t>w</a:t>
            </a:r>
            <a:r>
              <a:rPr lang="pl-PL" dirty="0" smtClean="0"/>
              <a:t> Europie po raz pierwszy wprowadzono napoje energetyzujące w 1987 (ile lat później się urodziłeś?)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569" y="2152315"/>
            <a:ext cx="4920029" cy="369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55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 teraz tak między nami – energetyk?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6134100" cy="4351338"/>
          </a:xfrm>
        </p:spPr>
        <p:txBody>
          <a:bodyPr>
            <a:normAutofit lnSpcReduction="10000"/>
          </a:bodyPr>
          <a:lstStyle/>
          <a:p>
            <a:r>
              <a:rPr lang="pl-PL" dirty="0"/>
              <a:t>Z pewnością </a:t>
            </a:r>
            <a:r>
              <a:rPr lang="pl-PL" u="sng" dirty="0"/>
              <a:t>wiemy o czym </a:t>
            </a:r>
            <a:r>
              <a:rPr lang="pl-PL" u="sng" dirty="0" smtClean="0"/>
              <a:t>mowa </a:t>
            </a:r>
            <a:r>
              <a:rPr lang="pl-PL" dirty="0" smtClean="0">
                <a:sym typeface="Wingdings" panose="05000000000000000000" pitchFamily="2" charset="2"/>
              </a:rPr>
              <a:t> </a:t>
            </a:r>
          </a:p>
          <a:p>
            <a:r>
              <a:rPr lang="pl-PL" dirty="0" smtClean="0"/>
              <a:t>Mała </a:t>
            </a:r>
            <a:r>
              <a:rPr lang="pl-PL" dirty="0"/>
              <a:t>puszka ze słodkim napojem, do kupienia za kilka złotych w każdym sklepie spożywczym. </a:t>
            </a:r>
            <a:endParaRPr lang="pl-PL" dirty="0" smtClean="0"/>
          </a:p>
          <a:p>
            <a:r>
              <a:rPr lang="pl-PL" dirty="0" smtClean="0"/>
              <a:t>Dostępna </a:t>
            </a:r>
            <a:r>
              <a:rPr lang="pl-PL" dirty="0"/>
              <a:t>dla wszystkich. </a:t>
            </a:r>
            <a:endParaRPr lang="pl-PL" dirty="0" smtClean="0"/>
          </a:p>
          <a:p>
            <a:r>
              <a:rPr lang="pl-PL" dirty="0" smtClean="0"/>
              <a:t>„Cudowny” </a:t>
            </a:r>
            <a:r>
              <a:rPr lang="pl-PL" dirty="0"/>
              <a:t>napój dodający szybko energii, polepszający koncentrację, podnoszący wytrzymałość fizyczną i maskujący stan zmęczenia i senności. </a:t>
            </a:r>
            <a:endParaRPr lang="pl-PL" dirty="0" smtClean="0"/>
          </a:p>
          <a:p>
            <a:r>
              <a:rPr lang="pl-PL" b="1" dirty="0" smtClean="0"/>
              <a:t>Do </a:t>
            </a:r>
            <a:r>
              <a:rPr lang="pl-PL" b="1" dirty="0"/>
              <a:t>tego tak </a:t>
            </a:r>
            <a:r>
              <a:rPr lang="pl-PL" b="1" u="sng" dirty="0"/>
              <a:t>bardzo modny </a:t>
            </a:r>
            <a:r>
              <a:rPr lang="pl-PL" b="1" dirty="0"/>
              <a:t>wśród młodych ludzi. </a:t>
            </a:r>
            <a:r>
              <a:rPr lang="pl-PL" b="1" u="sng" dirty="0"/>
              <a:t>Zatem – czemu nie?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663" y="1690688"/>
            <a:ext cx="5078337" cy="288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68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Czytałeś/</a:t>
            </a:r>
            <a:r>
              <a:rPr lang="pl-PL" b="1" dirty="0" err="1" smtClean="0"/>
              <a:t>aś</a:t>
            </a:r>
            <a:r>
              <a:rPr lang="pl-PL" b="1" dirty="0" smtClean="0"/>
              <a:t> skład któregoś z energetyków</a:t>
            </a:r>
            <a:r>
              <a:rPr lang="pl-PL" dirty="0" smtClean="0"/>
              <a:t>?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5870331" cy="4351338"/>
          </a:xfrm>
        </p:spPr>
        <p:txBody>
          <a:bodyPr/>
          <a:lstStyle/>
          <a:p>
            <a:r>
              <a:rPr lang="pl-PL" dirty="0" err="1" smtClean="0"/>
              <a:t>Doooobra</a:t>
            </a:r>
            <a:r>
              <a:rPr lang="pl-PL" dirty="0" smtClean="0"/>
              <a:t> – zrobiłam to za Ciebie ;) </a:t>
            </a:r>
          </a:p>
          <a:p>
            <a:endParaRPr lang="pl-PL" b="1" dirty="0" smtClean="0"/>
          </a:p>
          <a:p>
            <a:r>
              <a:rPr lang="pl-PL" b="1" u="sng" dirty="0" smtClean="0"/>
              <a:t>SKŁAD </a:t>
            </a:r>
            <a:r>
              <a:rPr lang="pl-PL" b="1" u="sng" dirty="0"/>
              <a:t>NAPOJU </a:t>
            </a:r>
            <a:r>
              <a:rPr lang="pl-PL" b="1" dirty="0"/>
              <a:t>- Coś na co z reguły nie zwracamy uwagi, napisane małymi literami gdzieś z tyłu </a:t>
            </a:r>
            <a:r>
              <a:rPr lang="pl-PL" b="1" dirty="0" smtClean="0"/>
              <a:t>opakowania (w sumie ciekawe czemu?) </a:t>
            </a:r>
          </a:p>
          <a:p>
            <a:pPr marL="0" indent="0">
              <a:buNone/>
            </a:pPr>
            <a:r>
              <a:rPr lang="pl-PL" b="1" dirty="0" smtClean="0"/>
              <a:t>Tak </a:t>
            </a:r>
            <a:r>
              <a:rPr lang="pl-PL" b="1" dirty="0"/>
              <a:t>małe a tak istotne dla naszego zdrowia i </a:t>
            </a:r>
            <a:r>
              <a:rPr lang="pl-PL" b="1" dirty="0" smtClean="0"/>
              <a:t>życia… Zobacz!</a:t>
            </a:r>
            <a:endParaRPr lang="pl-PL" b="1" dirty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478" y="2377633"/>
            <a:ext cx="3418684" cy="324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22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09" y="149469"/>
            <a:ext cx="9442937" cy="656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40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Pamiętasz największe napisy? To substancje występujące w największych ilościach.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839790" y="2221351"/>
            <a:ext cx="7162800" cy="4351338"/>
          </a:xfrm>
        </p:spPr>
        <p:txBody>
          <a:bodyPr/>
          <a:lstStyle/>
          <a:p>
            <a:r>
              <a:rPr lang="pl-PL" b="1" dirty="0" smtClean="0"/>
              <a:t>KOFEINA</a:t>
            </a:r>
            <a:r>
              <a:rPr lang="pl-PL" dirty="0" smtClean="0"/>
              <a:t> - </a:t>
            </a:r>
            <a:r>
              <a:rPr lang="pl-PL" dirty="0"/>
              <a:t>1 puszka energetyka zawiera 80 miligram kofeiny= 2,3 filiżanki kawy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>skutek</a:t>
            </a:r>
            <a:r>
              <a:rPr lang="pl-PL" dirty="0"/>
              <a:t>: zwiększenie poziom stresu i stanów lękowych, kołatanie serca i tzw. „</a:t>
            </a:r>
            <a:r>
              <a:rPr lang="pl-PL" dirty="0" err="1"/>
              <a:t>trzęsiączka</a:t>
            </a:r>
            <a:r>
              <a:rPr lang="pl-PL" dirty="0"/>
              <a:t>”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(</a:t>
            </a:r>
            <a:r>
              <a:rPr lang="pl-PL" dirty="0" err="1" smtClean="0"/>
              <a:t>hmm</a:t>
            </a:r>
            <a:r>
              <a:rPr lang="pl-PL" dirty="0" smtClean="0"/>
              <a:t> brzmi znajomo?)oraz</a:t>
            </a:r>
            <a:r>
              <a:rPr lang="pl-PL" dirty="0"/>
              <a:t> zmniejszenie </a:t>
            </a:r>
            <a:r>
              <a:rPr lang="pl-PL" dirty="0" smtClean="0"/>
              <a:t>poziomu </a:t>
            </a:r>
            <a:r>
              <a:rPr lang="pl-PL" dirty="0"/>
              <a:t>serotoniny – neuroprzekaźnika odpowiadającego za dobre samopoczucie, jej deficyt może być przyczyną  obniżenia nastroju.</a:t>
            </a:r>
          </a:p>
          <a:p>
            <a:endParaRPr lang="pl-PL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590" y="2120593"/>
            <a:ext cx="3351210" cy="403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50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803787" y="1226160"/>
            <a:ext cx="10668000" cy="5631840"/>
          </a:xfrm>
        </p:spPr>
        <p:txBody>
          <a:bodyPr/>
          <a:lstStyle/>
          <a:p>
            <a:r>
              <a:rPr lang="pl-PL" b="1" dirty="0" smtClean="0"/>
              <a:t>TAURYNA</a:t>
            </a:r>
            <a:r>
              <a:rPr lang="pl-PL" dirty="0" smtClean="0"/>
              <a:t> - Negatywne </a:t>
            </a:r>
            <a:r>
              <a:rPr lang="pl-PL" dirty="0"/>
              <a:t>skutki przedawkowania, szczególnie u </a:t>
            </a:r>
            <a:r>
              <a:rPr lang="pl-PL" dirty="0" smtClean="0"/>
              <a:t>młodszych osób </a:t>
            </a:r>
            <a:r>
              <a:rPr lang="pl-PL" dirty="0"/>
              <a:t>i kobiet to: bóle w klatce piersiowej, nerwowość, nudności, drżenie rąk, </a:t>
            </a:r>
            <a:r>
              <a:rPr lang="pl-PL" dirty="0" smtClean="0"/>
              <a:t>skurcze, brak </a:t>
            </a:r>
            <a:r>
              <a:rPr lang="pl-PL" dirty="0"/>
              <a:t>umiejętności koncentracji</a:t>
            </a:r>
            <a:r>
              <a:rPr lang="pl-PL" dirty="0" smtClean="0"/>
              <a:t>.</a:t>
            </a:r>
          </a:p>
          <a:p>
            <a:endParaRPr lang="pl-PL" u="sng" dirty="0"/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69" y="2479796"/>
            <a:ext cx="5990492" cy="399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30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883486" y="958394"/>
            <a:ext cx="4220307" cy="5754932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 smtClean="0"/>
              <a:t>CUKIER</a:t>
            </a:r>
            <a:r>
              <a:rPr lang="pl-PL" dirty="0" smtClean="0"/>
              <a:t> - </a:t>
            </a:r>
            <a:r>
              <a:rPr lang="pl-PL" dirty="0"/>
              <a:t>1 puszka może zawierać nawet 15 łyżeczek </a:t>
            </a:r>
            <a:r>
              <a:rPr lang="pl-PL" dirty="0" smtClean="0"/>
              <a:t>cukru</a:t>
            </a:r>
          </a:p>
          <a:p>
            <a:pPr marL="0" indent="0">
              <a:buNone/>
            </a:pP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>skutek</a:t>
            </a:r>
            <a:r>
              <a:rPr lang="pl-PL" dirty="0"/>
              <a:t>: szok </a:t>
            </a:r>
            <a:r>
              <a:rPr lang="pl-PL" dirty="0" err="1"/>
              <a:t>glikemiczny</a:t>
            </a:r>
            <a:r>
              <a:rPr lang="pl-PL" dirty="0"/>
              <a:t> – nagły gwałtowny wyrzut cukru do krwiobiegu, po którym występuje równie nagły spadek. To to uczucie, które mamy po świętach, gdy po uczcie zajadamy jeszcze dużo ciast i nagle jedyne o czym </a:t>
            </a:r>
            <a:r>
              <a:rPr lang="pl-PL" dirty="0" smtClean="0"/>
              <a:t>marzymy- </a:t>
            </a:r>
            <a:r>
              <a:rPr lang="pl-PL" dirty="0"/>
              <a:t>to drzemka. I tak też działa energetyk, najpierw dodając nam mnóstwo energii, a po krótkim czasie odbierając ją. W efekcie mamy jej mniej po wypiciu niż przed wypiciem.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288" y="48351"/>
            <a:ext cx="4304951" cy="68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55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57911" y="1111860"/>
            <a:ext cx="10764715" cy="5746140"/>
          </a:xfrm>
        </p:spPr>
        <p:txBody>
          <a:bodyPr/>
          <a:lstStyle/>
          <a:p>
            <a:r>
              <a:rPr lang="pl-PL" dirty="0" smtClean="0"/>
              <a:t>Zbyt duża ilość </a:t>
            </a:r>
            <a:r>
              <a:rPr lang="pl-PL" b="1" dirty="0" smtClean="0"/>
              <a:t>witaminy B</a:t>
            </a:r>
          </a:p>
          <a:p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Skutek: spożycie </a:t>
            </a:r>
            <a:r>
              <a:rPr lang="pl-PL" dirty="0"/>
              <a:t>więcej niż 34 mg witaminy B3 powoduje zaczerwienie skóry, a więcej niż 3000 mg może powodować uszkodzenie wątroby.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838" y="2983067"/>
            <a:ext cx="6978162" cy="387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41387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Krop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rop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op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101</TotalTime>
  <Words>600</Words>
  <Application>Microsoft Office PowerPoint</Application>
  <PresentationFormat>Panoramiczny</PresentationFormat>
  <Paragraphs>49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Tw Cen MT</vt:lpstr>
      <vt:lpstr>Wingdings</vt:lpstr>
      <vt:lpstr>Kropla</vt:lpstr>
      <vt:lpstr>ENERGETYKI – POMOC CZY PUŁAPKA?</vt:lpstr>
      <vt:lpstr>Napój energetyzujący (napój energetyczny, energy drink, potocznie: energetyk)</vt:lpstr>
      <vt:lpstr>A teraz tak między nami – energetyk?</vt:lpstr>
      <vt:lpstr>Czytałeś/aś skład któregoś z energetyków? </vt:lpstr>
      <vt:lpstr>Prezentacja programu PowerPoint</vt:lpstr>
      <vt:lpstr>Pamiętasz największe napisy? To substancje występujące w największych ilościach.</vt:lpstr>
      <vt:lpstr>Prezentacja programu PowerPoint</vt:lpstr>
      <vt:lpstr>Prezentacja programu PowerPoint</vt:lpstr>
      <vt:lpstr>Prezentacja programu PowerPoint</vt:lpstr>
      <vt:lpstr>Czy na pewno doda Ci skrzydeł?? Etapy działania energetyka po jego wypiciu.</vt:lpstr>
      <vt:lpstr>PODSUMOWUJĄC </vt:lpstr>
      <vt:lpstr>Prezentacja programu PowerPoint</vt:lpstr>
      <vt:lpstr>Podsumowania ciąg dalszy</vt:lpstr>
      <vt:lpstr>Prezentacja programu PowerPoint</vt:lpstr>
      <vt:lpstr>Jak to więc możliwe, że tak szkodliwy środek ma się tak dobrze i jest tak popularny i łatwo dostępny? odpowiedź jest jedna. </vt:lpstr>
      <vt:lpstr>$$$</vt:lpstr>
      <vt:lpstr>Nie dokładajmy do tego biznesu.   Zwłaszcza kosztem naszego zdrowia.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ENERGETYKI – POMOC CZY PUŁAPKA?</dc:title>
  <dc:creator>Agnieszka Brzazgacz</dc:creator>
  <cp:lastModifiedBy>MSI-55</cp:lastModifiedBy>
  <cp:revision>19</cp:revision>
  <dcterms:created xsi:type="dcterms:W3CDTF">2019-12-04T12:20:14Z</dcterms:created>
  <dcterms:modified xsi:type="dcterms:W3CDTF">2020-10-21T13:04:18Z</dcterms:modified>
</cp:coreProperties>
</file>