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</p:sldMasterIdLst>
  <p:notesMasterIdLst>
    <p:notesMasterId r:id="rId38"/>
  </p:notesMasterIdLst>
  <p:sldIdLst>
    <p:sldId id="256" r:id="rId7"/>
    <p:sldId id="296" r:id="rId8"/>
    <p:sldId id="297" r:id="rId9"/>
    <p:sldId id="283" r:id="rId10"/>
    <p:sldId id="301" r:id="rId11"/>
    <p:sldId id="257" r:id="rId12"/>
    <p:sldId id="258" r:id="rId13"/>
    <p:sldId id="260" r:id="rId14"/>
    <p:sldId id="261" r:id="rId15"/>
    <p:sldId id="298" r:id="rId16"/>
    <p:sldId id="285" r:id="rId17"/>
    <p:sldId id="286" r:id="rId18"/>
    <p:sldId id="299" r:id="rId19"/>
    <p:sldId id="287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95" r:id="rId35"/>
    <p:sldId id="280" r:id="rId36"/>
    <p:sldId id="300" r:id="rId3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onstantia" pitchFamily="16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onstantia" pitchFamily="16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onstantia" pitchFamily="16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onstantia" pitchFamily="16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onstantia" pitchFamily="16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onstantia" pitchFamily="16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onstantia" pitchFamily="16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onstantia" pitchFamily="16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onstantia" pitchFamily="16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8" autoAdjust="0"/>
    <p:restoredTop sz="94660"/>
  </p:normalViewPr>
  <p:slideViewPr>
    <p:cSldViewPr>
      <p:cViewPr varScale="1">
        <p:scale>
          <a:sx n="82" d="100"/>
          <a:sy n="82" d="100"/>
        </p:scale>
        <p:origin x="-984" y="-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17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3537" cy="124872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CA0C767-5355-4C08-9F15-1D22E0D1321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8AAA35-F6E3-459B-BF91-57B256EF894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4638" y="152400"/>
            <a:ext cx="2055812" cy="59674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5038" cy="59674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ADBD14-C264-49CB-8AEB-42B571EC98D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000E79F-16CB-4E6F-A016-C476C4AC495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16085E-8164-45DF-B98B-A6E3B5A28F7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A42076-3353-44EA-9504-C147F5AF58C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542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447800"/>
            <a:ext cx="403542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676B3AC-6332-46AB-9512-7936BD3C78A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78160C8-A972-45E1-863E-6383C15BF41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6CB234-B277-439D-B4F2-3D93C67D86B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253981A-0AF7-451A-B94F-72703E8F1E0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A736547-B524-4E27-85D9-446B4D1DF85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65BDF78-5283-4534-8A58-06F8C2319F1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C5EDBB-30D0-4A88-8CEA-63AD20C47A8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33F3EC-852E-49B0-B8F3-FACCE33169F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4638" y="152400"/>
            <a:ext cx="2055812" cy="59674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5038" cy="59674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A21BDF-78D9-41DF-979E-FB0E3051D47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B7A5144-F6A1-4B4D-B2AA-2F7624C4043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395372C-30EE-4042-9018-D02E6FEC316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EDB5C0-D295-4189-B47D-526A7F687BC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542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447800"/>
            <a:ext cx="403542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A02EBFD-8C17-4F3F-980D-5172732FB20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5BCF11-F802-4ED4-9438-027E2B7EBD7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2E68CC8-8BB0-443A-A116-572D9644D0A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DB37349-1DE3-4F54-B335-705C8B090BA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569AC51-12AA-487D-8F5D-3B7C8A320FB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3260E8-DEE4-4418-9442-1CD574B1462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B30A7C-9F3C-4691-BBA3-0FEFE798682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AE2E0A-B847-4C01-AD74-DBE1E8AE26A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4638" y="152400"/>
            <a:ext cx="2055812" cy="59674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5038" cy="59674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4A67BA-3ACE-4C8B-A0AA-1E4C1C30952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5A61D3-31AA-4577-A953-31F774FFFB7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8E23199-6556-496A-9918-C7EC8017994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BB2716-853D-4263-A5C1-27B5D65583C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542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447800"/>
            <a:ext cx="403542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B480E27-EEE1-4611-A046-FD237F4FE4D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4E0F43-4127-4F25-B834-D3988E20D84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F5177C-0EB5-4913-9068-4202FC25B6B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542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447800"/>
            <a:ext cx="403542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24C6A5-DEB2-4523-8785-86C584AF162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1189C9E-1926-4905-BE66-4C2CAB32AA8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921B34-708A-4DC0-BBD3-5A3DF5B5147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412C52-0DB5-43A4-9714-53345C348D1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44197F7-5BE8-4B93-BC9F-CE58ABB735D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4638" y="152400"/>
            <a:ext cx="2055812" cy="59674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5038" cy="59674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0FDE23-16BC-4E26-82DE-F1D8EC78E2F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6E445C6-9977-42E3-833A-65CA6542529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8B40A8D-F7F2-487E-BB77-898CE58A139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6FD575-BEFF-48EB-91EB-F64E6C2E5AE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542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447800"/>
            <a:ext cx="403542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9E48A0-E7FC-46F5-AD70-A4A56321AC4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444428-78BE-4F02-8C93-F15498427BC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15BFE2-4A43-466B-8806-F4BB5BC72D2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7044A43-C01F-446E-A346-232BE54A85B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5A73DE-6E48-4616-96BA-D6937478B17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45A7C76-B69D-410F-8223-EFDBDF743A3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4211C2-6B80-426D-A18C-1D95104F772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ABD2B3C-B282-4E6C-A8A7-E5A0E7DF9FC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4638" y="152400"/>
            <a:ext cx="2055812" cy="59674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5038" cy="59674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9DAFF2-1269-4019-9186-0C74F2741EF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9CB7EBB-228B-461D-96D3-86C108085A2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5E9EF23-03E4-4897-BB7E-12FF48F6133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B40B4E-3D7F-4DA4-937E-4EBF952230F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542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447800"/>
            <a:ext cx="403542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2C65E7-3961-4DCA-A16A-0C30E94A5AA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DD0DCA-8FCD-4AD8-8583-E9BF5B9D3BD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B7AE69D-7F34-48BB-892F-E6F31E89227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A03217-6F0E-4556-9B96-121EDAC3C2C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8F6D59-531C-4F99-80F3-2118DC32A81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C58C1A-DED8-4D88-B49A-32DB9929E98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03D225A-C620-4A53-B53E-72FFF4FE27C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DF55F0B-86A4-44B2-AF71-41F8BF5C883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4638" y="152400"/>
            <a:ext cx="2055812" cy="59674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5038" cy="59674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468592A-0C9E-4FF8-A948-5E4A82BDFF2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0EDC0C1-9B37-4E0A-884B-999622749AC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06390E1-EC98-4399-9214-932115527EC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92579E-543E-40FF-A633-83E87CC1A21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3250" cy="4672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791200" y="6203950"/>
            <a:ext cx="2587625" cy="381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133600" y="6203950"/>
            <a:ext cx="3581400" cy="384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181725"/>
            <a:ext cx="603250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9253886D-DD95-4B30-BCA7-C16203895455}" type="slidenum">
              <a:rPr lang="pl-PL"/>
              <a:pPr/>
              <a:t>‹#›</a:t>
            </a:fld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3250" cy="1212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BEEC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1463675" y="3549650"/>
            <a:ext cx="2971800" cy="1588"/>
          </a:xfrm>
          <a:prstGeom prst="line">
            <a:avLst/>
          </a:prstGeom>
          <a:noFill/>
          <a:ln w="9360" cap="sq">
            <a:solidFill>
              <a:srgbClr val="E9E8E8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4708525" y="3549650"/>
            <a:ext cx="2971800" cy="1588"/>
          </a:xfrm>
          <a:prstGeom prst="line">
            <a:avLst/>
          </a:prstGeom>
          <a:noFill/>
          <a:ln w="9360" cap="sq">
            <a:solidFill>
              <a:srgbClr val="E9E8E8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40250" y="3525838"/>
            <a:ext cx="46038" cy="46037"/>
          </a:xfrm>
          <a:prstGeom prst="ellipse">
            <a:avLst/>
          </a:prstGeom>
          <a:solidFill>
            <a:srgbClr val="A5644E"/>
          </a:solidFill>
          <a:ln w="38160" cap="sq">
            <a:solidFill>
              <a:srgbClr val="A5644E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3250" cy="4672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3250" cy="1212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791200" y="6203950"/>
            <a:ext cx="2587625" cy="381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181725"/>
            <a:ext cx="603250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600">
                <a:solidFill>
                  <a:srgbClr val="FBEEC9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F509D47C-2EF5-4195-8AC2-D18130E169D1}" type="slidenum">
              <a:rPr lang="pl-PL"/>
              <a:pPr/>
              <a:t>‹#›</a:t>
            </a:fld>
            <a:endParaRPr lang="pl-PL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133600" y="6203950"/>
            <a:ext cx="3581400" cy="384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BEEC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Line 1"/>
          <p:cNvSpPr>
            <a:spLocks noChangeShapeType="1"/>
          </p:cNvSpPr>
          <p:nvPr/>
        </p:nvSpPr>
        <p:spPr bwMode="auto">
          <a:xfrm>
            <a:off x="685800" y="4916488"/>
            <a:ext cx="7924800" cy="4762"/>
          </a:xfrm>
          <a:prstGeom prst="line">
            <a:avLst/>
          </a:prstGeom>
          <a:noFill/>
          <a:ln w="9360" cap="sq">
            <a:solidFill>
              <a:srgbClr val="E9E9E8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3250" cy="4672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3250" cy="1212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791200" y="6203950"/>
            <a:ext cx="2587625" cy="381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33600" y="6203950"/>
            <a:ext cx="3581400" cy="384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181725"/>
            <a:ext cx="603250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600">
                <a:solidFill>
                  <a:srgbClr val="FBEEC9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989B5CA6-E3EC-4B1C-843D-E8F0C4376034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BEEC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Line 1"/>
          <p:cNvSpPr>
            <a:spLocks noChangeShapeType="1"/>
          </p:cNvSpPr>
          <p:nvPr/>
        </p:nvSpPr>
        <p:spPr bwMode="auto">
          <a:xfrm>
            <a:off x="563563" y="2179638"/>
            <a:ext cx="3748087" cy="1587"/>
          </a:xfrm>
          <a:prstGeom prst="line">
            <a:avLst/>
          </a:prstGeom>
          <a:noFill/>
          <a:ln w="12600" cap="sq">
            <a:solidFill>
              <a:srgbClr val="E9E8E8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4754563" y="2179638"/>
            <a:ext cx="3749675" cy="1587"/>
          </a:xfrm>
          <a:prstGeom prst="line">
            <a:avLst/>
          </a:prstGeom>
          <a:noFill/>
          <a:ln w="12600" cap="sq">
            <a:solidFill>
              <a:srgbClr val="E9E8E8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3250" cy="4672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3250" cy="1212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181725"/>
            <a:ext cx="603250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600">
                <a:solidFill>
                  <a:srgbClr val="FBEEC9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583EDDE0-A360-4377-8B1B-378A84F0EBCE}" type="slidenum">
              <a:rPr lang="pl-PL"/>
              <a:pPr/>
              <a:t>‹#›</a:t>
            </a:fld>
            <a:endParaRPr lang="pl-PL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133600" y="6203950"/>
            <a:ext cx="3581400" cy="384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791200" y="6203950"/>
            <a:ext cx="2587625" cy="381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BEEC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3250" cy="4672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3250" cy="1212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791200" y="6203950"/>
            <a:ext cx="2587625" cy="381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181725"/>
            <a:ext cx="603250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600">
                <a:solidFill>
                  <a:srgbClr val="FBEEC9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1A8D0629-A35A-4548-983C-D78459166B40}" type="slidenum">
              <a:rPr lang="pl-PL"/>
              <a:pPr/>
              <a:t>‹#›</a:t>
            </a:fld>
            <a:endParaRPr lang="pl-PL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133600" y="6203950"/>
            <a:ext cx="3581400" cy="384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BEEC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3250" cy="4672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3250" cy="1212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791200" y="6203950"/>
            <a:ext cx="2587625" cy="381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181725"/>
            <a:ext cx="603250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600">
                <a:solidFill>
                  <a:srgbClr val="FBEEC9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76994D42-C181-4472-9180-AF5A5532D194}" type="slidenum">
              <a:rPr lang="pl-PL"/>
              <a:pPr/>
              <a:t>‹#›</a:t>
            </a:fld>
            <a:endParaRPr lang="pl-PL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133600" y="6203950"/>
            <a:ext cx="3581400" cy="384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BEEC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lnierzewykleci.pl/" TargetMode="External"/><Relationship Id="rId2" Type="http://schemas.openxmlformats.org/officeDocument/2006/relationships/hyperlink" Target="http://www.ipn.gov.plhttp/podziemiezbrojne.blox.p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66700" indent="-266700">
              <a:spcBef>
                <a:spcPts val="600"/>
              </a:spcBef>
              <a:buClr>
                <a:srgbClr val="A5644E"/>
              </a:buCl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pl-PL" sz="2600" dirty="0">
              <a:solidFill>
                <a:srgbClr val="FFFFFF"/>
              </a:solidFill>
            </a:endParaRPr>
          </a:p>
        </p:txBody>
      </p:sp>
      <p:pic>
        <p:nvPicPr>
          <p:cNvPr id="5" name="Picture 2" descr="C:\Users\HP\Desktop\xxx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676232"/>
            <a:ext cx="7572428" cy="5538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500042"/>
            <a:ext cx="75724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/>
              <a:t>Najważniejsze organizacje </a:t>
            </a:r>
            <a:r>
              <a:rPr lang="pl-PL" sz="3600" dirty="0" smtClean="0"/>
              <a:t>niepodległościowe:</a:t>
            </a:r>
          </a:p>
          <a:p>
            <a:pPr algn="ctr"/>
            <a:endParaRPr lang="pl-PL" sz="3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 smtClean="0"/>
              <a:t>NIE, </a:t>
            </a:r>
            <a:r>
              <a:rPr lang="pl-PL" sz="2400" dirty="0" smtClean="0"/>
              <a:t>Delegatura Sił Zbrojnych na Kraj, 1944-1945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 smtClean="0"/>
              <a:t>Wolność i Niezawisłość </a:t>
            </a:r>
            <a:r>
              <a:rPr lang="pl-PL" sz="2400" dirty="0" err="1" smtClean="0"/>
              <a:t>(Wi</a:t>
            </a:r>
            <a:r>
              <a:rPr lang="pl-PL" sz="2400" dirty="0" smtClean="0"/>
              <a:t>N), 1945-1954 (1963)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 smtClean="0"/>
              <a:t>Narodowe Siły Zbrojne (NSZ), 1942-poł. lat 50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 smtClean="0"/>
              <a:t>Konspiracyjne Wojsko Polskie (KWP), 1945-1954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 smtClean="0"/>
              <a:t>Ruch Oporu Armii Krajowej (ROAK), od 1944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 smtClean="0"/>
              <a:t>Narodowe Zjednoczenie Wojskowe (NZW), 1944-1956</a:t>
            </a:r>
            <a:endParaRPr lang="pl-PL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2910" y="357167"/>
            <a:ext cx="81439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 smtClean="0"/>
              <a:t>Bohaterowie  powstania: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Rotmistrz Witold Pilecki „Witold”</a:t>
            </a:r>
          </a:p>
          <a:p>
            <a:r>
              <a:rPr lang="pl-PL" sz="2800" dirty="0" smtClean="0"/>
              <a:t>August Emil Fieldorf „Nil”</a:t>
            </a:r>
          </a:p>
          <a:p>
            <a:r>
              <a:rPr lang="pl-PL" sz="2800" dirty="0" smtClean="0"/>
              <a:t>Danuta Siedzikówna „Inka”</a:t>
            </a:r>
          </a:p>
          <a:p>
            <a:r>
              <a:rPr lang="pl-PL" sz="2800" dirty="0" smtClean="0"/>
              <a:t>Józef Kuraś „Ogień”</a:t>
            </a:r>
          </a:p>
          <a:p>
            <a:r>
              <a:rPr lang="pl-PL" sz="2800" dirty="0" smtClean="0"/>
              <a:t>Zygmunt Szendzielarz „Łupaszka”</a:t>
            </a:r>
          </a:p>
          <a:p>
            <a:r>
              <a:rPr lang="pl-PL" sz="2800" dirty="0" smtClean="0"/>
              <a:t>Hieronim Dekutowski „Zapora”</a:t>
            </a:r>
          </a:p>
          <a:p>
            <a:r>
              <a:rPr lang="pl-PL" sz="2800" dirty="0" smtClean="0"/>
              <a:t>Władysław </a:t>
            </a:r>
            <a:r>
              <a:rPr lang="pl-PL" sz="2800" dirty="0" smtClean="0"/>
              <a:t>Łukasiuk „Młot”</a:t>
            </a:r>
          </a:p>
          <a:p>
            <a:r>
              <a:rPr lang="pl-PL" sz="2800" dirty="0" smtClean="0"/>
              <a:t>Edward Taraszkiewicz „Żelazny”</a:t>
            </a:r>
          </a:p>
          <a:p>
            <a:r>
              <a:rPr lang="pl-PL" sz="2800" dirty="0" smtClean="0"/>
              <a:t>Hieronim Dekutowski „Zapora”</a:t>
            </a:r>
          </a:p>
          <a:p>
            <a:r>
              <a:rPr lang="pl-PL" sz="2800" dirty="0" smtClean="0"/>
              <a:t>Mieczysław Dziemieszkiewicz „Rój”</a:t>
            </a:r>
            <a:endParaRPr lang="pl-PL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357166"/>
            <a:ext cx="807249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/>
              <a:t>Rotmistrz Witold Pilecki „Witold”</a:t>
            </a:r>
          </a:p>
          <a:p>
            <a:pPr algn="just"/>
            <a:r>
              <a:rPr lang="pl-PL" sz="2400" dirty="0" smtClean="0"/>
              <a:t>Najodważniejszy z odważnych jedyny człowiek w dziejach, który dobrowolnie dał się ująć, by trafić do niemieckiego obozu koncentracyjnego Auschwitz.  Stworzył tam konspiracyjny Związek Organizacji Wojskowej, który przekazywał na Zachód informacje o Holokauście. Był dowódcą w powstaniu warszawskim, trafił do niewoli niemieckiej. Po wojnie na rozkaz gen. Andersa wrócił do kraju, by zbierać tu informacje wywiadowcze.</a:t>
            </a:r>
          </a:p>
          <a:p>
            <a:pPr algn="just"/>
            <a:r>
              <a:rPr lang="pl-PL" sz="2400" dirty="0" smtClean="0"/>
              <a:t>Aresztowany w 1947 przez UB, brutalnie torturowany; wyznał żonie: „Oświęcim to była igraszka”.</a:t>
            </a:r>
          </a:p>
          <a:p>
            <a:pPr algn="just"/>
            <a:r>
              <a:rPr lang="pl-PL" sz="2400" dirty="0" smtClean="0"/>
              <a:t>25 maja 1948 zamordowany z wyroku komunistycznego sądu w warszawskim więzieniu przy Rakowieckiej. </a:t>
            </a:r>
          </a:p>
          <a:p>
            <a:pPr algn="just"/>
            <a:r>
              <a:rPr lang="pl-PL" sz="2400" dirty="0" smtClean="0"/>
              <a:t>Zostawił żonę i dwójkę dzieci, miejsce pochówku nieznane.</a:t>
            </a:r>
            <a:endParaRPr lang="pl-PL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p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785794"/>
            <a:ext cx="3786214" cy="4944407"/>
          </a:xfrm>
          <a:prstGeom prst="rect">
            <a:avLst/>
          </a:prstGeom>
          <a:noFill/>
        </p:spPr>
      </p:pic>
      <p:pic>
        <p:nvPicPr>
          <p:cNvPr id="2051" name="Picture 3" descr="C:\Users\HP\Desktop\p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3298" y="642919"/>
            <a:ext cx="2875759" cy="3143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2910" y="214290"/>
            <a:ext cx="807249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 smtClean="0"/>
              <a:t>August Emil Fieldorf „Nil”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algn="just"/>
            <a:r>
              <a:rPr lang="pl-PL" sz="2000" dirty="0" smtClean="0"/>
              <a:t>Organizator i dowódca Kedywu (Kierownictwa Dywersji) Armii Krajowej (1942-1944). Wydał rozkaz likwidacji generała SS w Warszawie - Franza Kutschery</a:t>
            </a:r>
          </a:p>
          <a:p>
            <a:pPr algn="just"/>
            <a:r>
              <a:rPr lang="pl-PL" sz="2000" dirty="0" smtClean="0"/>
              <a:t>Zastępca Komendanta Głównego AK ;</a:t>
            </a:r>
          </a:p>
          <a:p>
            <a:pPr algn="just"/>
            <a:r>
              <a:rPr lang="pl-PL" sz="2000" dirty="0" smtClean="0"/>
              <a:t>Dowódca organizacji NIE („Niepodległość”)1945-1947 pod fałszywym nazwiskiem na zesłaniu w ZSRR;</a:t>
            </a:r>
          </a:p>
          <a:p>
            <a:pPr algn="just"/>
            <a:r>
              <a:rPr lang="pl-PL" sz="2000" dirty="0" smtClean="0"/>
              <a:t>Aresztowany w 1950, pomimo tortur odmówił współpracy z UB.</a:t>
            </a:r>
          </a:p>
          <a:p>
            <a:pPr algn="just"/>
            <a:r>
              <a:rPr lang="pl-PL" sz="2000" dirty="0" smtClean="0"/>
              <a:t>24 lutego 1953 zamordowany z wyroku komunistycznego sądu </a:t>
            </a:r>
            <a:br>
              <a:rPr lang="pl-PL" sz="2000" dirty="0" smtClean="0"/>
            </a:br>
            <a:r>
              <a:rPr lang="pl-PL" sz="2000" dirty="0" smtClean="0"/>
              <a:t>w warszawskim więzieniu przy Rakowieckiej, miejsce pochówku nieznane (prawdopodobnie na Powązkach).</a:t>
            </a:r>
            <a:endParaRPr lang="pl-PL" sz="2000" dirty="0"/>
          </a:p>
        </p:txBody>
      </p:sp>
      <p:pic>
        <p:nvPicPr>
          <p:cNvPr id="3074" name="Picture 2" descr="C:\Users\HP\Desktop\f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1785950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just">
              <a:spcBef>
                <a:spcPts val="600"/>
              </a:spcBef>
              <a:buClr>
                <a:srgbClr val="A5644E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600" dirty="0" smtClean="0">
                <a:solidFill>
                  <a:srgbClr val="FFFFFF"/>
                </a:solidFill>
              </a:rPr>
              <a:t>Major </a:t>
            </a:r>
            <a:r>
              <a:rPr lang="pl-PL" sz="2600" dirty="0">
                <a:solidFill>
                  <a:srgbClr val="FFFFFF"/>
                </a:solidFill>
              </a:rPr>
              <a:t>Kawalerii WP i AK, walczył w Wileńskiej Brygadzie AK, po wojnie walczył  w oddziałach leśnych oraz prowadził akcję propagandową przeciw komunistom. Organizował tzw. patrole dywersyjne, które wspierały pozyskiwanie środków oraz w lutym 1946 powołał do życia </a:t>
            </a:r>
            <a:r>
              <a:rPr lang="pl-PL" sz="2600" dirty="0" smtClean="0">
                <a:solidFill>
                  <a:srgbClr val="FFFFFF"/>
                </a:solidFill>
              </a:rPr>
              <a:t>VI </a:t>
            </a:r>
            <a:r>
              <a:rPr lang="pl-PL" sz="2600" dirty="0">
                <a:solidFill>
                  <a:srgbClr val="FFFFFF"/>
                </a:solidFill>
              </a:rPr>
              <a:t>Brygadę Wileńską, która była zorganizowanym oddziałem zbrojnym. Został aresztowany w czerwcu 1948 , a zmarł w 1951 roku </a:t>
            </a:r>
            <a:r>
              <a:rPr lang="pl-PL" sz="2600" dirty="0" smtClean="0">
                <a:solidFill>
                  <a:srgbClr val="FFFFFF"/>
                </a:solidFill>
              </a:rPr>
              <a:t/>
            </a:r>
            <a:br>
              <a:rPr lang="pl-PL" sz="2600" dirty="0" smtClean="0">
                <a:solidFill>
                  <a:srgbClr val="FFFFFF"/>
                </a:solidFill>
              </a:rPr>
            </a:br>
            <a:r>
              <a:rPr lang="pl-PL" sz="2600" dirty="0" smtClean="0">
                <a:solidFill>
                  <a:srgbClr val="FFFFFF"/>
                </a:solidFill>
              </a:rPr>
              <a:t>w </a:t>
            </a:r>
            <a:r>
              <a:rPr lang="pl-PL" sz="2600" dirty="0">
                <a:solidFill>
                  <a:srgbClr val="FFFFFF"/>
                </a:solidFill>
              </a:rPr>
              <a:t>więzieniu mokotowskim w Warszawie.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25" y="341313"/>
            <a:ext cx="8253413" cy="115886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328613"/>
            <a:ext cx="3554413" cy="9180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1219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1700213"/>
            <a:ext cx="3216275" cy="4672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>
            <a:outerShdw dist="38184" dir="2700000" algn="ctr" rotWithShape="0">
              <a:srgbClr val="000000">
                <a:alpha val="43031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66700" indent="-266700" algn="just">
              <a:spcBef>
                <a:spcPts val="600"/>
              </a:spcBef>
              <a:buClr>
                <a:srgbClr val="A5644E"/>
              </a:buClr>
              <a:buFont typeface="Wingdings 2" pitchFamily="16" charset="2"/>
              <a:buChar char="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pl-PL" sz="2400" dirty="0">
                <a:solidFill>
                  <a:srgbClr val="FFFFFF"/>
                </a:solidFill>
              </a:rPr>
              <a:t>W czerwcu 1942 rozpoczął działalność konspiracyjną </a:t>
            </a:r>
            <a:r>
              <a:rPr lang="pl-PL" sz="2400" dirty="0" smtClean="0">
                <a:solidFill>
                  <a:srgbClr val="FFFFFF"/>
                </a:solidFill>
              </a:rPr>
              <a:t/>
            </a:r>
            <a:br>
              <a:rPr lang="pl-PL" sz="2400" dirty="0" smtClean="0">
                <a:solidFill>
                  <a:srgbClr val="FFFFFF"/>
                </a:solidFill>
              </a:rPr>
            </a:br>
            <a:r>
              <a:rPr lang="pl-PL" sz="2400" dirty="0" smtClean="0">
                <a:solidFill>
                  <a:srgbClr val="FFFFFF"/>
                </a:solidFill>
              </a:rPr>
              <a:t>w </a:t>
            </a:r>
            <a:r>
              <a:rPr lang="pl-PL" sz="2400" dirty="0">
                <a:solidFill>
                  <a:srgbClr val="FFFFFF"/>
                </a:solidFill>
              </a:rPr>
              <a:t>szeregach AK na Wileńszczyźnie. Został członkiem </a:t>
            </a:r>
            <a:r>
              <a:rPr lang="pl-PL" sz="2400" dirty="0" smtClean="0">
                <a:solidFill>
                  <a:srgbClr val="FFFFFF"/>
                </a:solidFill>
              </a:rPr>
              <a:t>23 Ośrodka </a:t>
            </a:r>
            <a:r>
              <a:rPr lang="pl-PL" sz="2400" dirty="0">
                <a:solidFill>
                  <a:srgbClr val="FFFFFF"/>
                </a:solidFill>
              </a:rPr>
              <a:t>Dywersyjnego Ignalino-Nowe Święciany. Przed majem 1943 objął dowództwo jednego z patroli </a:t>
            </a:r>
            <a:r>
              <a:rPr lang="pl-PL" sz="2400" dirty="0" smtClean="0">
                <a:solidFill>
                  <a:srgbClr val="FFFFFF"/>
                </a:solidFill>
              </a:rPr>
              <a:t>23 </a:t>
            </a:r>
            <a:r>
              <a:rPr lang="pl-PL" sz="2400" dirty="0">
                <a:solidFill>
                  <a:srgbClr val="FFFFFF"/>
                </a:solidFill>
              </a:rPr>
              <a:t>OD. Po wpadce i dekonspiracji od maja 1944 r. był żołnierzem plutonu sierż. Mieczysława Kitkiewicza ps. "Kitka" </a:t>
            </a:r>
            <a:r>
              <a:rPr lang="pl-PL" sz="2400" dirty="0" smtClean="0">
                <a:solidFill>
                  <a:srgbClr val="FFFFFF"/>
                </a:solidFill>
              </a:rPr>
              <a:t>.</a:t>
            </a:r>
          </a:p>
          <a:p>
            <a:pPr marL="266700" indent="-266700" algn="just">
              <a:spcBef>
                <a:spcPts val="600"/>
              </a:spcBef>
              <a:buClr>
                <a:srgbClr val="A5644E"/>
              </a:buCl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pl-PL" sz="2400" dirty="0" smtClean="0">
                <a:solidFill>
                  <a:srgbClr val="FFFFFF"/>
                </a:solidFill>
              </a:rPr>
              <a:t>   W5 </a:t>
            </a:r>
            <a:r>
              <a:rPr lang="pl-PL" sz="2400" dirty="0">
                <a:solidFill>
                  <a:srgbClr val="FFFFFF"/>
                </a:solidFill>
              </a:rPr>
              <a:t>Wileńskiej Brygadzie AK służył pod dowództwem </a:t>
            </a:r>
            <a:r>
              <a:rPr lang="pl-PL" sz="2400" dirty="0" smtClean="0">
                <a:solidFill>
                  <a:srgbClr val="FFFFFF"/>
                </a:solidFill>
              </a:rPr>
              <a:t>mjr </a:t>
            </a:r>
            <a:r>
              <a:rPr lang="pl-PL" sz="2400" dirty="0">
                <a:solidFill>
                  <a:srgbClr val="FFFFFF"/>
                </a:solidFill>
              </a:rPr>
              <a:t>Zygmunta Szendzielarza ps. "Łupaszko". Uczestniczył </a:t>
            </a:r>
            <a:r>
              <a:rPr lang="pl-PL" sz="2400" dirty="0" smtClean="0">
                <a:solidFill>
                  <a:srgbClr val="FFFFFF"/>
                </a:solidFill>
              </a:rPr>
              <a:t/>
            </a:r>
            <a:br>
              <a:rPr lang="pl-PL" sz="2400" dirty="0" smtClean="0">
                <a:solidFill>
                  <a:srgbClr val="FFFFFF"/>
                </a:solidFill>
              </a:rPr>
            </a:br>
            <a:r>
              <a:rPr lang="pl-PL" sz="2400" dirty="0" smtClean="0">
                <a:solidFill>
                  <a:srgbClr val="FFFFFF"/>
                </a:solidFill>
              </a:rPr>
              <a:t>w </a:t>
            </a:r>
            <a:r>
              <a:rPr lang="pl-PL" sz="2400" dirty="0">
                <a:solidFill>
                  <a:srgbClr val="FFFFFF"/>
                </a:solidFill>
              </a:rPr>
              <a:t>walkach o wyzwolenie Wilna w ramach operacji "Ostra Brama". W 1946 roku został ranny w czasie obławy MO </a:t>
            </a:r>
            <a:r>
              <a:rPr lang="pl-PL" sz="2400" dirty="0" smtClean="0">
                <a:solidFill>
                  <a:srgbClr val="FFFFFF"/>
                </a:solidFill>
              </a:rPr>
              <a:t/>
            </a:r>
            <a:br>
              <a:rPr lang="pl-PL" sz="2400" dirty="0" smtClean="0">
                <a:solidFill>
                  <a:srgbClr val="FFFFFF"/>
                </a:solidFill>
              </a:rPr>
            </a:br>
            <a:r>
              <a:rPr lang="pl-PL" sz="2400" dirty="0" smtClean="0">
                <a:solidFill>
                  <a:srgbClr val="FFFFFF"/>
                </a:solidFill>
              </a:rPr>
              <a:t>i UB  </a:t>
            </a:r>
            <a:r>
              <a:rPr lang="pl-PL" sz="2400" dirty="0">
                <a:solidFill>
                  <a:srgbClr val="FFFFFF"/>
                </a:solidFill>
              </a:rPr>
              <a:t>przez co ukrywał się później w majątku Czernin. </a:t>
            </a:r>
            <a:endParaRPr lang="pl-PL" sz="2400" dirty="0" smtClean="0">
              <a:solidFill>
                <a:srgbClr val="FFFFFF"/>
              </a:solidFill>
            </a:endParaRPr>
          </a:p>
          <a:p>
            <a:pPr marL="266700" indent="-266700" algn="just">
              <a:spcBef>
                <a:spcPts val="600"/>
              </a:spcBef>
              <a:buClr>
                <a:srgbClr val="A5644E"/>
              </a:buCl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pl-PL" sz="2400" dirty="0" smtClean="0">
                <a:solidFill>
                  <a:srgbClr val="FFFFFF"/>
                </a:solidFill>
              </a:rPr>
              <a:t>   Zginął </a:t>
            </a:r>
            <a:r>
              <a:rPr lang="pl-PL" sz="2400" dirty="0">
                <a:solidFill>
                  <a:srgbClr val="FFFFFF"/>
                </a:solidFill>
              </a:rPr>
              <a:t>zraniony odłamkiem granatu podczas obławy bezpieki na majątek.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50" y="146050"/>
            <a:ext cx="8242300" cy="1238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" y="244475"/>
            <a:ext cx="3224213" cy="4108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1219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987550"/>
            <a:ext cx="2962275" cy="4352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86175" y="3284538"/>
            <a:ext cx="2000250" cy="304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075613" cy="457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66700" indent="-266700">
              <a:lnSpc>
                <a:spcPct val="90000"/>
              </a:lnSpc>
              <a:spcBef>
                <a:spcPts val="600"/>
              </a:spcBef>
              <a:buClr>
                <a:srgbClr val="A5644E"/>
              </a:buClr>
              <a:buFont typeface="Wingdings 2" pitchFamily="16" charset="2"/>
              <a:buChar char="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pl-PL" sz="2600" dirty="0">
                <a:solidFill>
                  <a:srgbClr val="FFFFFF"/>
                </a:solidFill>
              </a:rPr>
              <a:t>Pochodzący z Tarnobrzega „Zapora” w czasie II wojny światowej walczył w szeregach AK, a po wojnie brał udział w konspiracji antysowieckiej na Podkarpaciu. Specjalizował się głownie w walkach UB oraz atakach na posterunki MO. Szykanowany oraz poszukiwany przez władzę ludową, został zdradzony przez swojego zastępcę i złapany jesienią 1947, wyrok  śmierci został dokonany 7 marca 1949 roku.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146050"/>
            <a:ext cx="8466137" cy="1238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321425" y="1547813"/>
            <a:ext cx="2316163" cy="306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85786" y="785794"/>
            <a:ext cx="74295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i="1" dirty="0" smtClean="0"/>
              <a:t>„Życie poświęcić warto jest tylko dla jednej idei, idei wolności!</a:t>
            </a:r>
            <a:br>
              <a:rPr lang="pl-PL" sz="2800" i="1" dirty="0" smtClean="0"/>
            </a:br>
            <a:r>
              <a:rPr lang="pl-PL" sz="2800" i="1" dirty="0" smtClean="0"/>
              <a:t>Jeśli walczymy i ponosimy ofiary to dlatego,</a:t>
            </a:r>
            <a:br>
              <a:rPr lang="pl-PL" sz="2800" i="1" dirty="0" smtClean="0"/>
            </a:br>
            <a:r>
              <a:rPr lang="pl-PL" sz="2800" i="1" dirty="0" smtClean="0"/>
              <a:t>że chcemy właśnie  żyć, ale żyć jako ludzie wolni,</a:t>
            </a:r>
            <a:br>
              <a:rPr lang="pl-PL" sz="2800" i="1" dirty="0" smtClean="0"/>
            </a:br>
            <a:r>
              <a:rPr lang="pl-PL" sz="2800" i="1" dirty="0" smtClean="0"/>
              <a:t>w wolnej Ojczyźnie”.</a:t>
            </a:r>
          </a:p>
          <a:p>
            <a:pPr algn="ctr"/>
            <a:endParaRPr lang="pl-PL" sz="2800" i="1" dirty="0" smtClean="0"/>
          </a:p>
          <a:p>
            <a:pPr algn="ctr"/>
            <a:endParaRPr lang="pl-PL" sz="2800" i="1" dirty="0" smtClean="0"/>
          </a:p>
          <a:p>
            <a:pPr algn="ctr"/>
            <a:r>
              <a:rPr lang="pl-PL" sz="2800" i="1" dirty="0" smtClean="0"/>
              <a:t/>
            </a:r>
            <a:br>
              <a:rPr lang="pl-PL" sz="2800" i="1" dirty="0" smtClean="0"/>
            </a:br>
            <a:r>
              <a:rPr lang="pl-PL" sz="2800" i="1" dirty="0" smtClean="0"/>
              <a:t>                                                      </a:t>
            </a:r>
            <a:r>
              <a:rPr lang="pl-PL" sz="1400" b="1" i="1" dirty="0" smtClean="0"/>
              <a:t>Kpt. Zdzisław Broński „Uskok”</a:t>
            </a:r>
            <a:endParaRPr lang="pl-PL" sz="1400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714348" y="1643050"/>
            <a:ext cx="8015286" cy="457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66700" indent="-266700" algn="just">
              <a:spcBef>
                <a:spcPts val="600"/>
              </a:spcBef>
              <a:buClr>
                <a:srgbClr val="A5644E"/>
              </a:buClr>
              <a:buFont typeface="Wingdings 2" pitchFamily="16" charset="2"/>
              <a:buChar char="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pl-PL" sz="2600" dirty="0">
                <a:solidFill>
                  <a:srgbClr val="FFFFFF"/>
                </a:solidFill>
              </a:rPr>
              <a:t>Słynny partyzant na Podhalu. W czasie II wojny światowej walczył razem z Rosjanami przeciw Hitlerowcom. Po zakończeniu wojny początkowo współpracował z Rosjanami, tworząc placówkę MO </a:t>
            </a:r>
            <a:r>
              <a:rPr lang="pl-PL" sz="2600" dirty="0" smtClean="0">
                <a:solidFill>
                  <a:srgbClr val="FFFFFF"/>
                </a:solidFill>
              </a:rPr>
              <a:t/>
            </a:r>
            <a:br>
              <a:rPr lang="pl-PL" sz="2600" dirty="0" smtClean="0">
                <a:solidFill>
                  <a:srgbClr val="FFFFFF"/>
                </a:solidFill>
              </a:rPr>
            </a:br>
            <a:r>
              <a:rPr lang="pl-PL" sz="2600" dirty="0" smtClean="0">
                <a:solidFill>
                  <a:srgbClr val="FFFFFF"/>
                </a:solidFill>
              </a:rPr>
              <a:t>w </a:t>
            </a:r>
            <a:r>
              <a:rPr lang="pl-PL" sz="2600" dirty="0">
                <a:solidFill>
                  <a:srgbClr val="FFFFFF"/>
                </a:solidFill>
              </a:rPr>
              <a:t>rodzinnym Nowym Targu. Widząc jednak później rządy nowej władzy, zdecydował o „powrocie do lasu”. Walczył aktywnie z UB, NKWD i MO. W wyniku </a:t>
            </a:r>
            <a:r>
              <a:rPr lang="pl-PL" sz="2600" dirty="0" smtClean="0">
                <a:solidFill>
                  <a:srgbClr val="FFFFFF"/>
                </a:solidFill>
              </a:rPr>
              <a:t>starć z </a:t>
            </a:r>
            <a:r>
              <a:rPr lang="pl-PL" sz="2600" dirty="0">
                <a:solidFill>
                  <a:srgbClr val="FFFFFF"/>
                </a:solidFill>
              </a:rPr>
              <a:t>ludźmi „Ognia” zginęło łącznie ponad 120 funkcjonariuszy władzy ludowej. On sam zmarł </a:t>
            </a:r>
            <a:r>
              <a:rPr lang="pl-PL" sz="2600" dirty="0" smtClean="0">
                <a:solidFill>
                  <a:srgbClr val="FFFFFF"/>
                </a:solidFill>
              </a:rPr>
              <a:t>w </a:t>
            </a:r>
            <a:r>
              <a:rPr lang="pl-PL" sz="2600" dirty="0">
                <a:solidFill>
                  <a:srgbClr val="FFFFFF"/>
                </a:solidFill>
              </a:rPr>
              <a:t>szpitalu po zaciętej walce w czasie obławy na jego oddział.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50" y="146050"/>
            <a:ext cx="8242300" cy="1238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04813"/>
            <a:ext cx="3311525" cy="4483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>
            <a:outerShdw dist="38184" dir="2700000" algn="ctr" rotWithShape="0">
              <a:srgbClr val="000000">
                <a:alpha val="43031"/>
              </a:srgbClr>
            </a:outerShdw>
          </a:effectLst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1219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404813"/>
            <a:ext cx="3738562" cy="59039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>
            <a:outerShdw dist="38184" dir="2700000" algn="ctr" rotWithShape="0">
              <a:srgbClr val="000000">
                <a:alpha val="43031"/>
              </a:srgbClr>
            </a:out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50" y="146050"/>
            <a:ext cx="8242300" cy="1238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85720" y="1524000"/>
            <a:ext cx="6015068" cy="5721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66700" indent="-266700">
              <a:lnSpc>
                <a:spcPct val="80000"/>
              </a:lnSpc>
              <a:spcBef>
                <a:spcPts val="600"/>
              </a:spcBef>
              <a:buClr>
                <a:srgbClr val="A5644E"/>
              </a:buCl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pl-PL" sz="2000" dirty="0" smtClean="0">
                <a:solidFill>
                  <a:srgbClr val="FFFFFF"/>
                </a:solidFill>
              </a:rPr>
              <a:t>   Dowódca </a:t>
            </a:r>
            <a:r>
              <a:rPr lang="pl-PL" sz="2000" dirty="0">
                <a:solidFill>
                  <a:srgbClr val="FFFFFF"/>
                </a:solidFill>
              </a:rPr>
              <a:t>drużyny z 8 kompanii IX Ośrodka Sarnaki – Górki Obwodu AK Siedlce</a:t>
            </a:r>
            <a:r>
              <a:rPr lang="pl-PL" sz="2000" dirty="0" smtClean="0">
                <a:solidFill>
                  <a:srgbClr val="FFFFFF"/>
                </a:solidFill>
              </a:rPr>
              <a:t>. </a:t>
            </a:r>
            <a:endParaRPr lang="pl-PL" sz="2000" dirty="0">
              <a:solidFill>
                <a:srgbClr val="FFFFFF"/>
              </a:solidFill>
            </a:endParaRPr>
          </a:p>
          <a:p>
            <a:pPr marL="266700" indent="-266700">
              <a:lnSpc>
                <a:spcPct val="80000"/>
              </a:lnSpc>
              <a:spcBef>
                <a:spcPts val="600"/>
              </a:spcBef>
              <a:buClr>
                <a:srgbClr val="A5644E"/>
              </a:buCl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pl-PL" sz="2000" dirty="0" smtClean="0">
                <a:solidFill>
                  <a:srgbClr val="FFFFFF"/>
                </a:solidFill>
              </a:rPr>
              <a:t>    W </a:t>
            </a:r>
            <a:r>
              <a:rPr lang="pl-PL" sz="2000" dirty="0">
                <a:solidFill>
                  <a:srgbClr val="FFFFFF"/>
                </a:solidFill>
              </a:rPr>
              <a:t>wojnie obronnej </a:t>
            </a:r>
            <a:r>
              <a:rPr lang="pl-PL" sz="2000" dirty="0" smtClean="0">
                <a:solidFill>
                  <a:srgbClr val="FFFFFF"/>
                </a:solidFill>
              </a:rPr>
              <a:t>w 1939 </a:t>
            </a:r>
            <a:r>
              <a:rPr lang="pl-PL" sz="2000" dirty="0">
                <a:solidFill>
                  <a:srgbClr val="FFFFFF"/>
                </a:solidFill>
              </a:rPr>
              <a:t>r. Łukasiuk nie brał udziału, gdyż ze względu na swe kalectwo był zwolniony ze służby wojskowej. Natomiast od pierwszych miesięcy okupacji </a:t>
            </a:r>
            <a:r>
              <a:rPr lang="pl-PL" sz="2000" dirty="0" smtClean="0">
                <a:solidFill>
                  <a:srgbClr val="FFFFFF"/>
                </a:solidFill>
              </a:rPr>
              <a:t>uczestniczył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w </a:t>
            </a:r>
            <a:r>
              <a:rPr lang="pl-PL" sz="2000" dirty="0">
                <a:solidFill>
                  <a:srgbClr val="FFFFFF"/>
                </a:solidFill>
              </a:rPr>
              <a:t>konspiracyjnej pracy </a:t>
            </a:r>
            <a:r>
              <a:rPr lang="pl-PL" sz="2000" dirty="0" smtClean="0">
                <a:solidFill>
                  <a:srgbClr val="FFFFFF"/>
                </a:solidFill>
              </a:rPr>
              <a:t>niepodległościowej. Najpoważniejszym przedsięwzięciem organizacyjnym </a:t>
            </a:r>
            <a:r>
              <a:rPr lang="pl-PL" sz="2000" dirty="0">
                <a:solidFill>
                  <a:srgbClr val="FFFFFF"/>
                </a:solidFill>
              </a:rPr>
              <a:t>w którym uczestniczyła </a:t>
            </a:r>
            <a:r>
              <a:rPr lang="pl-PL" sz="2000" dirty="0" smtClean="0">
                <a:solidFill>
                  <a:srgbClr val="FFFFFF"/>
                </a:solidFill>
              </a:rPr>
              <a:t>drużyna „Młota</a:t>
            </a:r>
            <a:r>
              <a:rPr lang="pl-PL" sz="2000" dirty="0">
                <a:solidFill>
                  <a:srgbClr val="FFFFFF"/>
                </a:solidFill>
              </a:rPr>
              <a:t>”, była „akcja V” polegająca na zbieraniu elementów niemieckich rakiet V-1 i V-2. Brał też udział w realizacji Akcji „Burza”. </a:t>
            </a:r>
            <a:endParaRPr lang="pl-PL" sz="2000" dirty="0" smtClean="0">
              <a:solidFill>
                <a:srgbClr val="FFFFFF"/>
              </a:solidFill>
            </a:endParaRPr>
          </a:p>
          <a:p>
            <a:pPr marL="266700" indent="-266700">
              <a:lnSpc>
                <a:spcPct val="80000"/>
              </a:lnSpc>
              <a:spcBef>
                <a:spcPts val="600"/>
              </a:spcBef>
              <a:buClr>
                <a:srgbClr val="A5644E"/>
              </a:buClr>
              <a:buFont typeface="Wingdings 2" pitchFamily="16" charset="2"/>
              <a:buChar char="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pl-PL" sz="2000" dirty="0" smtClean="0">
                <a:solidFill>
                  <a:srgbClr val="FFFFFF"/>
                </a:solidFill>
              </a:rPr>
              <a:t>Zginął </a:t>
            </a:r>
            <a:r>
              <a:rPr lang="pl-PL" sz="2000" dirty="0">
                <a:solidFill>
                  <a:srgbClr val="FFFFFF"/>
                </a:solidFill>
              </a:rPr>
              <a:t>27 VI 1949 r. na kolonii wsi Czaje Wólka, jak można sądzić w wyniku nieporozumienia, z ręki swego podkomendnego Czesława Dybowskiego „Rejtana”.</a:t>
            </a:r>
          </a:p>
          <a:p>
            <a:pPr marL="269875" indent="-2667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pl-PL" sz="2000" dirty="0">
              <a:solidFill>
                <a:srgbClr val="FFFFFF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2213" y="1408113"/>
            <a:ext cx="2433637" cy="6010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800" decel="100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800" decel="100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800" decel="100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800" decel="100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800" decel="100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800" decel="100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800" decel="100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800" decel="100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800" decel="100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" dur="800" decel="100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800" decel="100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800" decel="100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Effect">
                      <p:stCondLst>
                        <p:cond delay="indefinite"/>
                      </p:stCondLst>
                      <p:childTnLst>
                        <p:par>
                          <p:cTn id="4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66700" indent="-266700" algn="just">
              <a:lnSpc>
                <a:spcPct val="80000"/>
              </a:lnSpc>
              <a:spcBef>
                <a:spcPts val="600"/>
              </a:spcBef>
              <a:buClr>
                <a:srgbClr val="A5644E"/>
              </a:buClr>
              <a:buFont typeface="Wingdings 2" pitchFamily="16" charset="2"/>
              <a:buChar char="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pl-PL" sz="2400" dirty="0">
                <a:solidFill>
                  <a:srgbClr val="FFFFFF"/>
                </a:solidFill>
              </a:rPr>
              <a:t>Mieczysław Dziemieszkiewicz urodził się 25 stycznia 1925 roku w Zagrobach. Wiosną 1945 r. został wcielony do </a:t>
            </a:r>
            <a:r>
              <a:rPr lang="pl-PL" sz="2400" dirty="0" smtClean="0">
                <a:solidFill>
                  <a:srgbClr val="FFFFFF"/>
                </a:solidFill>
              </a:rPr>
              <a:t>1 </a:t>
            </a:r>
            <a:r>
              <a:rPr lang="pl-PL" sz="2400" dirty="0">
                <a:solidFill>
                  <a:srgbClr val="FFFFFF"/>
                </a:solidFill>
              </a:rPr>
              <a:t>zapasowego pułku piechoty „ludowe wojsko w Warszawie,” skąd zbiegł i przedostał się na teren powiatu Ciechanów, gdzie działał jego brat Roman. W 1948 został awansowany do stopnia starszego sierżanta. Na polecenie dowódcy kompanii Mariana Koźniewskiego „Waltera”, wobec masowych aresztowań dokonywanych przez UB </a:t>
            </a:r>
            <a:r>
              <a:rPr lang="pl-PL" sz="2400" dirty="0" smtClean="0">
                <a:solidFill>
                  <a:srgbClr val="FFFFFF"/>
                </a:solidFill>
              </a:rPr>
              <a:t/>
            </a:r>
            <a:br>
              <a:rPr lang="pl-PL" sz="2400" dirty="0" smtClean="0">
                <a:solidFill>
                  <a:srgbClr val="FFFFFF"/>
                </a:solidFill>
              </a:rPr>
            </a:br>
            <a:r>
              <a:rPr lang="pl-PL" sz="2400" dirty="0" smtClean="0">
                <a:solidFill>
                  <a:srgbClr val="FFFFFF"/>
                </a:solidFill>
              </a:rPr>
              <a:t>w </a:t>
            </a:r>
            <a:r>
              <a:rPr lang="pl-PL" sz="2400" dirty="0">
                <a:solidFill>
                  <a:srgbClr val="FFFFFF"/>
                </a:solidFill>
              </a:rPr>
              <a:t>Ciechanowie, stworzył patrol Pogotowia Akcji Specjalnej NZW, którego został dowódcą. Do śmierci Dziemieszkiewicza przyczyniła się kobieta, którą kochał. UB przetrzymujące jej rodziców, szantażem zmusiło ją do wydania Roja. Żołnierz zginął w trakcie próby przedarcia się z podwładnym Bronisławem Gniazdowskim, ps. Mazur, przez obławę 270 żołnierzy z I Brygady KBW.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8613775" cy="1358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1219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5650" y="615950"/>
            <a:ext cx="4017963" cy="5699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47675"/>
            <a:ext cx="3600450" cy="2124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>
            <a:outerShdw dist="38184" dir="2700000" algn="ctr" rotWithShape="0">
              <a:srgbClr val="000000">
                <a:alpha val="43031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9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42844" y="1524000"/>
            <a:ext cx="8429684" cy="457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66700" indent="-266700" algn="just">
              <a:spcBef>
                <a:spcPts val="600"/>
              </a:spcBef>
              <a:buClr>
                <a:srgbClr val="A5644E"/>
              </a:buClr>
              <a:buFont typeface="Wingdings 2" pitchFamily="16" charset="2"/>
              <a:buChar char="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pl-PL" sz="2600" dirty="0">
                <a:solidFill>
                  <a:srgbClr val="FFFFFF"/>
                </a:solidFill>
              </a:rPr>
              <a:t>Sanitariuszka </a:t>
            </a:r>
            <a:r>
              <a:rPr lang="pl-PL" sz="2600" dirty="0" smtClean="0">
                <a:solidFill>
                  <a:srgbClr val="FFFFFF"/>
                </a:solidFill>
              </a:rPr>
              <a:t>5 Wileńskiej </a:t>
            </a:r>
            <a:r>
              <a:rPr lang="pl-PL" sz="2600" dirty="0">
                <a:solidFill>
                  <a:srgbClr val="FFFFFF"/>
                </a:solidFill>
              </a:rPr>
              <a:t>Brygady AK, po wojnie współpracowała z ppor. „Żelaznym” w konspiracji. Została złapana w Gdańsku w 1946 podczas wykonywania zadań dla partyzantów. Pomimo okrutnego traktowania w </a:t>
            </a:r>
            <a:r>
              <a:rPr lang="pl-PL" sz="2600" dirty="0" smtClean="0">
                <a:solidFill>
                  <a:srgbClr val="FFFFFF"/>
                </a:solidFill>
              </a:rPr>
              <a:t>więzieniu, </a:t>
            </a:r>
            <a:r>
              <a:rPr lang="pl-PL" sz="2600" dirty="0">
                <a:solidFill>
                  <a:srgbClr val="FFFFFF"/>
                </a:solidFill>
              </a:rPr>
              <a:t>licznych brutalnych przesłuchań oraz poniżania nie poddała się i nie poszła na współpracę z UB. Wyrok śmierci został na niej wykonany 28 sierpnia 1946 roku</a:t>
            </a:r>
            <a:r>
              <a:rPr lang="pl-PL" sz="2600" dirty="0" smtClean="0">
                <a:solidFill>
                  <a:srgbClr val="FFFFFF"/>
                </a:solidFill>
              </a:rPr>
              <a:t>.</a:t>
            </a:r>
          </a:p>
          <a:p>
            <a:pPr marL="266700" indent="-266700" algn="just">
              <a:spcBef>
                <a:spcPts val="600"/>
              </a:spcBef>
              <a:buClr>
                <a:srgbClr val="A5644E"/>
              </a:buClr>
              <a:buFont typeface="Wingdings 2" pitchFamily="16" charset="2"/>
              <a:buChar char="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pl-PL" sz="2600" dirty="0" smtClean="0">
                <a:solidFill>
                  <a:srgbClr val="FFFFFF"/>
                </a:solidFill>
              </a:rPr>
              <a:t> </a:t>
            </a:r>
            <a:r>
              <a:rPr lang="pl-PL" sz="2600" dirty="0">
                <a:solidFill>
                  <a:srgbClr val="FFFFFF"/>
                </a:solidFill>
              </a:rPr>
              <a:t>Jej ostatnie słowa to: „Niech żyje Polska! Niech </a:t>
            </a:r>
            <a:r>
              <a:rPr lang="pl-PL" sz="2600" dirty="0" smtClean="0">
                <a:solidFill>
                  <a:srgbClr val="FFFFFF"/>
                </a:solidFill>
              </a:rPr>
              <a:t>żyje </a:t>
            </a:r>
            <a:r>
              <a:rPr lang="pl-PL" sz="2600" dirty="0">
                <a:solidFill>
                  <a:srgbClr val="FFFFFF"/>
                </a:solidFill>
              </a:rPr>
              <a:t>Łupaszko!”.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50" y="146050"/>
            <a:ext cx="8242300" cy="1238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repl"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12" dur="5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17" dur="50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0" y="396875"/>
            <a:ext cx="3571875" cy="2425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1219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997200"/>
            <a:ext cx="5964237" cy="3475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>
            <a:outerShdw dist="38184" dir="2700000" algn="ctr" rotWithShape="0">
              <a:srgbClr val="000000">
                <a:alpha val="43031"/>
              </a:srgbClr>
            </a:outerShdw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404813"/>
            <a:ext cx="2163763" cy="302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600" y="1008063"/>
            <a:ext cx="7275513" cy="4776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55588"/>
            <a:ext cx="3008312" cy="20589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1219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550" y="2560638"/>
            <a:ext cx="5383213" cy="4029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33850" y="328613"/>
            <a:ext cx="4406900" cy="1993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0250" y="2468563"/>
            <a:ext cx="2925763" cy="4249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Effect">
                      <p:stCondLst>
                        <p:cond delay="indefinite"/>
                      </p:stCondLst>
                      <p:childTnLst>
                        <p:par>
                          <p:cTn id="17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596" y="714356"/>
            <a:ext cx="80010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600" dirty="0" smtClean="0"/>
              <a:t> </a:t>
            </a:r>
            <a:r>
              <a:rPr lang="pl-PL" sz="3200" dirty="0" smtClean="0"/>
              <a:t>W </a:t>
            </a:r>
            <a:r>
              <a:rPr lang="pl-PL" sz="3200" dirty="0" smtClean="0"/>
              <a:t>latach 1945-1956, według ciągle niepełnych danych, z rąk polskich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i </a:t>
            </a:r>
            <a:r>
              <a:rPr lang="pl-PL" sz="3200" dirty="0" smtClean="0"/>
              <a:t>sowieckich </a:t>
            </a:r>
            <a:r>
              <a:rPr lang="pl-PL" sz="3200" dirty="0" smtClean="0"/>
              <a:t>komunistów zginęło </a:t>
            </a:r>
            <a:r>
              <a:rPr lang="pl-PL" sz="3200" dirty="0" smtClean="0"/>
              <a:t>8,6 tys. żołnierzy </a:t>
            </a:r>
            <a:r>
              <a:rPr lang="pl-PL" sz="3200" dirty="0" smtClean="0"/>
              <a:t>podziemia niepodległościowego.</a:t>
            </a:r>
          </a:p>
          <a:p>
            <a:pPr algn="just"/>
            <a:r>
              <a:rPr lang="pl-PL" sz="3200" dirty="0" smtClean="0"/>
              <a:t>5 </a:t>
            </a:r>
            <a:r>
              <a:rPr lang="pl-PL" sz="3200" dirty="0" smtClean="0"/>
              <a:t>tys. skazano na karę śmierci (ponad połowę kar wykonano).Dodatkowo, w obozach i więzieniach śmierć poniosło ponad 20 tysięcy "żołnierzy wyklętych".</a:t>
            </a:r>
            <a:endParaRPr lang="pl-PL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57224" y="785794"/>
            <a:ext cx="76438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i="1" dirty="0" smtClean="0"/>
              <a:t>A zatem, kim byli żołnierze wyklęci?</a:t>
            </a:r>
          </a:p>
          <a:p>
            <a:pPr algn="ctr"/>
            <a:endParaRPr lang="pl-PL" sz="3600" i="1" dirty="0" smtClean="0"/>
          </a:p>
          <a:p>
            <a:pPr algn="ctr"/>
            <a:r>
              <a:rPr lang="pl-PL" sz="3600" i="1" dirty="0" smtClean="0"/>
              <a:t>Pamiętamy</a:t>
            </a:r>
            <a:r>
              <a:rPr lang="pl-PL" sz="3600" i="1" dirty="0" smtClean="0"/>
              <a:t>!</a:t>
            </a:r>
          </a:p>
          <a:p>
            <a:r>
              <a:rPr lang="pl-PL" dirty="0" smtClean="0"/>
              <a:t> </a:t>
            </a:r>
          </a:p>
          <a:p>
            <a:pPr algn="just">
              <a:lnSpc>
                <a:spcPct val="150000"/>
              </a:lnSpc>
            </a:pPr>
            <a:r>
              <a:rPr lang="pl-PL" sz="2000" b="1" dirty="0" smtClean="0"/>
              <a:t>„Wyklęci” i „niezłomni” </a:t>
            </a:r>
            <a:r>
              <a:rPr lang="pl-PL" sz="2000" dirty="0" smtClean="0"/>
              <a:t>byli żołnierzami polskiego powojennego podziemia niepodległościowego i antykomunistycznego. Stawiali opór sowietyzacji Polski i podporządkowaniu jej ZSRR.</a:t>
            </a:r>
          </a:p>
          <a:p>
            <a:pPr algn="just">
              <a:lnSpc>
                <a:spcPct val="150000"/>
              </a:lnSpc>
            </a:pPr>
            <a:endParaRPr lang="pl-PL" sz="2000" dirty="0" smtClean="0"/>
          </a:p>
          <a:p>
            <a:pPr algn="just">
              <a:lnSpc>
                <a:spcPct val="150000"/>
              </a:lnSpc>
            </a:pPr>
            <a:r>
              <a:rPr lang="pl-PL" sz="2000" dirty="0" smtClean="0"/>
              <a:t>Dlatego w ramach lekcji historii przypomnijmy sobie sylwetki Polaków, którzy żyli prawem „wilka” i podążali „wilczym tropem”. </a:t>
            </a:r>
            <a:endParaRPr lang="pl-PL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57200" y="360363"/>
            <a:ext cx="8229600" cy="457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lvl="4" indent="-227013">
              <a:spcBef>
                <a:spcPts val="600"/>
              </a:spcBef>
              <a:buClrTx/>
              <a:buFontTx/>
              <a:buNone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</a:pPr>
            <a:r>
              <a:rPr lang="pl-PL" sz="2600">
                <a:solidFill>
                  <a:srgbClr val="FFFFFF"/>
                </a:solidFill>
              </a:rPr>
              <a:t>                </a:t>
            </a:r>
            <a:r>
              <a:rPr lang="pl-PL" sz="3600">
                <a:solidFill>
                  <a:srgbClr val="FFFFFF"/>
                </a:solidFill>
              </a:rPr>
              <a:t>PAMIĘĆ</a:t>
            </a:r>
          </a:p>
          <a:p>
            <a:pPr marL="266700" indent="-266700">
              <a:spcBef>
                <a:spcPts val="600"/>
              </a:spcBef>
              <a:buClr>
                <a:srgbClr val="A5644E"/>
              </a:buClr>
              <a:buFont typeface="Wingdings 2" pitchFamily="16" charset="2"/>
              <a:buChar char=""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</a:pPr>
            <a:r>
              <a:rPr lang="pl-PL" sz="2600">
                <a:solidFill>
                  <a:srgbClr val="FFFFFF"/>
                </a:solidFill>
              </a:rPr>
              <a:t>W 2011 roku ustanowiono Narodowy Dzień Pamięci Żołnierzy Wyklętych, który przypada w dniu 1 marca.  Pierwszy dzień marca jest dniem symbolicznym dla Żołnierzy Wyklętych; tego dnia w 1951 roku wykonany został wyrok śmierci na kierownictwie IV Komendy Zrzeszenia „Wolność i Niezawisłość”.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2025" y="3671888"/>
            <a:ext cx="4652963" cy="2854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42976" y="820594"/>
            <a:ext cx="571502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Źródła: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Atlas Polskiego Podziemia Niepodległościowego 1944 – 1956, Warszawa – Lublin 2007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Żołnierze wyklęci 1943-1963 (seria wydawnicza Rzeczpospolitej, 2011)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Zdzisław Broński „Uskok”, Pamiętnik (1941-maj 1949),Warszawa2004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hlinkClick r:id="rId2"/>
              </a:rPr>
              <a:t>http://www.ipn.gov.plhttp://podziemiezbrojne.blox.pl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smtClean="0">
                <a:hlinkClick r:id="rId3"/>
              </a:rPr>
              <a:t>http://www.zolnierzewykleci.pl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smtClean="0"/>
              <a:t>http://www.fundacjapamietamy.pl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66700" indent="-266700">
              <a:spcBef>
                <a:spcPts val="600"/>
              </a:spcBef>
              <a:buClr>
                <a:srgbClr val="A5644E"/>
              </a:buClr>
              <a:buFont typeface="Wingdings 2" pitchFamily="16" charset="2"/>
              <a:buChar char="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pl-PL" sz="2600" dirty="0">
                <a:solidFill>
                  <a:srgbClr val="FFFFFF"/>
                </a:solidFill>
              </a:rPr>
              <a:t>Polski ruch niepodległościowy o charakterze antykomunistycznym. Wyklęci sprzeciwiali się sowietyzacji i komunizacji Polski, tworzyli organizacje konspiracyjne, a także oddziały partyzanckie. Cechowała ich postawa największego</a:t>
            </a:r>
            <a:br>
              <a:rPr lang="pl-PL" sz="2600" dirty="0">
                <a:solidFill>
                  <a:srgbClr val="FFFFFF"/>
                </a:solidFill>
              </a:rPr>
            </a:br>
            <a:r>
              <a:rPr lang="pl-PL" sz="2600" dirty="0">
                <a:solidFill>
                  <a:srgbClr val="FFFFFF"/>
                </a:solidFill>
              </a:rPr>
              <a:t>oddania Ojczyźnie…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0"/>
            <a:ext cx="8242300" cy="13541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3284538"/>
            <a:ext cx="3251200" cy="325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4" dur="5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00034" y="571480"/>
            <a:ext cx="80724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400" dirty="0" smtClean="0"/>
          </a:p>
          <a:p>
            <a:pPr algn="just"/>
            <a:r>
              <a:rPr lang="pl-PL" sz="2400" dirty="0" smtClean="0"/>
              <a:t>Nie </a:t>
            </a:r>
            <a:r>
              <a:rPr lang="pl-PL" sz="2400" dirty="0" smtClean="0"/>
              <a:t>jesteśmy żadną bandą, tak jak nas nazywają zdrajcy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 smtClean="0"/>
              <a:t>wyrodni synowie naszej ojczyzny. My jesteśmy z miast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 smtClean="0"/>
              <a:t>wiosek polskich. My chcemy, by Polska była rządzona przez Polaków oddanych sprawie i wybranych przez cały Naród, a ludzi takich mamy, którzy i słowa głośno nie mogą powiedzieć, bo UB wraz z kliką oficerów sowieckich czuwa. Dlatego też wypowiedzieliśmy walkę na śmierć lub życie tym, którzy za pieniądze, ordery lub stanowiska z rąk sowieckich, mordują najlepszych Polaków domagających się wolności i sprawiedliwości</a:t>
            </a:r>
            <a:r>
              <a:rPr lang="pl-PL" sz="2400" dirty="0" smtClean="0"/>
              <a:t>.</a:t>
            </a:r>
          </a:p>
          <a:p>
            <a:pPr algn="just"/>
            <a:endParaRPr lang="pl-PL" sz="2400" dirty="0" smtClean="0"/>
          </a:p>
          <a:p>
            <a:pPr algn="just"/>
            <a:endParaRPr lang="pl-PL" sz="2400" dirty="0" smtClean="0"/>
          </a:p>
          <a:p>
            <a:pPr algn="just"/>
            <a:endParaRPr lang="pl-PL" sz="2400" dirty="0" smtClean="0"/>
          </a:p>
          <a:p>
            <a:pPr algn="just"/>
            <a:endParaRPr lang="pl-PL" sz="2400" dirty="0" smtClean="0"/>
          </a:p>
          <a:p>
            <a:pPr algn="just"/>
            <a:r>
              <a:rPr lang="pl-PL" sz="2400" dirty="0" smtClean="0"/>
              <a:t>                                       (</a:t>
            </a:r>
            <a:r>
              <a:rPr lang="pl-PL" sz="2400" dirty="0" smtClean="0"/>
              <a:t>jedna z ulotek </a:t>
            </a:r>
            <a:r>
              <a:rPr lang="pl-PL" sz="2400" dirty="0" smtClean="0"/>
              <a:t>5 Brygady </a:t>
            </a:r>
            <a:r>
              <a:rPr lang="pl-PL" sz="2400" dirty="0" smtClean="0"/>
              <a:t>Wileńskiej)</a:t>
            </a:r>
            <a:endParaRPr lang="pl-PL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714356"/>
            <a:ext cx="8229600" cy="526099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just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600" dirty="0">
                <a:solidFill>
                  <a:srgbClr val="FFFFFF"/>
                </a:solidFill>
              </a:rPr>
              <a:t>Już w roku 1943 w związku z niemieckimi klęskami na wschodnim froncie dowództwo Armii Krajowej rozpoczęło tworzenie struktur na wypadek okupacji przez ZSRR. Powstała organizacja </a:t>
            </a:r>
            <a:r>
              <a:rPr lang="pl-PL" sz="2600" b="1" dirty="0">
                <a:solidFill>
                  <a:srgbClr val="FFFFFF"/>
                </a:solidFill>
              </a:rPr>
              <a:t>NIE,</a:t>
            </a:r>
            <a:r>
              <a:rPr lang="pl-PL" sz="2600" dirty="0">
                <a:solidFill>
                  <a:srgbClr val="FFFFFF"/>
                </a:solidFill>
              </a:rPr>
              <a:t> łącząca struktury cywilne i wojskowe, mające na celu samoobronę </a:t>
            </a:r>
            <a:r>
              <a:rPr lang="pl-PL" sz="2600" dirty="0" smtClean="0">
                <a:solidFill>
                  <a:srgbClr val="FFFFFF"/>
                </a:solidFill>
              </a:rPr>
              <a:t/>
            </a:r>
            <a:br>
              <a:rPr lang="pl-PL" sz="2600" dirty="0" smtClean="0">
                <a:solidFill>
                  <a:srgbClr val="FFFFFF"/>
                </a:solidFill>
              </a:rPr>
            </a:br>
            <a:r>
              <a:rPr lang="pl-PL" sz="2600" dirty="0" smtClean="0">
                <a:solidFill>
                  <a:srgbClr val="FFFFFF"/>
                </a:solidFill>
              </a:rPr>
              <a:t>i </a:t>
            </a:r>
            <a:r>
              <a:rPr lang="pl-PL" sz="2600" dirty="0">
                <a:solidFill>
                  <a:srgbClr val="FFFFFF"/>
                </a:solidFill>
              </a:rPr>
              <a:t>podtrzymywanie morale polskiego społeczeństwa </a:t>
            </a:r>
            <a:r>
              <a:rPr lang="pl-PL" sz="2600" dirty="0" smtClean="0">
                <a:solidFill>
                  <a:srgbClr val="FFFFFF"/>
                </a:solidFill>
              </a:rPr>
              <a:t/>
            </a:r>
            <a:br>
              <a:rPr lang="pl-PL" sz="2600" dirty="0" smtClean="0">
                <a:solidFill>
                  <a:srgbClr val="FFFFFF"/>
                </a:solidFill>
              </a:rPr>
            </a:br>
            <a:r>
              <a:rPr lang="pl-PL" sz="2600" dirty="0" smtClean="0">
                <a:solidFill>
                  <a:srgbClr val="FFFFFF"/>
                </a:solidFill>
              </a:rPr>
              <a:t>w </a:t>
            </a:r>
            <a:r>
              <a:rPr lang="pl-PL" sz="2600" dirty="0">
                <a:solidFill>
                  <a:srgbClr val="FFFFFF"/>
                </a:solidFill>
              </a:rPr>
              <a:t>oczekiwaniu na wojnę Zachodu z ZSRR.</a:t>
            </a:r>
          </a:p>
          <a:p>
            <a:pPr algn="just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600" dirty="0">
                <a:solidFill>
                  <a:srgbClr val="FFFFFF"/>
                </a:solidFill>
              </a:rPr>
              <a:t>Wobec wkraczającej Armii Czerwonej </a:t>
            </a:r>
            <a:r>
              <a:rPr lang="pl-PL" sz="2600" dirty="0" smtClean="0">
                <a:solidFill>
                  <a:srgbClr val="FFFFFF"/>
                </a:solidFill>
              </a:rPr>
              <a:t>Narodowe </a:t>
            </a:r>
            <a:r>
              <a:rPr lang="pl-PL" sz="2600" dirty="0">
                <a:solidFill>
                  <a:srgbClr val="FFFFFF"/>
                </a:solidFill>
              </a:rPr>
              <a:t>Siły Zbrojne, a następnie Narodowe Zjednoczenie Wojskowe były gotowe do ofiarnej walki w obronie suwerenności.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260350"/>
            <a:ext cx="8229600" cy="4681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66700" indent="-266700">
              <a:spcBef>
                <a:spcPts val="600"/>
              </a:spcBef>
              <a:buClr>
                <a:srgbClr val="A5644E"/>
              </a:buClr>
              <a:buFont typeface="Wingdings 2" pitchFamily="16" charset="2"/>
              <a:buChar char="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pl-PL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NIE</a:t>
            </a:r>
            <a:r>
              <a:rPr lang="pl-PL" sz="2600" dirty="0">
                <a:solidFill>
                  <a:srgbClr val="FFFFFF"/>
                </a:solidFill>
              </a:rPr>
              <a:t> – kadrowa organizacja wojskowa, której zadaniem było kontynuowanie walki o niepodległość Polski po wkroczeniu Armii Czerwonej. Nazwa może być tłumaczona na dwa sposoby – NIE jako skrót od słowa ,,Niepodległość" lub jako symbol sprzeciwu wobec ZSRR. Komendantem Głównym NIE został generał Leopold Okulicki.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916238" y="3998913"/>
            <a:ext cx="3168650" cy="1374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4275" y="2949575"/>
            <a:ext cx="1871663" cy="2809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43438" y="5602288"/>
            <a:ext cx="5219700" cy="733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dirty="0">
                <a:solidFill>
                  <a:srgbClr val="F9F9F9"/>
                </a:solidFill>
              </a:rPr>
              <a:t>Gen. Leopold Okulicki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68313" y="404813"/>
            <a:ext cx="8229600" cy="457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66700" indent="-266700" algn="just">
              <a:lnSpc>
                <a:spcPct val="90000"/>
              </a:lnSpc>
              <a:spcBef>
                <a:spcPts val="600"/>
              </a:spcBef>
              <a:buClr>
                <a:srgbClr val="A5644E"/>
              </a:buClr>
              <a:buFont typeface="Wingdings 2" pitchFamily="16" charset="2"/>
              <a:buChar char="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pl-PL" sz="2600" dirty="0">
                <a:solidFill>
                  <a:srgbClr val="FFFFFF"/>
                </a:solidFill>
              </a:rPr>
              <a:t>Po rozwiązaniu </a:t>
            </a:r>
            <a:r>
              <a:rPr lang="pl-PL" sz="2600" b="1" dirty="0">
                <a:solidFill>
                  <a:srgbClr val="FFFFFF"/>
                </a:solidFill>
              </a:rPr>
              <a:t>NIE </a:t>
            </a:r>
            <a:r>
              <a:rPr lang="pl-PL" sz="2600" dirty="0">
                <a:solidFill>
                  <a:srgbClr val="FFFFFF"/>
                </a:solidFill>
              </a:rPr>
              <a:t>w jej miejsce 7 maja 1945 rozkazem generała Władysława Andersa powstała nowa organizacja antykomunistyczna - </a:t>
            </a:r>
            <a:r>
              <a:rPr lang="pl-PL" sz="2600" b="1" dirty="0">
                <a:solidFill>
                  <a:srgbClr val="FFFFFF"/>
                </a:solidFill>
              </a:rPr>
              <a:t>Delegatura Sił Zbrojnych na Kraj.</a:t>
            </a:r>
          </a:p>
          <a:p>
            <a:pPr marL="269875" indent="-266700" algn="just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pl-PL" sz="2600" dirty="0" smtClean="0">
                <a:solidFill>
                  <a:srgbClr val="FFFFFF"/>
                </a:solidFill>
              </a:rPr>
              <a:t>   Na </a:t>
            </a:r>
            <a:r>
              <a:rPr lang="pl-PL" sz="2600" dirty="0">
                <a:solidFill>
                  <a:srgbClr val="FFFFFF"/>
                </a:solidFill>
              </a:rPr>
              <a:t>jej czele stanął </a:t>
            </a:r>
            <a:r>
              <a:rPr lang="pl-PL" sz="2600" dirty="0" smtClean="0">
                <a:solidFill>
                  <a:srgbClr val="FFFFFF"/>
                </a:solidFill>
              </a:rPr>
              <a:t>płk </a:t>
            </a:r>
            <a:r>
              <a:rPr lang="pl-PL" sz="2600" dirty="0">
                <a:solidFill>
                  <a:srgbClr val="FFFFFF"/>
                </a:solidFill>
              </a:rPr>
              <a:t>Jan Rzepecki, który na swego następcę, w wypadku aresztowania, wyznaczył </a:t>
            </a:r>
          </a:p>
          <a:p>
            <a:pPr marL="269875" indent="-266700" algn="just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pl-PL" sz="2600" dirty="0" smtClean="0">
                <a:solidFill>
                  <a:srgbClr val="FFFFFF"/>
                </a:solidFill>
              </a:rPr>
              <a:t>   płk </a:t>
            </a:r>
            <a:r>
              <a:rPr lang="pl-PL" sz="2600" dirty="0">
                <a:solidFill>
                  <a:srgbClr val="FFFFFF"/>
                </a:solidFill>
              </a:rPr>
              <a:t>dypl. Janusza Bokszczanina. Delegatura istniała do </a:t>
            </a:r>
          </a:p>
          <a:p>
            <a:pPr marL="269875" indent="-266700" algn="just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pl-PL" sz="2600" dirty="0" smtClean="0">
                <a:solidFill>
                  <a:srgbClr val="FFFFFF"/>
                </a:solidFill>
              </a:rPr>
              <a:t>   6 </a:t>
            </a:r>
            <a:r>
              <a:rPr lang="pl-PL" sz="2600" dirty="0">
                <a:solidFill>
                  <a:srgbClr val="FFFFFF"/>
                </a:solidFill>
              </a:rPr>
              <a:t>sierpnia 1945, kiedy została rozwiązana rozkazem </a:t>
            </a:r>
            <a:r>
              <a:rPr lang="pl-PL" sz="2600" dirty="0" smtClean="0">
                <a:solidFill>
                  <a:srgbClr val="FFFFFF"/>
                </a:solidFill>
              </a:rPr>
              <a:t>płk </a:t>
            </a:r>
            <a:r>
              <a:rPr lang="pl-PL" sz="2600" dirty="0">
                <a:solidFill>
                  <a:srgbClr val="FFFFFF"/>
                </a:solidFill>
              </a:rPr>
              <a:t>Rzepeckiego. W jej miejsce 2 września tego roku, powołano do życia polityczną, w założeniu organizację - </a:t>
            </a:r>
            <a:r>
              <a:rPr lang="pl-PL" sz="2600" b="1" dirty="0">
                <a:solidFill>
                  <a:srgbClr val="FFFFFF"/>
                </a:solidFill>
              </a:rPr>
              <a:t>Ruch Oporu bez Wojny i Dywersji ,,Wolność </a:t>
            </a:r>
            <a:r>
              <a:rPr lang="pl-PL" sz="2600" b="1" dirty="0" smtClean="0">
                <a:solidFill>
                  <a:srgbClr val="FFFFFF"/>
                </a:solidFill>
              </a:rPr>
              <a:t/>
            </a:r>
            <a:br>
              <a:rPr lang="pl-PL" sz="2600" b="1" dirty="0" smtClean="0">
                <a:solidFill>
                  <a:srgbClr val="FFFFFF"/>
                </a:solidFill>
              </a:rPr>
            </a:br>
            <a:r>
              <a:rPr lang="pl-PL" sz="2600" b="1" dirty="0" smtClean="0">
                <a:solidFill>
                  <a:srgbClr val="FFFFFF"/>
                </a:solidFill>
              </a:rPr>
              <a:t>i </a:t>
            </a:r>
            <a:r>
              <a:rPr lang="pl-PL" sz="2600" b="1" dirty="0">
                <a:solidFill>
                  <a:srgbClr val="FFFFFF"/>
                </a:solidFill>
              </a:rPr>
              <a:t>Niezawisłość".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604250" y="-13735050"/>
            <a:ext cx="82550" cy="13995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7938" y="828675"/>
            <a:ext cx="3657600" cy="4584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7938" y="828675"/>
            <a:ext cx="3657600" cy="4584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016125" y="5673725"/>
            <a:ext cx="5219700" cy="733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4200" dirty="0" smtClean="0">
                <a:solidFill>
                  <a:srgbClr val="F9F9F9"/>
                </a:solidFill>
              </a:rPr>
              <a:t>Płk </a:t>
            </a:r>
            <a:r>
              <a:rPr lang="pl-PL" sz="4200" dirty="0">
                <a:solidFill>
                  <a:srgbClr val="F9F9F9"/>
                </a:solidFill>
              </a:rPr>
              <a:t>Jan Rzepecki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999</Words>
  <PresentationFormat>Pokaz na ekranie (4:3)</PresentationFormat>
  <Paragraphs>88</Paragraphs>
  <Slides>31</Slides>
  <Notes>21</Notes>
  <HiddenSlides>0</HiddenSlides>
  <MMClips>0</MMClips>
  <ScaleCrop>false</ScaleCrop>
  <HeadingPairs>
    <vt:vector size="4" baseType="variant">
      <vt:variant>
        <vt:lpstr>Motyw</vt:lpstr>
      </vt:variant>
      <vt:variant>
        <vt:i4>6</vt:i4>
      </vt:variant>
      <vt:variant>
        <vt:lpstr>Tytuły slajdów</vt:lpstr>
      </vt:variant>
      <vt:variant>
        <vt:i4>31</vt:i4>
      </vt:variant>
    </vt:vector>
  </HeadingPairs>
  <TitlesOfParts>
    <vt:vector size="37" baseType="lpstr">
      <vt:lpstr>Motyw pakietu Office</vt:lpstr>
      <vt:lpstr>Motyw pakietu Office</vt:lpstr>
      <vt:lpstr>Motyw pakietu Office</vt:lpstr>
      <vt:lpstr>Motyw pakietu Office</vt:lpstr>
      <vt:lpstr>Motyw pakietu Office</vt:lpstr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Scencelek</dc:creator>
  <cp:lastModifiedBy>HP</cp:lastModifiedBy>
  <cp:revision>56</cp:revision>
  <cp:lastPrinted>1601-01-01T00:00:00Z</cp:lastPrinted>
  <dcterms:created xsi:type="dcterms:W3CDTF">2014-01-15T17:29:22Z</dcterms:created>
  <dcterms:modified xsi:type="dcterms:W3CDTF">2021-02-24T16:34:57Z</dcterms:modified>
</cp:coreProperties>
</file>