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8" r:id="rId3"/>
    <p:sldId id="263" r:id="rId4"/>
    <p:sldId id="259" r:id="rId5"/>
    <p:sldId id="262" r:id="rId6"/>
    <p:sldId id="260" r:id="rId7"/>
    <p:sldId id="267" r:id="rId8"/>
    <p:sldId id="276" r:id="rId9"/>
    <p:sldId id="274" r:id="rId10"/>
    <p:sldId id="264" r:id="rId11"/>
    <p:sldId id="261" r:id="rId12"/>
    <p:sldId id="265" r:id="rId13"/>
    <p:sldId id="269" r:id="rId14"/>
    <p:sldId id="268" r:id="rId15"/>
    <p:sldId id="271" r:id="rId16"/>
    <p:sldId id="270" r:id="rId17"/>
    <p:sldId id="277" r:id="rId18"/>
    <p:sldId id="275" r:id="rId19"/>
    <p:sldId id="273" r:id="rId20"/>
    <p:sldId id="257" r:id="rId21"/>
    <p:sldId id="279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32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6D164B6-ABD5-44DF-8D7B-66246246A93B}" type="datetimeFigureOut">
              <a:rPr lang="sk-SK" smtClean="0"/>
              <a:t>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574DFF-3D91-43A0-A37D-874F01881F2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600" b="1" dirty="0"/>
              <a:t>Herbár sitnianskeho </a:t>
            </a:r>
            <a:r>
              <a:rPr lang="en-GB" sz="6600" b="1" dirty="0" smtClean="0"/>
              <a:t/>
            </a:r>
            <a:br>
              <a:rPr lang="en-GB" sz="6600" b="1" dirty="0" smtClean="0"/>
            </a:br>
            <a:r>
              <a:rPr lang="sk-SK" sz="6600" b="1" dirty="0" smtClean="0"/>
              <a:t>rytiera</a:t>
            </a:r>
            <a:r>
              <a:rPr lang="sk-SK" sz="6600" b="1" dirty="0"/>
              <a:t/>
            </a:r>
            <a:br>
              <a:rPr lang="sk-SK" sz="6600" b="1" dirty="0"/>
            </a:br>
            <a:endParaRPr lang="sk-SK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š</a:t>
            </a:r>
            <a:r>
              <a:rPr lang="sk-SK" dirty="0" smtClean="0"/>
              <a:t>k. rok 2019/2020</a:t>
            </a:r>
            <a:endParaRPr lang="sk-SK" dirty="0"/>
          </a:p>
        </p:txBody>
      </p:sp>
      <p:pic>
        <p:nvPicPr>
          <p:cNvPr id="1026" name="Picture 2" descr="C:\rudko_2020\internat_2020\projekt_herbar_sytnianskeho_rytiera_2020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08" y="2852936"/>
            <a:ext cx="2644068" cy="2564904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Slezinovka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striedavolistá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71535"/>
            <a:ext cx="4995862" cy="4656143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je to trváca bylina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kvitne od marca do </a:t>
            </a:r>
            <a:r>
              <a:rPr lang="pl-PL" dirty="0" smtClean="0"/>
              <a:t>júna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je </a:t>
            </a:r>
            <a:r>
              <a:rPr lang="sk-SK" dirty="0"/>
              <a:t>ozdobou tienistých vlhkých lesov, výrazná farba jej kvetov dodáva celému okoliu nápadný vzhľad a prezrádza príchod </a:t>
            </a:r>
            <a:r>
              <a:rPr lang="sk-SK" dirty="0" smtClean="0"/>
              <a:t>jari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rastie </a:t>
            </a:r>
            <a:r>
              <a:rPr lang="sk-SK" dirty="0"/>
              <a:t>na prameniskách a pozdĺž vodných tokov</a:t>
            </a:r>
          </a:p>
        </p:txBody>
      </p:sp>
    </p:spTree>
    <p:extLst>
      <p:ext uri="{BB962C8B-B14F-4D97-AF65-F5344CB8AC3E}">
        <p14:creationId xmlns:p14="http://schemas.microsoft.com/office/powerpoint/2010/main" val="15092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Chochlačka</a:t>
            </a:r>
            <a:br>
              <a:rPr lang="sk-SK" dirty="0" smtClean="0"/>
            </a:br>
            <a:r>
              <a:rPr lang="sk-SK" dirty="0" smtClean="0"/>
              <a:t>plná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54882"/>
            <a:ext cx="4995862" cy="4689449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j</a:t>
            </a:r>
            <a:r>
              <a:rPr lang="sk-SK" dirty="0" smtClean="0"/>
              <a:t>ej </a:t>
            </a:r>
            <a:r>
              <a:rPr lang="sk-SK" dirty="0"/>
              <a:t>druhový názov je odvodený od hľuzy, ktorá nemá dutinu, je </a:t>
            </a:r>
            <a:r>
              <a:rPr lang="sk-SK" dirty="0" smtClean="0"/>
              <a:t>plná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k </a:t>
            </a:r>
            <a:r>
              <a:rPr lang="sk-SK" dirty="0" smtClean="0"/>
              <a:t>najkrajším </a:t>
            </a:r>
            <a:r>
              <a:rPr lang="sk-SK" dirty="0"/>
              <a:t>jarným scenériám určite patrí koberec zakvitnutých chochlačiek v jarnom listnatom </a:t>
            </a:r>
            <a:r>
              <a:rPr lang="sk-SK" dirty="0" smtClean="0"/>
              <a:t>lese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mtClean="0"/>
              <a:t>v</a:t>
            </a:r>
            <a:r>
              <a:rPr lang="sk-SK" smtClean="0"/>
              <a:t> </a:t>
            </a:r>
            <a:r>
              <a:rPr lang="sk-SK" dirty="0"/>
              <a:t>záplave ich kvetov vidno ružové i biele, vysoké i nízke</a:t>
            </a:r>
          </a:p>
        </p:txBody>
      </p:sp>
    </p:spTree>
    <p:extLst>
      <p:ext uri="{BB962C8B-B14F-4D97-AF65-F5344CB8AC3E}">
        <p14:creationId xmlns:p14="http://schemas.microsoft.com/office/powerpoint/2010/main" val="18654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Záružlie </a:t>
            </a:r>
            <a:br>
              <a:rPr lang="sk-SK" dirty="0" smtClean="0"/>
            </a:br>
            <a:r>
              <a:rPr lang="sk-SK" dirty="0" smtClean="0"/>
              <a:t>močiarne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71535"/>
            <a:ext cx="4995862" cy="4656143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táto </a:t>
            </a:r>
            <a:r>
              <a:rPr lang="sk-SK" dirty="0"/>
              <a:t>nápadná rastlina rozkvitá skoro na jar </a:t>
            </a:r>
            <a:r>
              <a:rPr lang="sk-SK" dirty="0" smtClean="0"/>
              <a:t>v marci a kvitne do mája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záružlie </a:t>
            </a:r>
            <a:r>
              <a:rPr lang="sk-SK" dirty="0"/>
              <a:t>močiarne rastie na vlhkých a bahnitých lúkach, v priekopách, pri potokoch, na okrajoch rybníkov i vo vlhkých lesoch od rovín až po vysokohorské </a:t>
            </a:r>
            <a:r>
              <a:rPr lang="sk-SK" dirty="0" smtClean="0"/>
              <a:t>prostredie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celá </a:t>
            </a:r>
            <a:r>
              <a:rPr lang="pl-PL" dirty="0"/>
              <a:t>rastlina je mierne jedovatá</a:t>
            </a:r>
            <a:endParaRPr lang="sk-SK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46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Zúdušník</a:t>
            </a:r>
            <a:r>
              <a:rPr lang="sk-SK" dirty="0" smtClean="0"/>
              <a:t> brečtanovitý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44890"/>
            <a:ext cx="4995862" cy="470943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kvitne od apríla do júla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rastie na lúkach, poliach, v krovinách a pri ces­tách, od nížin až po horské pásmo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pri zbere sa zrezáva celá kvitnúca vňať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v ľudovom liečiteľstve sa oddávna používala pri chorobách dýchacích ciest  a pri jarnej únave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11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Prvosienka</a:t>
            </a:r>
            <a:br>
              <a:rPr lang="sk-SK" dirty="0" smtClean="0"/>
            </a:br>
            <a:r>
              <a:rPr lang="sk-SK" dirty="0" smtClean="0"/>
              <a:t>jarná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34898"/>
            <a:ext cx="4995862" cy="4729416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dostala </a:t>
            </a:r>
            <a:r>
              <a:rPr lang="sk-SK" dirty="0"/>
              <a:t>meno z latinského primus - prvý a ver - jar, čo vyjadruje, že patrí medzi prvé jarné </a:t>
            </a:r>
            <a:r>
              <a:rPr lang="sk-SK" dirty="0" smtClean="0"/>
              <a:t>kvety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rastlinka </a:t>
            </a:r>
            <a:r>
              <a:rPr lang="sk-SK" dirty="0"/>
              <a:t>kvitne v marci až v </a:t>
            </a:r>
            <a:r>
              <a:rPr lang="sk-SK" dirty="0" smtClean="0"/>
              <a:t>apríli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najlepšie </a:t>
            </a:r>
            <a:r>
              <a:rPr lang="pl-PL" dirty="0"/>
              <a:t>je zbierať kvet s kúskom stonky hneď po </a:t>
            </a:r>
            <a:r>
              <a:rPr lang="pl-PL" dirty="0" smtClean="0"/>
              <a:t>otvorení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v ľudovom liečiteľstve sa oddávna používala pri chorobách dýchacích ciest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30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Sedmokráska</a:t>
            </a:r>
            <a:br>
              <a:rPr lang="sk-SK" dirty="0" smtClean="0"/>
            </a:br>
            <a:r>
              <a:rPr lang="sk-SK" dirty="0" smtClean="0"/>
              <a:t>obyčajná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38229"/>
            <a:ext cx="4995862" cy="4722754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rastie výlučne </a:t>
            </a:r>
            <a:r>
              <a:rPr lang="pl-PL" dirty="0"/>
              <a:t>na slnkom presvietených </a:t>
            </a:r>
            <a:r>
              <a:rPr lang="pl-PL" dirty="0" smtClean="0"/>
              <a:t>miestach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je liečivá </a:t>
            </a:r>
            <a:r>
              <a:rPr lang="sk-SK" dirty="0" smtClean="0"/>
              <a:t>rastlina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odporúča sa užívať aj pri ochoreniach </a:t>
            </a:r>
            <a:r>
              <a:rPr lang="sk-SK" dirty="0" smtClean="0"/>
              <a:t>pečene, žlčníka </a:t>
            </a:r>
            <a:r>
              <a:rPr lang="sk-SK" dirty="0"/>
              <a:t>a sleziny, pri zápaloch močových </a:t>
            </a:r>
            <a:r>
              <a:rPr lang="sk-SK" dirty="0" smtClean="0"/>
              <a:t>ciest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p</a:t>
            </a:r>
            <a:r>
              <a:rPr lang="sk-SK" dirty="0" smtClean="0"/>
              <a:t>oužíva sa </a:t>
            </a:r>
            <a:r>
              <a:rPr lang="sk-SK" dirty="0"/>
              <a:t>pri chorobách dýchacích ciest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44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Púpava</a:t>
            </a:r>
            <a:br>
              <a:rPr lang="sk-SK" dirty="0" smtClean="0"/>
            </a:br>
            <a:r>
              <a:rPr lang="sk-SK" dirty="0" smtClean="0"/>
              <a:t>lekárska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18246"/>
            <a:ext cx="4995862" cy="4762721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kvitne </a:t>
            </a:r>
            <a:r>
              <a:rPr lang="pl-PL" dirty="0"/>
              <a:t>od apríla do </a:t>
            </a:r>
            <a:r>
              <a:rPr lang="pl-PL" dirty="0" smtClean="0"/>
              <a:t>októbra, z</a:t>
            </a:r>
            <a:r>
              <a:rPr lang="sk-SK" dirty="0" smtClean="0"/>
              <a:t>vyčajne </a:t>
            </a:r>
            <a:r>
              <a:rPr lang="sk-SK" dirty="0"/>
              <a:t>rastie ako burina, na lúkach, poliach, na okrajoch poľných ciest, na úbočiach hôr, ale aj v záhradkách a v </a:t>
            </a:r>
            <a:r>
              <a:rPr lang="sk-SK" dirty="0" smtClean="0"/>
              <a:t>parkoch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celá </a:t>
            </a:r>
            <a:r>
              <a:rPr lang="sk-SK" dirty="0"/>
              <a:t>rastlina je jedlá a liečivá, špecifická svojou mierne horkastou </a:t>
            </a:r>
            <a:r>
              <a:rPr lang="sk-SK" dirty="0" smtClean="0"/>
              <a:t>chuťou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má </a:t>
            </a:r>
            <a:r>
              <a:rPr lang="sk-SK" dirty="0"/>
              <a:t>priaznivé účinky pri zápaloch močových ciest, pomáha pri liečbe </a:t>
            </a:r>
            <a:r>
              <a:rPr lang="sk-SK" dirty="0" smtClean="0"/>
              <a:t>cukrovky</a:t>
            </a:r>
          </a:p>
        </p:txBody>
      </p:sp>
    </p:spTree>
    <p:extLst>
      <p:ext uri="{BB962C8B-B14F-4D97-AF65-F5344CB8AC3E}">
        <p14:creationId xmlns:p14="http://schemas.microsoft.com/office/powerpoint/2010/main" val="1344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Mliečnik</a:t>
            </a:r>
            <a:br>
              <a:rPr lang="sk-SK" dirty="0" smtClean="0"/>
            </a:br>
            <a:r>
              <a:rPr lang="sk-SK" dirty="0" err="1" smtClean="0"/>
              <a:t>mandľolistý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71535"/>
            <a:ext cx="4995862" cy="4656143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sk-SK" dirty="0"/>
              <a:t>astie v listnatých lesoch, </a:t>
            </a:r>
            <a:r>
              <a:rPr lang="sk-SK" dirty="0" smtClean="0"/>
              <a:t>na suchých pôdach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k</a:t>
            </a:r>
            <a:r>
              <a:rPr lang="pl-PL" dirty="0"/>
              <a:t>vitne</a:t>
            </a:r>
            <a:r>
              <a:rPr lang="en-GB" dirty="0"/>
              <a:t> </a:t>
            </a:r>
            <a:r>
              <a:rPr lang="sk-SK" dirty="0" smtClean="0"/>
              <a:t>od apríla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my sme ho pozorovali cestou na Kremnický štós skoro na jar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32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Krivec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žltý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31568"/>
            <a:ext cx="4995862" cy="4736077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sk-SK" dirty="0"/>
              <a:t>astie v </a:t>
            </a:r>
            <a:r>
              <a:rPr lang="sk-SK" dirty="0" smtClean="0"/>
              <a:t>listnatých lesoch</a:t>
            </a:r>
            <a:r>
              <a:rPr lang="sk-SK" dirty="0"/>
              <a:t>,</a:t>
            </a:r>
            <a:r>
              <a:rPr lang="sk-SK" dirty="0" smtClean="0"/>
              <a:t> </a:t>
            </a:r>
            <a:r>
              <a:rPr lang="sk-SK" dirty="0"/>
              <a:t>popri vodných tokoch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k</a:t>
            </a:r>
            <a:r>
              <a:rPr lang="pl-PL" dirty="0"/>
              <a:t>vitne</a:t>
            </a:r>
            <a:r>
              <a:rPr lang="en-GB" dirty="0"/>
              <a:t> </a:t>
            </a:r>
            <a:r>
              <a:rPr lang="sk-SK" dirty="0"/>
              <a:t>krásne na žlto</a:t>
            </a:r>
            <a:r>
              <a:rPr lang="en-GB" dirty="0"/>
              <a:t> </a:t>
            </a:r>
            <a:r>
              <a:rPr lang="sk-SK" dirty="0"/>
              <a:t>hneď začiatkom jari </a:t>
            </a:r>
            <a:endParaRPr lang="sk-SK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my </a:t>
            </a:r>
            <a:r>
              <a:rPr lang="pl-PL" dirty="0"/>
              <a:t>sme ho pozorovali  najmä v doline potoka Čierna voda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n</a:t>
            </a:r>
            <a:r>
              <a:rPr lang="nb-NO" dirty="0"/>
              <a:t>a Slovensku </a:t>
            </a:r>
            <a:r>
              <a:rPr lang="sk-SK" dirty="0"/>
              <a:t>je dosť </a:t>
            </a:r>
            <a:r>
              <a:rPr lang="sk-SK" dirty="0" smtClean="0"/>
              <a:t>rozšírený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v </a:t>
            </a:r>
            <a:r>
              <a:rPr lang="sk-SK" dirty="0"/>
              <a:t>minulosti zbieraná ako liečivá rastlina, dnes sa už takto nevyužíva</a:t>
            </a:r>
            <a:endParaRPr lang="en-GB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27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Žerušnica</a:t>
            </a:r>
            <a:br>
              <a:rPr lang="sk-SK" dirty="0" smtClean="0"/>
            </a:br>
            <a:r>
              <a:rPr lang="sk-SK" dirty="0" smtClean="0"/>
              <a:t>lúčna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798262"/>
            <a:ext cx="4995862" cy="4802688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rastie </a:t>
            </a:r>
            <a:r>
              <a:rPr lang="sk-SK" dirty="0"/>
              <a:t>na lúkach s väčšou vlhkosťou, popri potokoch, v priekopách od rovín až do </a:t>
            </a:r>
            <a:r>
              <a:rPr lang="sk-SK" dirty="0" smtClean="0"/>
              <a:t>hôr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kvitne od apríla až do júla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r</a:t>
            </a:r>
            <a:r>
              <a:rPr lang="pt-BR" dirty="0" smtClean="0"/>
              <a:t>astlina </a:t>
            </a:r>
            <a:r>
              <a:rPr lang="pt-BR" dirty="0"/>
              <a:t>dorastá do výšky až 45  </a:t>
            </a:r>
            <a:r>
              <a:rPr lang="pt-BR" dirty="0" smtClean="0"/>
              <a:t>cm</a:t>
            </a:r>
            <a:endParaRPr lang="sk-SK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môžeme </a:t>
            </a:r>
            <a:r>
              <a:rPr lang="sk-SK"/>
              <a:t>si </a:t>
            </a:r>
            <a:r>
              <a:rPr lang="sk-SK" smtClean="0"/>
              <a:t>ju kľudne </a:t>
            </a:r>
            <a:r>
              <a:rPr lang="sk-SK" dirty="0"/>
              <a:t>pridať do jarných šalátov, či si ochutiť omáčku alebo </a:t>
            </a:r>
            <a:r>
              <a:rPr lang="sk-SK" dirty="0" smtClean="0"/>
              <a:t>polievku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v</a:t>
            </a:r>
            <a:r>
              <a:rPr lang="sk-SK" dirty="0"/>
              <a:t> liečiteľstve sa kedysi používali </a:t>
            </a:r>
            <a:r>
              <a:rPr lang="sk-SK" dirty="0" smtClean="0"/>
              <a:t>kvety proti kŕčom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79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Šafrán </a:t>
            </a:r>
            <a:br>
              <a:rPr lang="sk-SK" dirty="0" smtClean="0"/>
            </a:br>
            <a:r>
              <a:rPr lang="sk-SK" dirty="0" err="1" smtClean="0"/>
              <a:t>Heuffelov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988105"/>
            <a:ext cx="4995862" cy="4423003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dirty="0"/>
              <a:t>vyskytuje sa len na Slovensku a v </a:t>
            </a:r>
            <a:r>
              <a:rPr lang="sk-SK" dirty="0" smtClean="0"/>
              <a:t>Poľsku</a:t>
            </a: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j</a:t>
            </a:r>
            <a:r>
              <a:rPr lang="sk-SK" dirty="0" smtClean="0"/>
              <a:t>eho </a:t>
            </a:r>
            <a:r>
              <a:rPr lang="sk-SK" dirty="0"/>
              <a:t>kvety sa objavujú hneď po roztopení </a:t>
            </a:r>
            <a:r>
              <a:rPr lang="sk-SK" dirty="0" smtClean="0"/>
              <a:t>snehu</a:t>
            </a: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dirty="0" smtClean="0"/>
              <a:t>Šafr</a:t>
            </a:r>
            <a:r>
              <a:rPr lang="sk-SK" dirty="0"/>
              <a:t>á</a:t>
            </a:r>
            <a:r>
              <a:rPr lang="sk-SK" dirty="0" smtClean="0"/>
              <a:t>n </a:t>
            </a:r>
            <a:r>
              <a:rPr lang="sk-SK" dirty="0"/>
              <a:t>je charakteristický veľkými </a:t>
            </a:r>
            <a:r>
              <a:rPr lang="sk-SK" dirty="0" smtClean="0"/>
              <a:t>fialovými kvetmi</a:t>
            </a: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dirty="0" smtClean="0"/>
              <a:t>najčastejšie </a:t>
            </a:r>
            <a:r>
              <a:rPr lang="sk-SK" dirty="0"/>
              <a:t>sa vyskytuje na vlhkých lúkach a  lesných </a:t>
            </a:r>
            <a:r>
              <a:rPr lang="sk-SK" dirty="0" smtClean="0"/>
              <a:t>čistinkách</a:t>
            </a: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dirty="0" smtClean="0"/>
              <a:t>je </a:t>
            </a:r>
            <a:r>
              <a:rPr lang="sk-SK" dirty="0"/>
              <a:t>zákonom chránený </a:t>
            </a:r>
          </a:p>
        </p:txBody>
      </p:sp>
    </p:spTree>
    <p:extLst>
      <p:ext uri="{BB962C8B-B14F-4D97-AF65-F5344CB8AC3E}">
        <p14:creationId xmlns:p14="http://schemas.microsoft.com/office/powerpoint/2010/main" val="30254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Mliečnik chvojkový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51551"/>
            <a:ext cx="4995862" cy="469611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rastie </a:t>
            </a:r>
            <a:r>
              <a:rPr lang="sk-SK" dirty="0"/>
              <a:t>takmer všade a veľmi dobre znáša sucho</a:t>
            </a: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kvitne od apríla do júna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je to jedovatá rastlina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ak </a:t>
            </a:r>
            <a:r>
              <a:rPr lang="sk-SK" dirty="0"/>
              <a:t>by ste túto rastlinu skonzumovali, tak </a:t>
            </a:r>
            <a:r>
              <a:rPr lang="sk-SK" dirty="0" smtClean="0"/>
              <a:t>určite </a:t>
            </a:r>
            <a:r>
              <a:rPr lang="sk-SK" dirty="0"/>
              <a:t>budete zvracať, mať hnačky, kŕče, neistotu </a:t>
            </a:r>
            <a:r>
              <a:rPr lang="sk-SK" dirty="0" smtClean="0"/>
              <a:t>chôdze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mliečna </a:t>
            </a:r>
            <a:r>
              <a:rPr lang="sk-SK" dirty="0"/>
              <a:t>šťava slúži vlastne ako obranný mechanizmus rastliny proti hmyzu a iným bylinožravcom</a:t>
            </a:r>
            <a:endParaRPr lang="sk-SK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10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Veternica</a:t>
            </a:r>
            <a:br>
              <a:rPr lang="sk-SK" dirty="0" smtClean="0"/>
            </a:br>
            <a:r>
              <a:rPr lang="sk-SK" dirty="0" err="1" smtClean="0"/>
              <a:t>hájna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81527"/>
            <a:ext cx="4995862" cy="4636159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sk-SK" dirty="0"/>
              <a:t>astie v listnatých lesoch, </a:t>
            </a:r>
            <a:r>
              <a:rPr lang="sk-SK" dirty="0" smtClean="0"/>
              <a:t>na vlhších lúkach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k</a:t>
            </a:r>
            <a:r>
              <a:rPr lang="pl-PL" dirty="0"/>
              <a:t>vitne</a:t>
            </a:r>
            <a:r>
              <a:rPr lang="en-GB" dirty="0"/>
              <a:t> </a:t>
            </a:r>
            <a:r>
              <a:rPr lang="sk-SK" dirty="0" smtClean="0"/>
              <a:t>od apríla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my sme </a:t>
            </a:r>
            <a:r>
              <a:rPr lang="pl-PL" dirty="0" smtClean="0"/>
              <a:t>ju </a:t>
            </a:r>
            <a:r>
              <a:rPr lang="pl-PL" dirty="0"/>
              <a:t>pozorovali  najmä v doline potoka Čierna voda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19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Veternica </a:t>
            </a:r>
            <a:br>
              <a:rPr lang="sk-SK" dirty="0" smtClean="0"/>
            </a:br>
            <a:r>
              <a:rPr lang="sk-SK" dirty="0" err="1" smtClean="0"/>
              <a:t>iskerníkovitá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78196"/>
            <a:ext cx="4995862" cy="4642821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dirty="0" smtClean="0"/>
              <a:t>viacročná </a:t>
            </a:r>
            <a:r>
              <a:rPr lang="sk-SK" dirty="0"/>
              <a:t>15 až 30 cm vysoká rastlina, ktorá </a:t>
            </a:r>
            <a:r>
              <a:rPr lang="sk-SK" dirty="0" smtClean="0"/>
              <a:t>rastie </a:t>
            </a:r>
            <a:r>
              <a:rPr lang="sk-SK" dirty="0"/>
              <a:t>na brehoch riek a </a:t>
            </a:r>
            <a:r>
              <a:rPr lang="sk-SK" dirty="0" smtClean="0"/>
              <a:t>potokov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dirty="0" smtClean="0"/>
              <a:t>kvitne </a:t>
            </a:r>
            <a:r>
              <a:rPr lang="pl-PL" dirty="0"/>
              <a:t>od apríla do </a:t>
            </a:r>
            <a:r>
              <a:rPr lang="pl-PL" dirty="0" smtClean="0"/>
              <a:t>júna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dirty="0" smtClean="0"/>
              <a:t>prudko jedovatá rastlina</a:t>
            </a:r>
            <a:r>
              <a:rPr lang="pl-PL" dirty="0"/>
              <a:t>, následkom požitia je smrť</a:t>
            </a:r>
            <a:endParaRPr lang="sk-S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dirty="0" smtClean="0"/>
              <a:t>prvá pomoc </a:t>
            </a:r>
            <a:r>
              <a:rPr lang="sk-SK" dirty="0"/>
              <a:t>sa vykoná vyvolaním zvracania a privolaním </a:t>
            </a:r>
            <a:r>
              <a:rPr lang="sk-SK" dirty="0" smtClean="0"/>
              <a:t>lekára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77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Jahoda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GB" dirty="0" smtClean="0"/>
              <a:t>o</a:t>
            </a:r>
            <a:r>
              <a:rPr lang="sk-SK" dirty="0" smtClean="0"/>
              <a:t>byčajná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64874"/>
            <a:ext cx="4995862" cy="4669465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dirty="0" smtClean="0"/>
              <a:t>rastie </a:t>
            </a:r>
            <a:r>
              <a:rPr lang="sk-SK" dirty="0"/>
              <a:t>na trávnatých stranách, lesných </a:t>
            </a:r>
            <a:r>
              <a:rPr lang="sk-SK" dirty="0" smtClean="0"/>
              <a:t>lúkach, </a:t>
            </a:r>
            <a:r>
              <a:rPr lang="sk-SK" dirty="0"/>
              <a:t>okrajoch </a:t>
            </a:r>
            <a:r>
              <a:rPr lang="sk-SK" dirty="0" smtClean="0"/>
              <a:t>lesov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dirty="0" smtClean="0"/>
              <a:t>listy </a:t>
            </a:r>
            <a:r>
              <a:rPr lang="pl-PL" dirty="0"/>
              <a:t>sa zberajú od mája do </a:t>
            </a:r>
            <a:r>
              <a:rPr lang="pl-PL" dirty="0" smtClean="0"/>
              <a:t>septembra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dirty="0"/>
              <a:t>listy </a:t>
            </a:r>
            <a:r>
              <a:rPr lang="sk-SK" dirty="0" smtClean="0"/>
              <a:t>sa </a:t>
            </a:r>
            <a:r>
              <a:rPr lang="sk-SK" dirty="0"/>
              <a:t>používajú sa pri liečbe chorôb močových ciest, </a:t>
            </a:r>
            <a:r>
              <a:rPr lang="sk-SK" dirty="0" smtClean="0"/>
              <a:t>pri </a:t>
            </a:r>
            <a:r>
              <a:rPr lang="sk-SK" dirty="0"/>
              <a:t>črevných </a:t>
            </a:r>
            <a:r>
              <a:rPr lang="sk-SK" dirty="0" smtClean="0"/>
              <a:t>kataroch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dirty="0"/>
              <a:t>z</a:t>
            </a:r>
            <a:r>
              <a:rPr lang="sk-SK" dirty="0" smtClean="0"/>
              <a:t>ápar </a:t>
            </a:r>
            <a:r>
              <a:rPr lang="sk-SK" dirty="0"/>
              <a:t>sa pripraví z jednej polievkovej lyžice </a:t>
            </a:r>
            <a:r>
              <a:rPr lang="sk-SK" i="1" dirty="0" smtClean="0"/>
              <a:t>rozdrvených </a:t>
            </a:r>
            <a:r>
              <a:rPr lang="sk-SK" dirty="0"/>
              <a:t>listov a z jedného pohára vriacej vody</a:t>
            </a:r>
          </a:p>
        </p:txBody>
      </p:sp>
    </p:spTree>
    <p:extLst>
      <p:ext uri="{BB962C8B-B14F-4D97-AF65-F5344CB8AC3E}">
        <p14:creationId xmlns:p14="http://schemas.microsoft.com/office/powerpoint/2010/main" val="37769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Pľúcnik</a:t>
            </a:r>
            <a:br>
              <a:rPr lang="sk-SK" dirty="0" smtClean="0"/>
            </a:br>
            <a:r>
              <a:rPr lang="sk-SK" dirty="0" smtClean="0"/>
              <a:t>lekársky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51551"/>
            <a:ext cx="4995862" cy="469611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pl-PL" dirty="0" smtClean="0"/>
              <a:t>rváca bylina</a:t>
            </a:r>
            <a:r>
              <a:rPr lang="en-GB" dirty="0" smtClean="0"/>
              <a:t> </a:t>
            </a:r>
            <a:r>
              <a:rPr lang="pl-PL" dirty="0" smtClean="0"/>
              <a:t>vysoká </a:t>
            </a:r>
            <a:r>
              <a:rPr lang="pl-PL" dirty="0"/>
              <a:t>10 </a:t>
            </a:r>
            <a:r>
              <a:rPr lang="pl-PL" dirty="0" smtClean="0"/>
              <a:t>až </a:t>
            </a:r>
            <a:r>
              <a:rPr lang="pl-PL" dirty="0"/>
              <a:t>30 </a:t>
            </a:r>
            <a:r>
              <a:rPr lang="pl-PL" dirty="0" smtClean="0"/>
              <a:t>cm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je </a:t>
            </a:r>
            <a:r>
              <a:rPr lang="sk-SK" dirty="0"/>
              <a:t>rozšírený v lesoch </a:t>
            </a:r>
            <a:r>
              <a:rPr lang="en-GB" dirty="0" smtClean="0"/>
              <a:t>v</a:t>
            </a:r>
            <a:r>
              <a:rPr lang="sk-SK" dirty="0" smtClean="0"/>
              <a:t>äčšinou </a:t>
            </a:r>
            <a:r>
              <a:rPr lang="sk-SK" dirty="0"/>
              <a:t>v podhorskom až horskom </a:t>
            </a:r>
            <a:r>
              <a:rPr lang="sk-SK" dirty="0" smtClean="0"/>
              <a:t>pásme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v</a:t>
            </a:r>
            <a:r>
              <a:rPr lang="pl-PL" dirty="0" smtClean="0"/>
              <a:t>ňať </a:t>
            </a:r>
            <a:r>
              <a:rPr lang="pl-PL" dirty="0"/>
              <a:t>a listy zbierame v čase kvitnutia od apríla do </a:t>
            </a:r>
            <a:r>
              <a:rPr lang="pl-PL" dirty="0" smtClean="0"/>
              <a:t>júla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p</a:t>
            </a:r>
            <a:r>
              <a:rPr lang="sk-SK" dirty="0" smtClean="0"/>
              <a:t>ľúcnik </a:t>
            </a:r>
            <a:r>
              <a:rPr lang="sk-SK" dirty="0"/>
              <a:t>používame pre svoje protizápalové účinky a uľahčenie vykašliavania pri pľúcnych chorobách</a:t>
            </a:r>
          </a:p>
        </p:txBody>
      </p:sp>
    </p:spTree>
    <p:extLst>
      <p:ext uri="{BB962C8B-B14F-4D97-AF65-F5344CB8AC3E}">
        <p14:creationId xmlns:p14="http://schemas.microsoft.com/office/powerpoint/2010/main" val="21834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Blyskáč </a:t>
            </a:r>
            <a:br>
              <a:rPr lang="sk-SK" dirty="0" smtClean="0"/>
            </a:br>
            <a:r>
              <a:rPr lang="sk-SK" dirty="0" smtClean="0"/>
              <a:t>cibuľkatý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44890"/>
            <a:ext cx="4995862" cy="470943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r</a:t>
            </a:r>
            <a:r>
              <a:rPr lang="sk-SK" dirty="0" smtClean="0"/>
              <a:t>astie </a:t>
            </a:r>
            <a:r>
              <a:rPr lang="sk-SK" dirty="0"/>
              <a:t>v svetlých lesoch, krovinách, na lúkach, popri vodných </a:t>
            </a:r>
            <a:r>
              <a:rPr lang="sk-SK" dirty="0" smtClean="0"/>
              <a:t>tokoch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k</a:t>
            </a:r>
            <a:r>
              <a:rPr lang="pl-PL" dirty="0" smtClean="0"/>
              <a:t>vitne</a:t>
            </a:r>
            <a:r>
              <a:rPr lang="en-GB" dirty="0" smtClean="0"/>
              <a:t> </a:t>
            </a:r>
            <a:r>
              <a:rPr lang="sk-SK" dirty="0" smtClean="0"/>
              <a:t>krásne na žlto</a:t>
            </a:r>
            <a:r>
              <a:rPr lang="en-GB" dirty="0" smtClean="0"/>
              <a:t> </a:t>
            </a:r>
            <a:r>
              <a:rPr lang="sk-SK" dirty="0" smtClean="0"/>
              <a:t>hneď začiatkom jari </a:t>
            </a:r>
            <a:r>
              <a:rPr lang="pl-PL" dirty="0" smtClean="0"/>
              <a:t>od</a:t>
            </a:r>
            <a:r>
              <a:rPr lang="en-GB" dirty="0" smtClean="0"/>
              <a:t> </a:t>
            </a:r>
            <a:r>
              <a:rPr lang="sk-SK" dirty="0" smtClean="0"/>
              <a:t>marca</a:t>
            </a:r>
            <a:r>
              <a:rPr lang="en-GB" dirty="0" smtClean="0"/>
              <a:t> </a:t>
            </a:r>
            <a:r>
              <a:rPr lang="pl-PL" dirty="0" smtClean="0"/>
              <a:t>do</a:t>
            </a:r>
            <a:r>
              <a:rPr lang="pl-PL" dirty="0"/>
              <a:t> </a:t>
            </a:r>
            <a:r>
              <a:rPr lang="pl-PL" dirty="0" smtClean="0"/>
              <a:t>apríla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m</a:t>
            </a:r>
            <a:r>
              <a:rPr lang="pl-PL" dirty="0" smtClean="0"/>
              <a:t>y sme ho pozorovali  najmä v doline potoka Čierna voda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n</a:t>
            </a:r>
            <a:r>
              <a:rPr lang="nb-NO" dirty="0" smtClean="0"/>
              <a:t>a </a:t>
            </a:r>
            <a:r>
              <a:rPr lang="nb-NO" dirty="0"/>
              <a:t>Slovensku </a:t>
            </a:r>
            <a:r>
              <a:rPr lang="sk-SK" dirty="0" smtClean="0"/>
              <a:t>je dosť rozšírený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71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Hluchavka </a:t>
            </a:r>
            <a:br>
              <a:rPr lang="sk-SK" dirty="0" smtClean="0"/>
            </a:br>
            <a:r>
              <a:rPr lang="sk-SK" dirty="0" smtClean="0"/>
              <a:t>purpurová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38594"/>
            <a:ext cx="4995862" cy="4722024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patrí </a:t>
            </a:r>
            <a:r>
              <a:rPr lang="pl-PL" dirty="0"/>
              <a:t>medzi najlepšie prvé jarné </a:t>
            </a:r>
            <a:r>
              <a:rPr lang="pl-PL" dirty="0" smtClean="0"/>
              <a:t>byliny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charakteristický zápach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z</a:t>
            </a:r>
            <a:r>
              <a:rPr lang="sk-SK" dirty="0" smtClean="0"/>
              <a:t>bierame </a:t>
            </a:r>
            <a:r>
              <a:rPr lang="sk-SK" dirty="0"/>
              <a:t>kvet alebo celú </a:t>
            </a:r>
            <a:r>
              <a:rPr lang="sk-SK" dirty="0" smtClean="0"/>
              <a:t>vňať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m</a:t>
            </a:r>
            <a:r>
              <a:rPr lang="sk-SK" dirty="0" smtClean="0"/>
              <a:t>á protizápalové účinky a používa sa pri liečbe zápalu močových ciest  a pri liečbe respiračných chorôb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1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Podbeľ</a:t>
            </a:r>
            <a:br>
              <a:rPr lang="sk-SK" dirty="0" smtClean="0"/>
            </a:br>
            <a:r>
              <a:rPr lang="sk-SK" dirty="0" smtClean="0"/>
              <a:t>liečivý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91518"/>
            <a:ext cx="4995862" cy="4616176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trváca </a:t>
            </a:r>
            <a:r>
              <a:rPr lang="pl-PL" dirty="0"/>
              <a:t>bylina, ktorej stonka je vysoká 10 až 25 </a:t>
            </a:r>
            <a:r>
              <a:rPr lang="pl-PL" dirty="0" smtClean="0"/>
              <a:t>cm so žltými kvetmi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č</a:t>
            </a:r>
            <a:r>
              <a:rPr lang="pl-PL" dirty="0" smtClean="0"/>
              <a:t>asto rastie v</a:t>
            </a:r>
            <a:r>
              <a:rPr lang="pl-PL" dirty="0"/>
              <a:t> lomoch a na </a:t>
            </a:r>
            <a:r>
              <a:rPr lang="pl-PL" dirty="0" smtClean="0"/>
              <a:t>rúbaniskách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z</a:t>
            </a:r>
            <a:r>
              <a:rPr lang="sk-SK" dirty="0" smtClean="0"/>
              <a:t>ozbierané kvety sušíme </a:t>
            </a:r>
            <a:r>
              <a:rPr lang="sk-SK" dirty="0"/>
              <a:t>v jednej vrstve na vzdušnom mieste a v </a:t>
            </a:r>
            <a:r>
              <a:rPr lang="sk-SK" dirty="0" smtClean="0"/>
              <a:t>tieni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p</a:t>
            </a:r>
            <a:r>
              <a:rPr lang="sk-SK" dirty="0" smtClean="0"/>
              <a:t>oužíva </a:t>
            </a:r>
            <a:r>
              <a:rPr lang="sk-SK" dirty="0"/>
              <a:t>sa pri chorobách dýchacích ciest</a:t>
            </a: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22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Deväťsil</a:t>
            </a:r>
            <a:br>
              <a:rPr lang="sk-SK" dirty="0" smtClean="0"/>
            </a:br>
            <a:r>
              <a:rPr lang="sk-SK" dirty="0" smtClean="0"/>
              <a:t>biely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88188"/>
            <a:ext cx="4995862" cy="4622837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b</a:t>
            </a:r>
            <a:r>
              <a:rPr lang="sk-SK" dirty="0" smtClean="0"/>
              <a:t>iele kvety rastú </a:t>
            </a:r>
            <a:r>
              <a:rPr lang="sk-SK" dirty="0"/>
              <a:t>na stonke, vysokej až pol metra, neskôr aj do 1 </a:t>
            </a:r>
            <a:r>
              <a:rPr lang="sk-SK" dirty="0" smtClean="0"/>
              <a:t>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/>
              <a:t>r</a:t>
            </a:r>
            <a:r>
              <a:rPr lang="sk-SK" dirty="0" smtClean="0"/>
              <a:t>astie </a:t>
            </a:r>
            <a:r>
              <a:rPr lang="sk-SK" dirty="0"/>
              <a:t>vo vlhkých lesoch a pri </a:t>
            </a:r>
            <a:r>
              <a:rPr lang="sk-SK" dirty="0" smtClean="0"/>
              <a:t>prameniskách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je </a:t>
            </a:r>
            <a:r>
              <a:rPr lang="pt-BR" dirty="0"/>
              <a:t>veľmi </a:t>
            </a:r>
            <a:r>
              <a:rPr lang="pt-BR" dirty="0" smtClean="0"/>
              <a:t>liečivá</a:t>
            </a:r>
            <a:r>
              <a:rPr lang="sk-SK" dirty="0" smtClean="0"/>
              <a:t> bylina</a:t>
            </a:r>
            <a:r>
              <a:rPr lang="pt-BR" dirty="0" smtClean="0"/>
              <a:t> </a:t>
            </a:r>
            <a:r>
              <a:rPr lang="pt-BR" dirty="0"/>
              <a:t>a nie nadarmo má meno </a:t>
            </a:r>
            <a:r>
              <a:rPr lang="pt-BR" dirty="0" smtClean="0"/>
              <a:t>devaťsil</a:t>
            </a:r>
            <a:endParaRPr lang="sk-SK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pre </a:t>
            </a:r>
            <a:r>
              <a:rPr lang="sk-SK" dirty="0"/>
              <a:t>zdravie majú využitie všetky časti </a:t>
            </a:r>
            <a:r>
              <a:rPr lang="sk-SK" dirty="0" smtClean="0"/>
              <a:t>rastliny </a:t>
            </a:r>
            <a:r>
              <a:rPr lang="sk-SK" dirty="0"/>
              <a:t>koreň, listy, kvety</a:t>
            </a:r>
          </a:p>
        </p:txBody>
      </p:sp>
    </p:spTree>
    <p:extLst>
      <p:ext uri="{BB962C8B-B14F-4D97-AF65-F5344CB8AC3E}">
        <p14:creationId xmlns:p14="http://schemas.microsoft.com/office/powerpoint/2010/main" val="9940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376</TotalTime>
  <Words>609</Words>
  <Application>Microsoft Office PowerPoint</Application>
  <PresentationFormat>Prezentácia na obrazovke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Exekutíva</vt:lpstr>
      <vt:lpstr>Herbár sitnianskeho  rytiera </vt:lpstr>
      <vt:lpstr>Šafrán  Heuffelov</vt:lpstr>
      <vt:lpstr>Veternica  iskerníkovitá</vt:lpstr>
      <vt:lpstr>Jahoda  obyčajná</vt:lpstr>
      <vt:lpstr>Pľúcnik lekársky</vt:lpstr>
      <vt:lpstr>Blyskáč  cibuľkatý</vt:lpstr>
      <vt:lpstr>Hluchavka  purpurová</vt:lpstr>
      <vt:lpstr>Podbeľ liečivý</vt:lpstr>
      <vt:lpstr>Deväťsil biely</vt:lpstr>
      <vt:lpstr>Slezinovka striedavolistá</vt:lpstr>
      <vt:lpstr>Chochlačka plná</vt:lpstr>
      <vt:lpstr>Záružlie  močiarne</vt:lpstr>
      <vt:lpstr>Zúdušník brečtanovitý</vt:lpstr>
      <vt:lpstr>Prvosienka jarná</vt:lpstr>
      <vt:lpstr>Sedmokráska obyčajná</vt:lpstr>
      <vt:lpstr>Púpava lekárska</vt:lpstr>
      <vt:lpstr>Mliečnik mandľolistý</vt:lpstr>
      <vt:lpstr>Krivec žltý</vt:lpstr>
      <vt:lpstr>Žerušnica lúčna</vt:lpstr>
      <vt:lpstr>Mliečnik chvojkový</vt:lpstr>
      <vt:lpstr>Veternica hájna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Herbár sitnianskeho  rytiera</dc:title>
  <dc:creator>Eliska</dc:creator>
  <cp:lastModifiedBy>Eliska</cp:lastModifiedBy>
  <cp:revision>28</cp:revision>
  <dcterms:created xsi:type="dcterms:W3CDTF">2020-04-28T12:21:27Z</dcterms:created>
  <dcterms:modified xsi:type="dcterms:W3CDTF">2020-05-01T17:37:41Z</dcterms:modified>
</cp:coreProperties>
</file>