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335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06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051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35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52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48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13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59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649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807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19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51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455973"/>
            </a:gs>
            <a:gs pos="3000">
              <a:srgbClr val="190D5F"/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884A-3D50-4F20-AFBF-C0DA17659062}" type="datetimeFigureOut">
              <a:rPr lang="sk-SK" smtClean="0"/>
              <a:t>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6B6E-9D71-4B54-9750-7280F43A62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36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892480" cy="230425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Typy postelí, základné vybavenie postelí a pomôcky doplňujúce posteľ</a:t>
            </a:r>
            <a:endParaRPr lang="sk-SK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Polovičný rám 4"/>
          <p:cNvSpPr/>
          <p:nvPr/>
        </p:nvSpPr>
        <p:spPr>
          <a:xfrm>
            <a:off x="92518" y="404664"/>
            <a:ext cx="9036496" cy="122413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27584" y="2256625"/>
            <a:ext cx="8013398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110858" y="2462598"/>
            <a:ext cx="8013398" cy="144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3707904" y="5439913"/>
            <a:ext cx="541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PhDr. Miriama </a:t>
            </a:r>
            <a:r>
              <a:rPr lang="sk-SK" b="1" dirty="0" err="1" smtClean="0">
                <a:solidFill>
                  <a:srgbClr val="002060"/>
                </a:solidFill>
              </a:rPr>
              <a:t>Gargalíková</a:t>
            </a:r>
            <a:r>
              <a:rPr lang="sk-SK" b="1" dirty="0" smtClean="0">
                <a:solidFill>
                  <a:srgbClr val="002060"/>
                </a:solidFill>
              </a:rPr>
              <a:t>, </a:t>
            </a:r>
            <a:r>
              <a:rPr lang="sk-SK" b="1" dirty="0" smtClean="0">
                <a:solidFill>
                  <a:srgbClr val="002060"/>
                </a:solidFill>
              </a:rPr>
              <a:t>PaedDr. Darina </a:t>
            </a:r>
            <a:r>
              <a:rPr lang="sk-SK" b="1" dirty="0" err="1" smtClean="0">
                <a:solidFill>
                  <a:srgbClr val="002060"/>
                </a:solidFill>
              </a:rPr>
              <a:t>Becová</a:t>
            </a:r>
            <a:endParaRPr lang="sk-SK" b="1" dirty="0" smtClean="0">
              <a:solidFill>
                <a:srgbClr val="002060"/>
              </a:solidFill>
            </a:endParaRP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Predmet: Odborný výcvik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Trieda: I.OP, III.O</a:t>
            </a:r>
          </a:p>
          <a:p>
            <a:pPr algn="ctr"/>
            <a:r>
              <a:rPr lang="sk-SK" b="1" dirty="0" smtClean="0">
                <a:solidFill>
                  <a:srgbClr val="002060"/>
                </a:solidFill>
              </a:rPr>
              <a:t>Dátum: 3.4.2020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ntb\AppData\Local\Microsoft\Windows\Temporary Internet Files\Content.IE5\RIFKWO4B\MC900088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267261" cy="33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tb\AppData\Local\Microsoft\Windows\Temporary Internet Files\Content.IE5\AH5PRXEG\MC9003341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97847"/>
            <a:ext cx="2520280" cy="23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4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253726"/>
            <a:ext cx="329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Štandardné matrace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29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9028"/>
            <a:ext cx="2088232" cy="186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296594" y="3429000"/>
            <a:ext cx="4947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190D5F"/>
                </a:solidFill>
              </a:rPr>
              <a:t>Matrac s tvarovou pamäťou </a:t>
            </a:r>
            <a:endParaRPr lang="sk-SK" sz="2400" dirty="0">
              <a:solidFill>
                <a:srgbClr val="190D5F"/>
              </a:solidFill>
            </a:endParaRPr>
          </a:p>
          <a:p>
            <a:r>
              <a:rPr lang="sk-SK" sz="2400" dirty="0">
                <a:solidFill>
                  <a:srgbClr val="190D5F"/>
                </a:solidFill>
              </a:rPr>
              <a:t>Je určený pre pacientov so stredným až vysokým rizikom vzniku dekubitov.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329170" cy="267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965369" y="4869160"/>
            <a:ext cx="5191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190D5F"/>
                </a:solidFill>
              </a:rPr>
              <a:t>nový </a:t>
            </a:r>
            <a:r>
              <a:rPr lang="sk-SK" sz="2400" dirty="0" err="1">
                <a:solidFill>
                  <a:srgbClr val="190D5F"/>
                </a:solidFill>
              </a:rPr>
              <a:t>hypoalergénny</a:t>
            </a:r>
            <a:r>
              <a:rPr lang="sk-SK" sz="2400" dirty="0">
                <a:solidFill>
                  <a:srgbClr val="190D5F"/>
                </a:solidFill>
              </a:rPr>
              <a:t> </a:t>
            </a:r>
            <a:r>
              <a:rPr lang="sk-SK" sz="2400" dirty="0" err="1">
                <a:solidFill>
                  <a:srgbClr val="190D5F"/>
                </a:solidFill>
              </a:rPr>
              <a:t>antidekubitový</a:t>
            </a:r>
            <a:r>
              <a:rPr lang="sk-SK" sz="2400" dirty="0">
                <a:solidFill>
                  <a:srgbClr val="190D5F"/>
                </a:solidFill>
              </a:rPr>
              <a:t> </a:t>
            </a:r>
            <a:r>
              <a:rPr lang="sk-SK" sz="2400" dirty="0" err="1">
                <a:solidFill>
                  <a:srgbClr val="190D5F"/>
                </a:solidFill>
              </a:rPr>
              <a:t>madrac</a:t>
            </a:r>
            <a:r>
              <a:rPr lang="sk-SK" sz="2400" dirty="0">
                <a:solidFill>
                  <a:srgbClr val="190D5F"/>
                </a:solidFill>
              </a:rPr>
              <a:t> </a:t>
            </a:r>
          </a:p>
          <a:p>
            <a:r>
              <a:rPr lang="sk-SK" sz="2400" dirty="0" smtClean="0">
                <a:solidFill>
                  <a:srgbClr val="190D5F"/>
                </a:solidFill>
              </a:rPr>
              <a:t>•   jeho </a:t>
            </a:r>
            <a:r>
              <a:rPr lang="sk-SK" sz="2400" dirty="0">
                <a:solidFill>
                  <a:srgbClr val="190D5F"/>
                </a:solidFill>
              </a:rPr>
              <a:t>výhodou je oddelenie pravej </a:t>
            </a:r>
            <a:endParaRPr lang="sk-SK" sz="2400" dirty="0" smtClean="0">
              <a:solidFill>
                <a:srgbClr val="190D5F"/>
              </a:solidFill>
            </a:endParaRPr>
          </a:p>
          <a:p>
            <a:r>
              <a:rPr lang="sk-SK" sz="2400" dirty="0">
                <a:solidFill>
                  <a:srgbClr val="190D5F"/>
                </a:solidFill>
              </a:rPr>
              <a:t> </a:t>
            </a:r>
            <a:r>
              <a:rPr lang="sk-SK" sz="2400" dirty="0" smtClean="0">
                <a:solidFill>
                  <a:srgbClr val="190D5F"/>
                </a:solidFill>
              </a:rPr>
              <a:t>    a ľavej nožnej </a:t>
            </a:r>
            <a:r>
              <a:rPr lang="sk-SK" sz="2400" dirty="0">
                <a:solidFill>
                  <a:srgbClr val="190D5F"/>
                </a:solidFill>
              </a:rPr>
              <a:t>časti </a:t>
            </a:r>
          </a:p>
        </p:txBody>
      </p:sp>
    </p:spTree>
    <p:extLst>
      <p:ext uri="{BB962C8B-B14F-4D97-AF65-F5344CB8AC3E}">
        <p14:creationId xmlns:p14="http://schemas.microsoft.com/office/powerpoint/2010/main" val="207626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253726"/>
            <a:ext cx="3504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Antidekubitný</a:t>
            </a:r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matrac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5" y="2060848"/>
            <a:ext cx="4947789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60" y="1484784"/>
            <a:ext cx="32003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9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83568" y="251356"/>
            <a:ext cx="2273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Nočné stolíky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7" y="1556792"/>
            <a:ext cx="3067050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1"/>
            <a:ext cx="4104749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856931" y="5024861"/>
            <a:ext cx="5531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/>
              <a:t>Nočné stolíky s jedálenskou doskou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6670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201354"/>
            <a:ext cx="6178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Pomôcky k uľahčeniu pohybu na posteli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lovičný rám 2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6817"/>
            <a:ext cx="1728192" cy="25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://skutry-pro-postizene.com/storage/8b06596fa32afa47efb434dd94bcab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69" y="1556792"/>
            <a:ext cx="2204893" cy="19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Pomôcka na vstávanie z postele (130 c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74" y="213276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www.medihum.sk/img/userfiles/files/44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6" y="3967162"/>
            <a:ext cx="346396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7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267581"/>
            <a:ext cx="6765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Pomôcky k uľahčeniu pohybu mimo postele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11" descr="http://www.e-zdravotnickepotreby.sk/fotky17637/fotos/_vyr_2214elektricky_zdvihak_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7" y="1280566"/>
            <a:ext cx="25050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2" y="1556792"/>
            <a:ext cx="6477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86" y="1556792"/>
            <a:ext cx="590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9" y="1556792"/>
            <a:ext cx="1051346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9621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9" y="4222870"/>
            <a:ext cx="17621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9" y="4222870"/>
            <a:ext cx="1333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ttp://www.ausilium.it/images/img_prodotti/prodotto_14463_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7" y="4346299"/>
            <a:ext cx="2482365" cy="23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http://e-shop.kompress.sk/433-thickbox_default/invalidny-vozik-basic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9" t="5534" r="12992" b="16020"/>
          <a:stretch/>
        </p:blipFill>
        <p:spPr bwMode="auto">
          <a:xfrm>
            <a:off x="6654178" y="4222870"/>
            <a:ext cx="2336630" cy="2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0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251356"/>
            <a:ext cx="490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Pomôcky k prevencii dekubitov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2955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6" y="1328370"/>
            <a:ext cx="1819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17" y="1364107"/>
            <a:ext cx="1657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6" y="3284984"/>
            <a:ext cx="267441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4" y="3282815"/>
            <a:ext cx="318160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2" y="3863702"/>
            <a:ext cx="26574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1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40222" y="253726"/>
            <a:ext cx="408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Pomôcky k úprave polohy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003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55" y="1501851"/>
            <a:ext cx="2579657" cy="22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6324"/>
            <a:ext cx="25999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23" y="4196324"/>
            <a:ext cx="2818255" cy="19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02716"/>
            <a:ext cx="2916004" cy="193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1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309145"/>
            <a:ext cx="466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Pomôcky k zaisteniu bezpečia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6" y="1484784"/>
            <a:ext cx="23812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781" y="2456892"/>
            <a:ext cx="28661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6" y="3348363"/>
            <a:ext cx="2381250" cy="29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62" y="1844824"/>
            <a:ext cx="2719521" cy="42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2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83568" y="295290"/>
            <a:ext cx="470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Pomôcky k zvýšeniu komfortu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676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47" y="1439027"/>
            <a:ext cx="2979853" cy="22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9027"/>
            <a:ext cx="2390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22" y="4005064"/>
            <a:ext cx="1657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5" y="4005064"/>
            <a:ext cx="2345678" cy="25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76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67544" y="295290"/>
            <a:ext cx="531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Pomôcky uľahčujúce komunikáciu </a:t>
            </a:r>
            <a:endParaRPr lang="sk-SK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1820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nspnz.sk/photos/modernizacia/signal-p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97683" cy="357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.sme.sk/cdata/2/56/5626342/nemocnica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8" y="449622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3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>
            <a:off x="120049" y="188640"/>
            <a:ext cx="9036496" cy="122413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051720" y="714920"/>
            <a:ext cx="4594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Mechanické postele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Postele na elektrický pohon</a:t>
            </a:r>
            <a:endParaRPr lang="sk-SK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2" y="1794176"/>
            <a:ext cx="3197721" cy="222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4193018"/>
            <a:ext cx="3190658" cy="243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97773"/>
            <a:ext cx="3221157" cy="232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37" y="4193018"/>
            <a:ext cx="3181722" cy="243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ntb\AppData\Local\Microsoft\Windows\Temporary Internet Files\Content.IE5\RIFKWO4B\MC90007880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47" y="3407157"/>
            <a:ext cx="1759645" cy="15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2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59632" y="476672"/>
            <a:ext cx="6775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Ďakujem za pozornosť!</a:t>
            </a:r>
            <a:endParaRPr lang="sk-SK" sz="5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484" name="Picture 4" descr="C:\Users\ntb\AppData\Local\Microsoft\Windows\Temporary Internet Files\Content.IE5\AH5PRXEG\MC9002933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1" y="2060848"/>
            <a:ext cx="60371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5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41" y="1391459"/>
            <a:ext cx="6614712" cy="504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83568" y="188640"/>
            <a:ext cx="6570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Polohovateľná posteľ – poloha v sede</a:t>
            </a:r>
            <a:endParaRPr lang="sk-SK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6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827584" y="1886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Špeciálna posteľ </a:t>
            </a:r>
            <a:endParaRPr lang="sk-SK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254499" cy="286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03" y="1196752"/>
            <a:ext cx="2381625" cy="126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8" y="4673027"/>
            <a:ext cx="2351360" cy="156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ípka doprava 3"/>
          <p:cNvSpPr/>
          <p:nvPr/>
        </p:nvSpPr>
        <p:spPr>
          <a:xfrm>
            <a:off x="4156542" y="2220621"/>
            <a:ext cx="720080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19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prava 7"/>
          <p:cNvSpPr/>
          <p:nvPr/>
        </p:nvSpPr>
        <p:spPr>
          <a:xfrm>
            <a:off x="4156542" y="3501008"/>
            <a:ext cx="720080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19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8" y="2729483"/>
            <a:ext cx="2351359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ípka doprava 9"/>
          <p:cNvSpPr/>
          <p:nvPr/>
        </p:nvSpPr>
        <p:spPr>
          <a:xfrm>
            <a:off x="4208984" y="5275149"/>
            <a:ext cx="720080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19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35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49" y="1412776"/>
            <a:ext cx="603169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ovičný rám 2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27584" y="188640"/>
            <a:ext cx="6259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Špeciálna </a:t>
            </a:r>
            <a:r>
              <a:rPr lang="sk-SK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posteľ – sieťovaná posteľ </a:t>
            </a:r>
            <a:endParaRPr lang="sk-SK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0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206839"/>
            <a:ext cx="3392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Doplnky postele </a:t>
            </a:r>
            <a:endParaRPr lang="sk-SK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4" y="1556792"/>
            <a:ext cx="1727015" cy="255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36" y="1383513"/>
            <a:ext cx="2677184" cy="231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36" y="4053438"/>
            <a:ext cx="2677184" cy="21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80874" y="4509120"/>
            <a:ext cx="307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Držiak nádoby na moč </a:t>
            </a:r>
            <a:endParaRPr lang="sk-SK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6876256" y="2130304"/>
            <a:ext cx="171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Držiak palíc </a:t>
            </a:r>
            <a:endParaRPr lang="sk-SK" sz="2400" dirty="0">
              <a:solidFill>
                <a:srgbClr val="FFFF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375451" y="6237312"/>
            <a:ext cx="3652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190D5F"/>
                </a:solidFill>
              </a:rPr>
              <a:t>Držiak urologických </a:t>
            </a:r>
            <a:r>
              <a:rPr lang="sk-SK" sz="2400" b="1" dirty="0" err="1">
                <a:solidFill>
                  <a:srgbClr val="190D5F"/>
                </a:solidFill>
              </a:rPr>
              <a:t>sáčkov</a:t>
            </a:r>
            <a:r>
              <a:rPr lang="sk-SK" sz="2400" b="1" dirty="0">
                <a:solidFill>
                  <a:srgbClr val="190D5F"/>
                </a:solidFill>
              </a:rPr>
              <a:t> </a:t>
            </a:r>
            <a:endParaRPr lang="sk-SK" sz="2400" dirty="0">
              <a:solidFill>
                <a:srgbClr val="190D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7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2" y="1520788"/>
            <a:ext cx="42645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2749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718924" y="188640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Vozíky a </a:t>
            </a:r>
            <a:r>
              <a:rPr lang="sk-SK" sz="3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lehátka</a:t>
            </a:r>
            <a:r>
              <a:rPr lang="sk-SK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sk-SK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Polovičný rám 4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5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39552" y="165275"/>
            <a:ext cx="4360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Typy detských postieľok </a:t>
            </a:r>
            <a:endParaRPr lang="sk-SK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586740"/>
              </p:ext>
            </p:extLst>
          </p:nvPr>
        </p:nvGraphicFramePr>
        <p:xfrm>
          <a:off x="755574" y="1397000"/>
          <a:ext cx="7416825" cy="5074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4"/>
                <a:gridCol w="792088"/>
                <a:gridCol w="792088"/>
                <a:gridCol w="720080"/>
                <a:gridCol w="3024335"/>
              </a:tblGrid>
              <a:tr h="375816">
                <a:tc>
                  <a:txBody>
                    <a:bodyPr/>
                    <a:lstStyle/>
                    <a:p>
                      <a:r>
                        <a:rPr lang="sk-SK" dirty="0" smtClean="0"/>
                        <a:t>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Výška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Dĺžka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Šírka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Poznámka</a:t>
                      </a:r>
                    </a:p>
                    <a:p>
                      <a:endParaRPr lang="sk-SK" dirty="0"/>
                    </a:p>
                  </a:txBody>
                  <a:tcPr/>
                </a:tc>
              </a:tr>
              <a:tr h="671840">
                <a:tc>
                  <a:txBody>
                    <a:bodyPr/>
                    <a:lstStyle/>
                    <a:p>
                      <a:r>
                        <a:rPr lang="sk-SK" sz="2000" b="1" dirty="0" err="1" smtClean="0"/>
                        <a:t>novorodenencké</a:t>
                      </a:r>
                      <a:endParaRPr lang="sk-S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105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84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50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a)štandardné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r>
                        <a:rPr lang="sk-SK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Roomning-in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5552">
                <a:tc>
                  <a:txBody>
                    <a:bodyPr/>
                    <a:lstStyle/>
                    <a:p>
                      <a:r>
                        <a:rPr lang="sk-SK" sz="2000" b="1" dirty="0" smtClean="0"/>
                        <a:t>do 2 rokov</a:t>
                      </a:r>
                      <a:endParaRPr lang="sk-S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150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104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69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nastavenie </a:t>
                      </a:r>
                      <a:r>
                        <a:rPr lang="sk-SK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podhlavovej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časti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bočnice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643240">
                <a:tc>
                  <a:txBody>
                    <a:bodyPr/>
                    <a:lstStyle/>
                    <a:p>
                      <a:r>
                        <a:rPr lang="sk-SK" sz="2000" b="1" dirty="0" smtClean="0"/>
                        <a:t>do 4 rokov</a:t>
                      </a:r>
                      <a:endParaRPr lang="sk-S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150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124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75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nastavenie </a:t>
                      </a:r>
                      <a:r>
                        <a:rPr lang="sk-SK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podhlavovej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časti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bočnice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845578">
                <a:tc>
                  <a:txBody>
                    <a:bodyPr/>
                    <a:lstStyle/>
                    <a:p>
                      <a:r>
                        <a:rPr lang="sk-SK" sz="2000" b="1" dirty="0" smtClean="0"/>
                        <a:t>do 10 rokov</a:t>
                      </a:r>
                      <a:endParaRPr lang="sk-S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120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154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77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nastavenie </a:t>
                      </a:r>
                      <a:r>
                        <a:rPr lang="sk-SK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podhlavovej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časti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bočnice </a:t>
                      </a:r>
                      <a:endParaRPr lang="sk-SK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5578">
                <a:tc>
                  <a:txBody>
                    <a:bodyPr/>
                    <a:lstStyle/>
                    <a:p>
                      <a:r>
                        <a:rPr lang="sk-SK" sz="2000" b="1" dirty="0" smtClean="0"/>
                        <a:t>do 18 rokov</a:t>
                      </a:r>
                      <a:endParaRPr lang="sk-SK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200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 smtClean="0"/>
                        <a:t>95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doplnky, ako u dospelých </a:t>
                      </a:r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9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ovičný rám 1"/>
          <p:cNvSpPr/>
          <p:nvPr/>
        </p:nvSpPr>
        <p:spPr>
          <a:xfrm flipV="1">
            <a:off x="120049" y="188640"/>
            <a:ext cx="9036496" cy="864096"/>
          </a:xfrm>
          <a:prstGeom prst="halfFram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9" y="1484784"/>
            <a:ext cx="2978968" cy="380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83" y="1463251"/>
            <a:ext cx="3194828" cy="3807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622728" y="251355"/>
            <a:ext cx="3097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Detské postieľky </a:t>
            </a:r>
            <a:endParaRPr lang="sk-SK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7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204</Words>
  <Application>Microsoft Office PowerPoint</Application>
  <PresentationFormat>Prezentácia na obrazovke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Typy postelí, základné vybavenie postelí a pomôcky doplňujúce posteľ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postelí, základné vybavenie postelí a pomôcky doplňujúce posteľ</dc:title>
  <dc:creator>ntb</dc:creator>
  <cp:lastModifiedBy>King Jaroslav</cp:lastModifiedBy>
  <cp:revision>13</cp:revision>
  <dcterms:created xsi:type="dcterms:W3CDTF">2014-11-23T16:27:35Z</dcterms:created>
  <dcterms:modified xsi:type="dcterms:W3CDTF">2020-04-01T10:28:35Z</dcterms:modified>
</cp:coreProperties>
</file>