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7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 výročie Základnej školy Jána Hollého v Šali</a:t>
            </a:r>
            <a:endParaRPr lang="sk-SK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>
            <a:normAutofit fontScale="92500" lnSpcReduction="20000"/>
          </a:bodyPr>
          <a:lstStyle/>
          <a:p>
            <a:pPr algn="ctr"/>
            <a:endParaRPr lang="sk-SK" dirty="0" smtClean="0"/>
          </a:p>
          <a:p>
            <a:pPr algn="ctr"/>
            <a:r>
              <a:rPr lang="sk-SK" sz="54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1991  -  2021</a:t>
            </a:r>
            <a:endParaRPr lang="sk-SK" sz="54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5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4000">
        <p14:vortex dir="r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06011"/>
              </p:ext>
            </p:extLst>
          </p:nvPr>
        </p:nvGraphicFramePr>
        <p:xfrm>
          <a:off x="1734209" y="1894757"/>
          <a:ext cx="7236369" cy="48552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11599">
                  <a:extLst>
                    <a:ext uri="{9D8B030D-6E8A-4147-A177-3AD203B41FA5}">
                      <a16:colId xmlns:a16="http://schemas.microsoft.com/office/drawing/2014/main" val="3521133582"/>
                    </a:ext>
                  </a:extLst>
                </a:gridCol>
                <a:gridCol w="2412385">
                  <a:extLst>
                    <a:ext uri="{9D8B030D-6E8A-4147-A177-3AD203B41FA5}">
                      <a16:colId xmlns:a16="http://schemas.microsoft.com/office/drawing/2014/main" val="2539857000"/>
                    </a:ext>
                  </a:extLst>
                </a:gridCol>
                <a:gridCol w="2412385">
                  <a:extLst>
                    <a:ext uri="{9D8B030D-6E8A-4147-A177-3AD203B41FA5}">
                      <a16:colId xmlns:a16="http://schemas.microsoft.com/office/drawing/2014/main" val="25639395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449580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Školský rok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tried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Počet žiakov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4084099011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1991/1992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1667880182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1992/1993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3235044291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1993/1994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964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594515688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1994/1995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925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1231887138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1995/1996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911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2603191950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1996/1997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4034295785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1997/1998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49268860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1998/1999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735931179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1999/2000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2121109139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2000/2001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865504562"/>
                  </a:ext>
                </a:extLst>
              </a:tr>
              <a:tr h="1836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2001/2002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614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3841536198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2002/2003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1479254976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2003/2004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531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3980962745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2004/2005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961306044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2005/2006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1075241017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2006/2007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3614547327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2007/2008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3532446249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2008/2009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2267081417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2009/2010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1364958807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2010/2011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3834792613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2011/2012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3844539440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2012/2013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2914669513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2013/2014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2572793332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2014/2015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3526378576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381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910645857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2251273843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1227800275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2018/2019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754232547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2019/2020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2749451407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2020/2021</a:t>
                      </a:r>
                      <a:endParaRPr lang="sk-SK" sz="6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19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366</a:t>
                      </a:r>
                      <a:endParaRPr lang="sk-SK" sz="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1835931641"/>
                  </a:ext>
                </a:extLst>
              </a:tr>
              <a:tr h="1516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>
                          <a:effectLst/>
                        </a:rPr>
                        <a:t>2021/2022</a:t>
                      </a:r>
                      <a:endParaRPr lang="sk-SK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effectLst/>
                        </a:rPr>
                        <a:t>18</a:t>
                      </a:r>
                      <a:endParaRPr lang="sk-SK" sz="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800" dirty="0">
                          <a:effectLst/>
                        </a:rPr>
                        <a:t>374</a:t>
                      </a:r>
                      <a:endParaRPr lang="sk-SK" sz="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874" marR="33874" marT="0" marB="0"/>
                </a:tc>
                <a:extLst>
                  <a:ext uri="{0D108BD9-81ED-4DB2-BD59-A6C34878D82A}">
                    <a16:rowId xmlns:a16="http://schemas.microsoft.com/office/drawing/2014/main" val="257509865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364828" y="1278277"/>
            <a:ext cx="133577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</a:rPr>
              <a:t>               </a:t>
            </a:r>
            <a:r>
              <a:rPr kumimoji="0" lang="sk-SK" altLang="sk-SK" sz="16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</a:rPr>
              <a:t>Počet žiakov a tried v rokoch 1991 – 2021</a:t>
            </a:r>
            <a:endParaRPr kumimoji="0" lang="sk-SK" altLang="sk-SK" sz="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0172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34662" y="1623848"/>
            <a:ext cx="77093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História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september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1991 – školský rok 1991/1992 –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oficiálny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začiatok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činnosti školy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september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1991 -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otvorení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našej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dňa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1.9.1991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významne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podieľal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primátor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Ing. Alexander Szabo a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prednosta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MsÚ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Šali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Ing. Michal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Lužica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Vďaka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ich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ochote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bol vybudovaný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služobný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byt a urobené úpravy,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ktoré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rozšírili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kapacitu školy.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Ku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kvalitnému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odovzdávaniu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stavby školy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významne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prispeli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Ing. Imrich Petro a Ing. Daniel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Krajčír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vedúci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stavby.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5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09448" y="2144110"/>
            <a:ext cx="84345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1992 -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ako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prvá škola v okrese mala svoje logo. Vypracoval ho Miroslav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Regitko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roku 1992.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1992/1993 -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zástupkyňa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Anzelma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Darina Marková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zaslúžili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 vznik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vydávanie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školského časopisu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Lupienok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roku 1992/93.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9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923393" y="2270232"/>
            <a:ext cx="72206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1.február 1993 -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naša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škola bola prvou školou v okrese,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ktorá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získala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právnu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subjektivitu.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Škole bola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udelená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1.2.1993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priznaná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Mgr.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Mariánom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Šperkom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riaditeľom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správy.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103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45476" y="1797269"/>
            <a:ext cx="78985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1993 - prvým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sponzorom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stal v roku 1993 Ján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Schiffel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ktorý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pomohol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zakúpením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počítača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učiteľka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Zlatica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Szöcsová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roku 1993 zapojila do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overovania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nových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učebných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textov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 matematiky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1. stupeň ZŠ. Bola to prvá slovenská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učebnica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matematiky od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autorov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Kováčik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–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Lehoťanová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161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18897" y="2412124"/>
            <a:ext cx="772510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1.september 1994 -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učiteľky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Klaudia Mačáková, Mária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Goldbergerová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Andrea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Szovicsová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Gabriela Kučerová a Zlatica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Szöcsová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ako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prvé začali v okrese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Galanta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vyučovať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metódou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ITV od 1.9.1994.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29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13489" y="1797269"/>
            <a:ext cx="77881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2.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september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1994  - na škole bolo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zriadené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športové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stredisko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hádzanú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Na jeho vzniku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podieľala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Žofia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Čemanová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činnosti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strediska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pomáhali Rudolf Petrikovič, Mariana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Lehocká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V 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stredisku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pracovalo 140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</a:t>
            </a:r>
            <a:endParaRPr lang="sk-SK" sz="28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861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65738" y="2002221"/>
            <a:ext cx="73782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Máj 1994 -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učiteľka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Lívia Skýpalová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členovia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speváckeho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súboru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zúčastnili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medzinárodnej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speváckej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Žiačky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Monika Nováková a Lucia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Pauková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si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zaspievali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CD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platni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ktorú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vydal OPUS v spolupráci  s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Danom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Junasom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máji 1994.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21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207172" y="1734207"/>
            <a:ext cx="69368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1994/1995 -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naša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ako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jedna z mála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škôl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Slovensku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zapojila do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medzinárodného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projektu TIMSS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zisťovanie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vedomostí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predmetoch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fyzika a matematika. Školským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koordinátorom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bola Mgr. Katarína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Takácsová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roku 1994/1995.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učiteľka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Lýdia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Porubčanová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ako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prvá na škole integrovala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telesne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postihnutých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naučila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ich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ovládať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PC, aby mohla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dať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týmto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deťom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dokonalejšiu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prípravu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do života.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75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34207" y="1655379"/>
            <a:ext cx="740979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Apríl 1995 - pán Juraj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Slávik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– firma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Ekoterm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pán Jozef Tóth – firma RKT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podujali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ako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prví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histórii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školstva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našom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okrese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pravdepodobne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aj v rámci SR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pomôcť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priamou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výchovnou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činnosťou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Viedli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vyučovanie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kurze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mladých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podnikateľov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7. ročníku v rámci projektu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Baťovej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nadácie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Prvý kurz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prebehol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mesiaci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apríl 1995.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963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ok 4" descr="logo%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258" y="861863"/>
            <a:ext cx="4754879" cy="4640303"/>
          </a:xfrm>
          <a:prstGeom prst="rect">
            <a:avLst/>
          </a:prstGeom>
          <a:gradFill rotWithShape="1">
            <a:gsLst>
              <a:gs pos="0">
                <a:srgbClr val="F7CAAC">
                  <a:alpha val="89999"/>
                </a:srgbClr>
              </a:gs>
              <a:gs pos="100000">
                <a:srgbClr val="725D4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lokTextu 1"/>
          <p:cNvSpPr txBox="1"/>
          <p:nvPr/>
        </p:nvSpPr>
        <p:spPr>
          <a:xfrm>
            <a:off x="2676698" y="5502166"/>
            <a:ext cx="4663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Logo školy</a:t>
            </a:r>
            <a:endParaRPr lang="sk-SK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49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3000">
        <p14:vortex dir="r"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198179" y="2191407"/>
            <a:ext cx="794582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Pán Jozef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Belický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–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predseda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rodičovského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združenia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navrhol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zabezpečil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zhotovenie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tlačív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pečatidla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originálne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školské dokumenty.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učiteľka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Hedviga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Zsáková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ako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prvá používala počítače MACINTOSCH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vyučovaní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špeciálnej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triedy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Pán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Ján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Minár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podstatnej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miere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zdokonalil vyučovací systém pána Šišku,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ktorý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pomáhal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výuke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pravopisu.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98179" y="1702676"/>
            <a:ext cx="79458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1995 - 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žiaci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našej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obsadili na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medzinárodnej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súťaži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programovaní stavebnice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LEGOv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Hradci Králové 5.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pripravoval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pán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Andrej Psota.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 roku 1995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škole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uskutočnil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vzdelávací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projekt Junior Police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Ventures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Projekt bol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pripravovaný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spolupráci s 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ministerstvom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spravodlivosti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ministerstvom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školstva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provincie Nové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Škótsko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Kanade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mestskou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políciou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Halifax a kanadskou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kráľovskou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jazdnou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políciou.Zo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slovenskej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strany bol projekt zabezpečený Slovenskou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asociáciou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náčelníkov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mestských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obecných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polícií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Hlavným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koordinátorom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bola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mestská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polícia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Šali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Na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príprave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projektu participoval primátor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mesta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Šaľa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ZŠ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Hollého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V rámci projektu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jeden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zúčastnil na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mesačnom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pobyte v 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Kanade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Veľkú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zásluhu na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uskutočnení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projektu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mal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pán Jozef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Belický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predseda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združenia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rodičov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Celý projekt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školu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finančne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zabezpečil pán Alojz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Bórik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majiteľ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Supramatu</a:t>
            </a:r>
            <a:r>
              <a:rPr lang="cs-CZ" sz="20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spol. r.o.</a:t>
            </a:r>
            <a:endParaRPr lang="sk-SK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763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1000">
        <p14:vortex dir="r"/>
      </p:transition>
    </mc:Choice>
    <mc:Fallback>
      <p:transition spd="slow" advTm="11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40524" y="2380594"/>
            <a:ext cx="81034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Marec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1996  - pán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Ján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Minár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odovzdal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metodickú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pomôcku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stupňa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– Vybrané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slová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Uvedený materiál pomáhal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výuke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pravopisu.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Práca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bola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odoslaná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ŠPÚ a vydaná ŠPÚ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ako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pedagogické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čítanie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58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24303" y="2238703"/>
            <a:ext cx="78196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2000/2001 – škola podala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prihlášku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do projektu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Infovek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 školskom roku 2001/2002 bola na školu dodaná výpočtová technika./5 žiackych staníc + učiteľský PC/. Bol to školský rok zavádzania IKT do praxe s cieľom zabezpečiť vyššiu mieru vzdelanosti v oblasti využívania PC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39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08538" y="2475186"/>
            <a:ext cx="78354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2000 – škole bol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prepožičaný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titul Základná škola Jána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Hollého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2002/2003 – škola sa zapojila do projektu – škola podporujúca zdravie. </a:t>
            </a:r>
            <a:endParaRPr lang="sk-SK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249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35118" y="2301766"/>
            <a:ext cx="808771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2003/2004 - Na základe </a:t>
            </a:r>
            <a:r>
              <a:rPr lang="sk-SK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vypracovanej 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hodnotiacej správy o činnosti sa škola v školskom roku 2003/2004 udelením certifikátu stala súčasťou Národnej siete základných a stredných škôl a školských zariadení, realizujúcich projekt „Škola podporujúca zdravie“.</a:t>
            </a:r>
            <a:endParaRPr lang="sk-SK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0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08538" y="2333297"/>
            <a:ext cx="78039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2004/2005 – bola jedinou školou,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ktorá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dohode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svojim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zriaďovateľom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Šaľa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Slovenským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zväzom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HK Slovan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Duslo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Šaľa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získala od škol. roka 2004/2005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oprávnenie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rámci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mestského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školstva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otvárať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športové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triedy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zameraním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hádzanú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dievčat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Výsledkom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tohto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spoločného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rozhodnutia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zastrešenie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výchovy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talentovanej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mládeže pod jeden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určujúci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subjekt.</a:t>
            </a:r>
            <a:r>
              <a:rPr lang="cs-CZ" sz="2800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71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92772" y="2301766"/>
            <a:ext cx="78512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2006/2007  -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 škole začala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výučba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cudzích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jazykov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1. stupni ZŠ od 3.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ročníka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2008/2009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boli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vytvorené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nové školské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vzdelávacie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programy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Cesty do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sveta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poznania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-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profilácia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školy bola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zameraná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výučbu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cudzích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jazykov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INF,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posilnenie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vyučovania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SJL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športovú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prípravu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16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56290" y="2286000"/>
            <a:ext cx="80877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2008/2009 – v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roku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stali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žiačky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našej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Majsterky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dievčat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2008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v škole bolo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zriadené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elokované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pracovisko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špeciálnej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základnej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2009/2010 –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Žiaci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získali v tomto roku 7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titulov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SR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04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43429" y="1756278"/>
            <a:ext cx="80088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2010/2011 –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škole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zapojila do projektu Historicko-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náučný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chodník regiónu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Šaľa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2010/2011 –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škola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zapojila do projektu Rodinný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futbal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podporený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západoslovenskou energetikou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2010/2011 –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žiaci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získali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ďalší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titul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2012/2013 –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žiaci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získali 14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titulov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SR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811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09448" y="1418897"/>
            <a:ext cx="84345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Skloniť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treba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práci,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čo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dáva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ľuďom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chlieb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Hlbšie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však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treba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skloniť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matkám,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čo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dali život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deťom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Ale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najhlbšie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treba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skloniť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učiteľom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čo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 bytosti vychovali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človeka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lebo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je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ľahšie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vrch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preniesť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rieku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zahatať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prinútiť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ju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proti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prúdu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tiecť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ako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vychovať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človeka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so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srdcom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dušou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ľudskou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800" b="1" dirty="0">
                <a:solidFill>
                  <a:schemeClr val="accent1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7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64029" y="1421476"/>
            <a:ext cx="8332219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2010/2011 –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zriadená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bola prvá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interaktívna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učebňa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2011/2012 –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 škole bola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zriadená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posilňovňa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2012/2013 – škola získala v Monitore 9 –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rámci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Šaľa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2013/2014 –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zriadených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bolo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ďalších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5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interaktívnych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učební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1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21724" y="1280160"/>
            <a:ext cx="78222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2013/2014 –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dokončená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bola 1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etapa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výmeny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okien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pavilóne B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2013/2014 – škola bola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úspešná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projekte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Elite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2013 –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fyzikálna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učebňa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 2013 –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Učitelia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stupňa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zapojili do projektu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Zvyšovanie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úrovne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kvalifikácie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učiteľov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telesnej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výchovy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987492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71600" y="2254470"/>
            <a:ext cx="77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2013/2014  - </a:t>
            </a:r>
            <a:r>
              <a:rPr lang="sk-SK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našu školu </a:t>
            </a:r>
            <a:r>
              <a:rPr lang="sk-SK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navštívilo „</a:t>
            </a:r>
            <a:r>
              <a:rPr lang="sk-SK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Václavské</a:t>
            </a:r>
            <a:r>
              <a:rPr lang="sk-SK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divadielko“, ktorého žiaci navštevujú ZŠ </a:t>
            </a:r>
            <a:r>
              <a:rPr lang="sk-SK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Horka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– </a:t>
            </a:r>
            <a:r>
              <a:rPr lang="sk-SK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Domky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 Třebíči. Po vzájomnej dohode pedagógov naša škola prijala pozvanie do Českej republiky s cieľom nadviazať priateľské vzťahy medzi oboma ZŠ školami, a tým vytvoriť možnosti spolupráce, pri ktorej by sme si odovzdávali pedagogické skúsenosti a navzájom sa obohacovali v oblasti výchovy a vzdelávania.</a:t>
            </a:r>
            <a:endParaRPr lang="sk-SK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569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87821" y="2159876"/>
            <a:ext cx="805617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2015 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Projekt 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Samsung –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škola získala  a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zriadila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učebňu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tabletmi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2015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na škole bolo </a:t>
            </a:r>
            <a:r>
              <a:rPr lang="cs-CZ" sz="24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zriadené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elokované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pracovisko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materskej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2016  - Dokončená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bola 2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 etapa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výmeny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okien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pavilónoch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A,C,D,E a F – vestibul,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jedáleň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2. stupeň ZŠ, malá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telocvičňa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veľká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telocvičňa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14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67103" y="2711670"/>
            <a:ext cx="827689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2016/2017 –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zapojila do projektu odborné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učebne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jazykov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IKT – integrovaný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regionálny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operačný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program,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ľahší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prístup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efektívnym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kvalitnejším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verejným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službám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zlepšenie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kľúčových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kompetencií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základných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škôl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29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87821" y="2238703"/>
            <a:ext cx="805617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2017  - Projekt odborné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–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zriadené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2 jazykové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1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informatická,</a:t>
            </a:r>
            <a:r>
              <a:rPr lang="cs-CZ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zakúpená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3D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tlačiareň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2017 - Oprava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strešného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plášťa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veľkej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telocvične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malej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telocvične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priestorov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nad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materskou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školou a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šatňami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2017 -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Rekonštrukcia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oplotenia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severovýchodnej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strane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kostola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141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13945" y="2711670"/>
            <a:ext cx="79300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Školský rok 2017/2018 – 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 vznik 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školského časopisu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Školáčik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zaslúžila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učitelka Bálešová</a:t>
            </a:r>
            <a:endParaRPr lang="sk-SK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2018 </a:t>
            </a:r>
            <a:r>
              <a:rPr lang="sk-SK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škola sa zapojila do 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Projektu 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 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Duslom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Šaľa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 Spojenou školou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Šaľa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zameraný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 na 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profesionálnu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orientáciu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 oblasti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chémie</a:t>
            </a:r>
            <a:endParaRPr lang="sk-SK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95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29710" y="2443655"/>
            <a:ext cx="79142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2019 </a:t>
            </a:r>
            <a:r>
              <a:rPr lang="sk-SK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v škole bolo zriadené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elokovaného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pracovisko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základnej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umeleckej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–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žiaci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začali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navštevovať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4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odbory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2019 - 2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učiteľky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boli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vyslané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štúdium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aprobačných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predmetov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informatika a matematika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potreby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zvýšenia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úrovne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vyučovania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informatiky a matematiky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68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13945" y="2427890"/>
            <a:ext cx="79300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2019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prebehla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rekonštrukcia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chemickej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 chemického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laboratória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2020 </a:t>
            </a:r>
            <a:r>
              <a:rPr lang="sk-SK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škola sa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zapojila 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do projektu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Dopravná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výchova – s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mestom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Oroszlány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Maďarsku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2020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prebehla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rekonštrukcia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strechy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nad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spojovacou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chodbou a odbornými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učebňami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23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92772" y="2364828"/>
            <a:ext cx="78512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2020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v škole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boli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zriadenié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ďalšie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2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interaktívne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učebne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celkovo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má škola už 14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interaktívnych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učební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2021 - Škola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úspešná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 Projekte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Microbity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–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začína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vyučovať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programovanie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2021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na škole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boli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zavedenié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optické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káble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posilnila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wifi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sústava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 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zriadený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bol nový výkonný server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ramci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projektu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Edunet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8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813034" y="1529255"/>
            <a:ext cx="7330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Vedenie školy: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Riaditeľ: 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PaedDr. Ján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Ladányi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roku 1991 do roku 1999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Pedagogickí zástupcovia: 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Mária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Goldbergerová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roku 1991 do roku 1997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Anzelma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Bolová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roku 1991 do roku 1998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Janka Jurigová od roku 1997 do roku 1999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PaedDr. Zlatica </a:t>
            </a:r>
            <a:r>
              <a:rPr lang="sk-SK" sz="2400" b="1" dirty="0" err="1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Szöcsová</a:t>
            </a:r>
            <a:r>
              <a:rPr lang="sk-SK" sz="24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od roku 1998 do roku 1999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Katarína Keselyová od roku 1998 do roku 1999</a:t>
            </a:r>
            <a:endParaRPr lang="sk-SK" sz="24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0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03586" y="2144110"/>
            <a:ext cx="80404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2021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– Škola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zapojila 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do Projektu –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Modernejšia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škola – 30 000 € -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zmodernizovanie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priestorov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tried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šatní, knižnice a oddychových zón na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chodbách 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2021 –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zapojila 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do Projektu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Bicyklujme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spolu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bezpečne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 partnerskou stranou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Orosszlányi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Rok 2021 –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škola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zakúpila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roboty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Photon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 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začala </a:t>
            </a:r>
            <a:r>
              <a:rPr lang="cs-CZ" sz="28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sa</a:t>
            </a:r>
            <a:r>
              <a:rPr lang="cs-CZ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výučba 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robotiky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vybraných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predmetoch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a 2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záujmových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útvaroch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7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03131" y="2490952"/>
            <a:ext cx="77408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2022 - 2023</a:t>
            </a:r>
            <a:endParaRPr lang="sk-SK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Naplánovaná 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je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rekonštrukcia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sociálnych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zariadení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</a:t>
            </a:r>
            <a:endParaRPr lang="sk-SK" sz="3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výmena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podlahových </a:t>
            </a:r>
            <a:r>
              <a:rPr lang="cs-CZ" sz="3200" b="1" dirty="0" err="1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krytín</a:t>
            </a:r>
            <a:r>
              <a:rPr lang="sk-SK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32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 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výmena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dverí</a:t>
            </a:r>
            <a:r>
              <a:rPr lang="cs-CZ" sz="3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32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triedach</a:t>
            </a:r>
            <a:endParaRPr lang="sk-SK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13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13945" y="1828800"/>
            <a:ext cx="79300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Najvýznamnejšie úspechy žiakov školy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Športové súťaže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2004  na Olympiáde detí a mládeže s medzinárodnou účasťou </a:t>
            </a:r>
            <a:r>
              <a:rPr lang="sk-SK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Kalokagatia</a:t>
            </a: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športovej streľbe  8. 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2006  na Olympiáde detí a mládeže s medzinárodnou účasťou </a:t>
            </a:r>
            <a:r>
              <a:rPr lang="sk-SK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Kalokagatia</a:t>
            </a: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športovej streľbe  5. 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2006  na Olympiáde detí a mládeže s medzinárodnou účasťou </a:t>
            </a:r>
            <a:r>
              <a:rPr lang="sk-SK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Kalokagatia</a:t>
            </a: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vo vybíjanej  7. miesto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2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55833" y="2286000"/>
            <a:ext cx="85719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2008 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dievčat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2008  na Olympiáde detí a mládeže s medzinárodnou účasťou </a:t>
            </a:r>
            <a:r>
              <a:rPr lang="sk-SK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Kalokagatia</a:t>
            </a: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vo futbale  7. 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2009  7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titulov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SR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školy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vytvoril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slovenský rekord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2010  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2011 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-  3 tituly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SR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2012  14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titulov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Majstrovstvách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2013 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celoslovenskej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súťaži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mladšieho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žiactva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-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7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92772" y="2238703"/>
            <a:ext cx="78512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2014 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dievčat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2014  na Olympiáde detí a mládeže s medzinárodnou účasťou </a:t>
            </a:r>
            <a:r>
              <a:rPr lang="sk-SK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Kalokagatia</a:t>
            </a: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vo vybíjanej  6. 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2015 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Nitrianskeho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kraja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vybíjanej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žiačok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2015 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celoslovenskej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súťaži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mladších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žiačok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2015 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majstrovstvách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okresu v basketbale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žiačok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2016  na Olympiáde detí a mládeže s medzinárodnou účasťou </a:t>
            </a:r>
            <a:r>
              <a:rPr lang="sk-SK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Kalokagatia</a:t>
            </a:r>
            <a:r>
              <a:rPr lang="sk-SK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hádzanej  1. miesto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04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66648" y="2191407"/>
            <a:ext cx="79773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2017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hode kriketovou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loptičkou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Barbora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Lanczová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2017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vrhu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guľou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Barbora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Lanczová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2.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2017 na školských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Slovenska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hádzanej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dievčat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2018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2.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Lea Tomášková  2.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883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9000">
        <p14:vortex dir="r"/>
      </p:transition>
    </mc:Choice>
    <mc:Fallback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97724" y="2238703"/>
            <a:ext cx="76462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Peter Porubský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Slovenska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športovej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streľbe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družstvo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okresu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atletike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družstvo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žiakov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okresu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volejbale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majstrovstvách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okresu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cezpoľnom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behu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1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35117" y="2049517"/>
            <a:ext cx="80088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Predmetové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umelecké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súťaže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2014 Štefan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Pálesch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okresním kole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Dejepisnej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  1.miesto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2014 Barbora Sedláková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krajskom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kole Olympiády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ruskom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jazyku 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2014  Alex Tomáško na okresním kole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Chemickej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2014  Daniel 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Lendvorský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okresním kole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matematickej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2016 Nina Machová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krajskom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kole Olympiády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ruskom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jazyku 2.miesto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2017  Nikola Šimková na okresním kole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fyzikálnej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26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45021" y="2648607"/>
            <a:ext cx="75989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2018 Michal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Čemez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na okresním kole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Chemickej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2018  Soňa Michalková na okresním kole olympiády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slovenskom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jazyku  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2018  Nina Felixová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krajskom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kole olympiády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ruskom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jazyku  2.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2018  Emma Kališová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medzinárodnej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matematickej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Matematický klokan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7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77462" y="2396358"/>
            <a:ext cx="81665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Natália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Peťovská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okresním kole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dejepisnej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Emma Kališová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matematickom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korešpondečnom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seminári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v rámci Slovenska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Emma Felixová na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krajskom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kole olympiády v 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ruskom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jazyku  2.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Petra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Borsosová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okresním kole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Dejepisnej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  1.miesto</a:t>
            </a:r>
            <a:endParaRPr lang="sk-SK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Adela Novotná na okresním kole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súťaže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Šaliansky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Maťko</a:t>
            </a:r>
            <a:r>
              <a:rPr lang="cs-CZ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1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76552" y="1718442"/>
            <a:ext cx="756744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Riaditeľ: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PhDr. Rudolf Kuklovský od roku 1999 do roku 2007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Pedagogickí zástupcovia: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Ján </a:t>
            </a:r>
            <a:r>
              <a:rPr lang="sk-SK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Minár</a:t>
            </a: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roku 1999 do roku 2007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Drahoslava </a:t>
            </a:r>
            <a:r>
              <a:rPr lang="sk-SK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Tetliaková</a:t>
            </a: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roku 1999 do roku 2010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55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245477" y="2017985"/>
            <a:ext cx="77566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Adela Novotná na okresním kole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Hviezdoslavov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Kubín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2019  Matej 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Krajčovič   na okresním kole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Šaliansky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Maťko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2020 Tomáš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Vallo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na okresním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mkole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anglickom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jazyku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2021  Tobiáš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Fašanok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okresním kole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fyzikálnej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olympiády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2021  Emma Kališová na okresním kole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Pytagoriády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 1.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2021  Emma Kališová  v 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súťaži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Čo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vieš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hviezdach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na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krajskom</a:t>
            </a:r>
            <a:r>
              <a:rPr lang="cs-CZ" sz="24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kole  3. </a:t>
            </a:r>
            <a:r>
              <a:rPr lang="cs-CZ" sz="24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miesto</a:t>
            </a:r>
            <a:endParaRPr lang="sk-SK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096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40979" y="583324"/>
            <a:ext cx="840302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Milá škola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Želáme ti: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... aby si bola stále pekná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... aby si mala stále veľa žiakov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... aby sa tu všetci mali dobre a boli šťastní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... aby sa nám všetkým darilo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... aby si mala dobrých žiakov a dobrých učiteľov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... aby bolo stále dosť peňazí na tvoju modernizáciu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sz="2000" b="1" dirty="0">
                <a:solidFill>
                  <a:srgbClr val="663300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... aby si stála ďalších 30 rokov</a:t>
            </a:r>
            <a:endParaRPr lang="sk-SK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266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2000">
        <p14:vortex dir="r"/>
      </p:transition>
    </mc:Choice>
    <mc:Fallback>
      <p:transition spd="slow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340069" y="2585545"/>
            <a:ext cx="78039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Naša škola stojí už 30 rokov na pevných základoch. </a:t>
            </a:r>
            <a:r>
              <a:rPr lang="sk-SK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Želáme 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si, aby v duchu tradícií kráčala k ďalším úspechom. Ďakujem všetkým bývalým pedagogickým a nepedagogickým zamestnancom a žiakom, ktorí písali stránky histórie našej školy. Moja úcta a poďakovanie patrí aj všetkým mojím kolegom, s ktorými sa v škole stretávame dnes.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65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977462" y="2538248"/>
            <a:ext cx="81665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2800" b="1" dirty="0" smtClean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Ďakujeme 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všetkým za podporu, spoluprácu a šírenie dobrého mena našej školy a vytváranie dobrých podmienok pre výchovu a vzdelávanie, predovšetkým nášmu zriaďovateľovi Mestu Šaľa, rodičom, priaznivcom a partnerom školy.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3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119352" y="2790497"/>
            <a:ext cx="80246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Srdečne ďakujeme všetkým, ktorí prispeli našej škole materiálnou  a finančnou pomocou a všetkým tým, ktorí  vždy držali palce našej škole a podržali  ju aj v tých najťažších chvíľach .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16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545021" y="2916621"/>
            <a:ext cx="76620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Na záver mi dovoľte zaželať nám všetkým veľa zdravia a úspechov do ďalších rokov a vysloviť nádej, že naša škola bude aj v budúcnosti vychovávať a formovať ďalšie a ďalšie generácie žiakov dobre pripravených na svoj profesijný, ale aj osobný život.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459100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364828" y="2932387"/>
            <a:ext cx="5016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k-SK" sz="28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Zostavil: Mgr. Ján </a:t>
            </a:r>
            <a:r>
              <a:rPr lang="sk-SK" sz="2800" b="1" dirty="0" err="1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Minár</a:t>
            </a:r>
            <a:endParaRPr lang="sk-SK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80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tk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1"/>
            <a:ext cx="9524251" cy="6827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141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tk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55003" cy="6858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315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145" y="1986455"/>
            <a:ext cx="74728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Riaditeľ: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Ján </a:t>
            </a:r>
            <a:r>
              <a:rPr lang="sk-SK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Minár</a:t>
            </a: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roku 2007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Pedagogickí zástupcovia: 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Drahoslava </a:t>
            </a:r>
            <a:r>
              <a:rPr lang="sk-SK" sz="28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Tetliaková</a:t>
            </a: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od roku 1999 do roku 2010</a:t>
            </a:r>
            <a:endParaRPr lang="sk-SK" sz="2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sz="28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Gabriel Vrba od roku 2010 </a:t>
            </a:r>
            <a:endParaRPr lang="sk-SK" sz="2800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78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7000">
        <p14:vortex dir="r"/>
      </p:transition>
    </mc:Choice>
    <mc:Fallback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35572" y="394138"/>
            <a:ext cx="8308428" cy="6405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Pedagogický zbor v školskom roku 2020/2021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Riaditeľ: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Ján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Minár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Pedagogický zástupca: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Gabriel Vrba 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Učitelia 1. stupňa: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Lívia Al-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Aliová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Lýdia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Porubčanová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Mária Poláková, PaedDr. Emília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Bjalončíková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Peter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Lászik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Janka Jurigová, Mgr. Erika Schonwiesner, Mgr. Jana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Kukanová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Miriam Novotná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Učitelia 2. stupňa: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Ing. Mgr. Andrea Jánová, Mgr. Veronika Štabrňáková, Mgr. Dana Melicherová. Ing. Bc. Slávka Miháliková, Mgr. Mariana Lehocká, Mgr. Rudolf Petrikovič, Mgr. Martina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Sklenárová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Vlasta Bálešová, Mgr. Jana Ďurišová, Mgr. Zuzana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Prváková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Darina Marková, Mgr. Helena Mesárošová, Mgr. Monika Hanáková, PhD.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Vychovávatelia v ŠKD: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Ľudmila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Iványiová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Zuzana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Lenčéšová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Renáta Tóthová, Milena Vaneková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89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72055" y="488731"/>
            <a:ext cx="807194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Pedagogický zbor v školskom roku 2021/2022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Riaditeľ: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Ján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Minár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Pedagogický zástupca: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Gabriel Vrba 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Učitelia 1. stupňa: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Lívia Al-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Aliová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Emília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Bjalončíková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Peter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Lászik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Janka Jurigová, Mgr. Erika Schonwiesner, Mgr. Jana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Kukanová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Miriam Novotná, Bc. Michaela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Hučková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Učitelia 2. stupňa: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Ing. Mgr. Andrea Jánová, Mgr. Veronika Štabrňáková, Mgr. Dana Melicherová. Ing. Bc. Slávka Miháliková, Mgr. Mariana Lehocká, Mgr. Rudolf Petrikovič, Mgr. Martina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Sklenárová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Vlasta Bálešová, Mgr. Jana Ďurišová, Mgr. Zuzana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Prváková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Mgr. Katarína Búranová, Mgr. Helena Mesárošová, Mgr. Monika Hanáková, PhD. 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Vychovávatelia v ŠKD:</a:t>
            </a:r>
            <a:endParaRPr lang="sk-SK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Mgr. Lucia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Csemezová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Zuzana </a:t>
            </a:r>
            <a:r>
              <a:rPr lang="sk-SK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Lenčéšová</a:t>
            </a:r>
            <a:r>
              <a:rPr lang="sk-SK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Renáta Tóthová, Milena Vaneková</a:t>
            </a:r>
            <a:endParaRPr lang="sk-SK" dirty="0">
              <a:solidFill>
                <a:schemeClr val="accent4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5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24759" y="1734207"/>
            <a:ext cx="810347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Nepedagogickí zamestnanci: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Ekonomický úsek: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Ing. Beáta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Csemezová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Jana Skalická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Úsek školskej jedálne: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Blanka Mihalovičová- vedúca ŠJ, Jaroslava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Balušíková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Zlatica </a:t>
            </a:r>
            <a:r>
              <a:rPr lang="sk-SK" sz="2400" b="1" dirty="0" err="1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Liptaiová</a:t>
            </a:r>
            <a:r>
              <a:rPr lang="sk-SK" sz="2400" b="1" dirty="0" smtClean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Lenka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Bollová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Miriam Miháliková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Technicko-hospodársky úsek: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Roman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Bolla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, Zuzana Deáková, Helena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Kalinovská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Dana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Šafárová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Marie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Mokošová</a:t>
            </a: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, Katarína </a:t>
            </a:r>
            <a:r>
              <a:rPr lang="sk-SK" sz="2400" b="1" dirty="0" err="1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Launová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400" b="1" dirty="0">
                <a:solidFill>
                  <a:schemeClr val="accent4">
                    <a:lumMod val="50000"/>
                  </a:schemeClr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24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sk-SK" sz="2200" b="1" dirty="0">
                <a:solidFill>
                  <a:srgbClr val="833C0B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 </a:t>
            </a:r>
            <a:endParaRPr lang="sk-SK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55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Tm="10000">
        <p14:vortex dir="r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177</TotalTime>
  <Words>866</Words>
  <Application>Microsoft Office PowerPoint</Application>
  <PresentationFormat>Širokouhlá</PresentationFormat>
  <Paragraphs>355</Paragraphs>
  <Slides>58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58</vt:i4>
      </vt:variant>
    </vt:vector>
  </HeadingPairs>
  <TitlesOfParts>
    <vt:vector size="64" baseType="lpstr">
      <vt:lpstr>Arial</vt:lpstr>
      <vt:lpstr>Monotype Corsiva</vt:lpstr>
      <vt:lpstr>Times New Roman</vt:lpstr>
      <vt:lpstr>Trebuchet MS</vt:lpstr>
      <vt:lpstr>Wingdings 3</vt:lpstr>
      <vt:lpstr>Fazeta</vt:lpstr>
      <vt:lpstr>30. výročie Základnej školy Jána Hollého v Šali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30. výročie Základnej školy Jána Hollého v Šali</dc:title>
  <dc:creator>Riaditeľ</dc:creator>
  <cp:lastModifiedBy>Riaditeľ</cp:lastModifiedBy>
  <cp:revision>56</cp:revision>
  <dcterms:created xsi:type="dcterms:W3CDTF">2021-11-09T10:25:04Z</dcterms:created>
  <dcterms:modified xsi:type="dcterms:W3CDTF">2021-11-30T12:31:16Z</dcterms:modified>
</cp:coreProperties>
</file>