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02AE4CD-1879-4CCE-92A3-14D03628AE6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101F23F-15F1-4B16-8626-A270802388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E4CD-1879-4CCE-92A3-14D03628AE6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F23F-15F1-4B16-8626-A270802388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E4CD-1879-4CCE-92A3-14D03628AE6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F23F-15F1-4B16-8626-A270802388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02AE4CD-1879-4CCE-92A3-14D03628AE6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F23F-15F1-4B16-8626-A270802388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02AE4CD-1879-4CCE-92A3-14D03628AE6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101F23F-15F1-4B16-8626-A270802388A9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02AE4CD-1879-4CCE-92A3-14D03628AE6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101F23F-15F1-4B16-8626-A270802388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02AE4CD-1879-4CCE-92A3-14D03628AE6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101F23F-15F1-4B16-8626-A270802388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E4CD-1879-4CCE-92A3-14D03628AE6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1F23F-15F1-4B16-8626-A270802388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02AE4CD-1879-4CCE-92A3-14D03628AE6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101F23F-15F1-4B16-8626-A270802388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02AE4CD-1879-4CCE-92A3-14D03628AE6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101F23F-15F1-4B16-8626-A270802388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02AE4CD-1879-4CCE-92A3-14D03628AE6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101F23F-15F1-4B16-8626-A270802388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37000">
              <a:schemeClr val="bg2">
                <a:lumMod val="50000"/>
              </a:schemeClr>
            </a:gs>
            <a:gs pos="97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02AE4CD-1879-4CCE-92A3-14D03628AE6D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101F23F-15F1-4B16-8626-A270802388A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87624" y="44026"/>
            <a:ext cx="73212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KATECHEZA 44</a:t>
            </a:r>
          </a:p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Temat: </a:t>
            </a:r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Papież kieruje</a:t>
            </a: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Kościołem na ziemi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04267"/>
            <a:ext cx="256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804267"/>
            <a:ext cx="256870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3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764704"/>
            <a:ext cx="65453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Ćwiczenie w podręczniku:</a:t>
            </a:r>
          </a:p>
          <a:p>
            <a:r>
              <a:rPr lang="pl-PL" dirty="0" smtClean="0"/>
              <a:t>Napisz czym zajmuje się papież.</a:t>
            </a:r>
          </a:p>
          <a:p>
            <a:r>
              <a:rPr lang="pl-PL" dirty="0" smtClean="0"/>
              <a:t>Wklej zdjęcie obecnego papieża i napisz, jak się nazywa.</a:t>
            </a:r>
            <a:endParaRPr lang="pl-PL" dirty="0"/>
          </a:p>
        </p:txBody>
      </p:sp>
      <p:pic>
        <p:nvPicPr>
          <p:cNvPr id="3" name="Piotrze, do ciebie dziś wołam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44291" y="2814464"/>
            <a:ext cx="609600" cy="6096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187624" y="2276872"/>
            <a:ext cx="575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Posłuchaj piosenki: </a:t>
            </a:r>
            <a:r>
              <a:rPr lang="pl-PL" b="1" dirty="0" smtClean="0">
                <a:solidFill>
                  <a:srgbClr val="C00000"/>
                </a:solidFill>
              </a:rPr>
              <a:t>Piotrze, do Ciebie dziś wołamy</a:t>
            </a:r>
            <a:endParaRPr lang="pl-P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1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7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65923"/>
            <a:ext cx="582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Razem z rodzicami pomódlcie się słowami wiersza: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295015" y="435255"/>
            <a:ext cx="6553974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Chcę modlić się jak w kościele –</a:t>
            </a:r>
          </a:p>
          <a:p>
            <a:pPr algn="ctr"/>
            <a:r>
              <a:rPr lang="pl-PL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Za ludzi i spraw tak wiele,</a:t>
            </a:r>
          </a:p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Że całego życia byłoby za mało,</a:t>
            </a:r>
          </a:p>
          <a:p>
            <a:pPr algn="ctr"/>
            <a:r>
              <a:rPr lang="pl-PL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Więc pomodlę się o to, </a:t>
            </a:r>
          </a:p>
          <a:p>
            <a:pPr algn="ctr"/>
            <a:r>
              <a:rPr lang="pl-PL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co mi się przypomniało:</a:t>
            </a:r>
          </a:p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Papieżowi daj klucz</a:t>
            </a:r>
          </a:p>
          <a:p>
            <a:pPr algn="ctr"/>
            <a:r>
              <a:rPr lang="pl-PL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Do zamkniętych dusz</a:t>
            </a:r>
          </a:p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Żeby otwarte nim raz</a:t>
            </a:r>
          </a:p>
          <a:p>
            <a:pPr marL="457200" indent="-457200" algn="ctr">
              <a:buFontTx/>
              <a:buChar char="-"/>
            </a:pPr>
            <a:r>
              <a:rPr lang="pl-PL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Nie zamknęły się już.</a:t>
            </a:r>
          </a:p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Biskupom fiołkowym</a:t>
            </a:r>
          </a:p>
          <a:p>
            <a:pPr algn="ctr"/>
            <a:r>
              <a:rPr lang="pl-PL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Daj dzieciarni Bożej tłum;</a:t>
            </a:r>
          </a:p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Nad mądrą głową im daj</a:t>
            </a:r>
          </a:p>
          <a:p>
            <a:pPr algn="ctr"/>
            <a:r>
              <a:rPr lang="pl-PL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Ducha Świętego szum.</a:t>
            </a:r>
          </a:p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Aniołów Stróżów nam daj,</a:t>
            </a:r>
            <a:endParaRPr lang="pl-PL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marL="457200" indent="-457200" algn="ctr">
              <a:buFontTx/>
              <a:buChar char="-"/>
            </a:pPr>
            <a:endParaRPr lang="pl-PL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94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32717" y="260648"/>
            <a:ext cx="6735049" cy="61247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Takich w sutannach, wiesz,</a:t>
            </a:r>
          </a:p>
          <a:p>
            <a:pPr algn="ctr"/>
            <a:r>
              <a:rPr lang="pl-PL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I dobre serca nam daj, </a:t>
            </a:r>
          </a:p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I dobre ręce też!</a:t>
            </a:r>
          </a:p>
          <a:p>
            <a:pPr algn="ctr"/>
            <a:r>
              <a:rPr lang="pl-PL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Domy serdeczne nam daj</a:t>
            </a:r>
          </a:p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Jak w Nazarecie dom,</a:t>
            </a:r>
          </a:p>
          <a:p>
            <a:pPr algn="ctr"/>
            <a:r>
              <a:rPr lang="pl-PL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A rodziców takich,</a:t>
            </a:r>
          </a:p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Co wciąż jak jedno serce są.</a:t>
            </a:r>
          </a:p>
          <a:p>
            <a:pPr algn="ctr"/>
            <a:r>
              <a:rPr lang="pl-PL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I siebie w Chlebie nam daj,</a:t>
            </a:r>
          </a:p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Żeby nie zbrakło sił –</a:t>
            </a:r>
          </a:p>
          <a:p>
            <a:pPr algn="ctr"/>
            <a:r>
              <a:rPr lang="pl-PL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W kłopotów i bólów czas,</a:t>
            </a:r>
          </a:p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Żebyś bliziutko był!</a:t>
            </a:r>
          </a:p>
          <a:p>
            <a:pPr algn="ctr"/>
            <a:r>
              <a:rPr lang="pl-PL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Proszę Cię,</a:t>
            </a:r>
          </a:p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Wysłuchaj mnie i wszystkich nas;</a:t>
            </a:r>
          </a:p>
          <a:p>
            <a:pPr algn="ctr"/>
            <a:r>
              <a:rPr lang="pl-PL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Panie Boże nasz!</a:t>
            </a:r>
            <a:endParaRPr lang="pl-PL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9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15616" y="548680"/>
            <a:ext cx="538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Kto, z podanych niżej osób, kieruje Kościołem?</a:t>
            </a:r>
            <a:endParaRPr lang="pl-PL" dirty="0"/>
          </a:p>
        </p:txBody>
      </p:sp>
      <p:sp>
        <p:nvSpPr>
          <p:cNvPr id="4" name="Elipsa 3"/>
          <p:cNvSpPr/>
          <p:nvPr/>
        </p:nvSpPr>
        <p:spPr>
          <a:xfrm>
            <a:off x="1547664" y="1539815"/>
            <a:ext cx="26642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Prezydent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395536" y="3581400"/>
            <a:ext cx="26642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Wójt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3275856" y="4969443"/>
            <a:ext cx="26642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Burmistrz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6300192" y="3581400"/>
            <a:ext cx="26642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Papież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5168275" y="1539815"/>
            <a:ext cx="26642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Dyrektor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404664"/>
            <a:ext cx="611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Przeczytajcie fragment Pisma Świętego (Mt 16, 17-19)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67544" y="114112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latin typeface="Arial Black" panose="020B0A04020102020204" pitchFamily="34" charset="0"/>
              </a:rPr>
              <a:t>	„Na </a:t>
            </a:r>
            <a:r>
              <a:rPr lang="pl-PL" sz="2400" dirty="0">
                <a:latin typeface="Arial Black" panose="020B0A04020102020204" pitchFamily="34" charset="0"/>
              </a:rPr>
              <a:t>to Jezus mu rzekł: «Błogosławiony jesteś, Szymonie, synu Jony. Albowiem nie objawiły ci tego ciało i </a:t>
            </a:r>
            <a:r>
              <a:rPr lang="pl-PL" sz="2400" dirty="0" smtClean="0">
                <a:latin typeface="Arial Black" panose="020B0A04020102020204" pitchFamily="34" charset="0"/>
              </a:rPr>
              <a:t>krew, </a:t>
            </a:r>
            <a:r>
              <a:rPr lang="pl-PL" sz="2400" dirty="0">
                <a:latin typeface="Arial Black" panose="020B0A04020102020204" pitchFamily="34" charset="0"/>
              </a:rPr>
              <a:t>lecz Ojciec mój, który jest w niebie. </a:t>
            </a:r>
            <a:r>
              <a:rPr lang="pl-PL" sz="2400" dirty="0" smtClean="0">
                <a:latin typeface="Arial Black" panose="020B0A04020102020204" pitchFamily="34" charset="0"/>
              </a:rPr>
              <a:t>Otóż </a:t>
            </a:r>
            <a:r>
              <a:rPr lang="pl-PL" sz="2400" dirty="0">
                <a:latin typeface="Arial Black" panose="020B0A04020102020204" pitchFamily="34" charset="0"/>
              </a:rPr>
              <a:t>i Ja tobie powiadam: Ty jesteś Piotr [czyli Skała], i na tej Skale zbuduję Kościół mój, a bramy piekielne go nie </a:t>
            </a:r>
            <a:r>
              <a:rPr lang="pl-PL" sz="2400" dirty="0" smtClean="0">
                <a:latin typeface="Arial Black" panose="020B0A04020102020204" pitchFamily="34" charset="0"/>
              </a:rPr>
              <a:t>przemogą. I </a:t>
            </a:r>
            <a:r>
              <a:rPr lang="pl-PL" sz="2400" dirty="0">
                <a:latin typeface="Arial Black" panose="020B0A04020102020204" pitchFamily="34" charset="0"/>
              </a:rPr>
              <a:t>tobie dam klucze królestwa niebieskiego; cokolwiek zwiążesz na ziemi, będzie związane w niebie, a co rozwiążesz na ziemi, będzie rozwiązane w niebie</a:t>
            </a:r>
            <a:r>
              <a:rPr lang="pl-PL" sz="2400" dirty="0" smtClean="0">
                <a:latin typeface="Arial Black" panose="020B0A04020102020204" pitchFamily="34" charset="0"/>
              </a:rPr>
              <a:t>»”. </a:t>
            </a:r>
            <a:endParaRPr lang="pl-PL" sz="2400" dirty="0">
              <a:latin typeface="Arial Black" panose="020B0A040201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55576" y="5301208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* Kto był pierwszym papieżem?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090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406588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325227" y="30171"/>
            <a:ext cx="4493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ŚWIĘTY PIOTR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45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476672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Kim jest papież?</a:t>
            </a:r>
            <a:endParaRPr lang="pl-PL" dirty="0"/>
          </a:p>
        </p:txBody>
      </p:sp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3337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76075" y="1052736"/>
            <a:ext cx="3871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 Następca św. Piotra</a:t>
            </a:r>
            <a:endParaRPr lang="pl-PL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59907" y="2353097"/>
            <a:ext cx="4903907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* Zajmuje pierwsze miejsce</a:t>
            </a:r>
          </a:p>
          <a:p>
            <a:pPr algn="ctr"/>
            <a:r>
              <a:rPr lang="pl-PL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</a:t>
            </a:r>
            <a:r>
              <a:rPr lang="pl-PL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śród wszystkich biskupów</a:t>
            </a:r>
          </a:p>
          <a:p>
            <a:pPr algn="ctr"/>
            <a:r>
              <a:rPr lang="pl-PL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wraz z nimi kieruje</a:t>
            </a:r>
          </a:p>
          <a:p>
            <a:pPr algn="ctr"/>
            <a:r>
              <a:rPr lang="pl-PL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Kościołem na ziemi</a:t>
            </a:r>
            <a:endParaRPr lang="pl-PL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72590" y="4797152"/>
            <a:ext cx="520847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* Jest najwyższym kapłanem</a:t>
            </a:r>
          </a:p>
          <a:p>
            <a:pPr algn="ctr"/>
            <a:r>
              <a:rPr lang="pl-PL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nauczycielem Kościoła </a:t>
            </a:r>
            <a:endParaRPr lang="pl-PL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083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332656"/>
            <a:ext cx="317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Jakie są zadania papieża?</a:t>
            </a:r>
            <a:endParaRPr lang="pl-PL" dirty="0"/>
          </a:p>
        </p:txBody>
      </p:sp>
      <p:sp>
        <p:nvSpPr>
          <p:cNvPr id="4" name="Łza 3"/>
          <p:cNvSpPr/>
          <p:nvPr/>
        </p:nvSpPr>
        <p:spPr>
          <a:xfrm>
            <a:off x="9809" y="927836"/>
            <a:ext cx="2797589" cy="2016224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najwyższą władzę duszpasterską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Łza 4"/>
          <p:cNvSpPr/>
          <p:nvPr/>
        </p:nvSpPr>
        <p:spPr>
          <a:xfrm>
            <a:off x="0" y="3662815"/>
            <a:ext cx="2797589" cy="2016224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Czuwa nad bezbłędnym przekazem wiary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Łza 5"/>
          <p:cNvSpPr/>
          <p:nvPr/>
        </p:nvSpPr>
        <p:spPr>
          <a:xfrm>
            <a:off x="6111683" y="2348880"/>
            <a:ext cx="2797589" cy="2016224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gwarantem jedności Kościoła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Łza 6"/>
          <p:cNvSpPr/>
          <p:nvPr/>
        </p:nvSpPr>
        <p:spPr>
          <a:xfrm>
            <a:off x="6032280" y="188640"/>
            <a:ext cx="2797589" cy="2016224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najwyższy autorytet w sprawach dyscypliny i nauczania wiary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Łza 7"/>
          <p:cNvSpPr/>
          <p:nvPr/>
        </p:nvSpPr>
        <p:spPr>
          <a:xfrm>
            <a:off x="5917564" y="4653269"/>
            <a:ext cx="2797589" cy="2016224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Ogłasza świętych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Łza 8"/>
          <p:cNvSpPr/>
          <p:nvPr/>
        </p:nvSpPr>
        <p:spPr>
          <a:xfrm>
            <a:off x="2910741" y="4604747"/>
            <a:ext cx="2797589" cy="2016224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Pielgrzymuje do różnych krajów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Łza 9"/>
          <p:cNvSpPr/>
          <p:nvPr/>
        </p:nvSpPr>
        <p:spPr>
          <a:xfrm>
            <a:off x="2910742" y="1340768"/>
            <a:ext cx="2797589" cy="2016224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Pisze dokumenty: encykliki i inne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31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" y="342308"/>
            <a:ext cx="2304255" cy="29523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braz znaleziony dla: paweł 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378" y="367373"/>
            <a:ext cx="2001661" cy="295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286498"/>
            <a:ext cx="2035704" cy="295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557" y="3763836"/>
            <a:ext cx="2090649" cy="295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Zobacz obraz źródłow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378" y="3876478"/>
            <a:ext cx="2214000" cy="295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Zobacz obraz źródłow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8" y="3735452"/>
            <a:ext cx="2269694" cy="295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03047" y="45942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Papież Jan XXIII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067944" y="45942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Papież Paweł VI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516215" y="101832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Papież Jan Paweł I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521557" y="3332679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Papież Jan Paweł II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680271" y="3374257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Papież Benedykt XVI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39551" y="331937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Papież Franciszek</a:t>
            </a:r>
            <a:endParaRPr lang="pl-P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</TotalTime>
  <Words>309</Words>
  <Application>Microsoft Office PowerPoint</Application>
  <PresentationFormat>Pokaz na ekranie (4:3)</PresentationFormat>
  <Paragraphs>68</Paragraphs>
  <Slides>10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Energetyczny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7</cp:revision>
  <dcterms:created xsi:type="dcterms:W3CDTF">2020-05-07T12:31:35Z</dcterms:created>
  <dcterms:modified xsi:type="dcterms:W3CDTF">2020-05-07T17:56:18Z</dcterms:modified>
</cp:coreProperties>
</file>