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9" r:id="rId3"/>
    <p:sldId id="270" r:id="rId4"/>
    <p:sldId id="272" r:id="rId5"/>
    <p:sldId id="273" r:id="rId6"/>
    <p:sldId id="279" r:id="rId7"/>
    <p:sldId id="274" r:id="rId8"/>
    <p:sldId id="275" r:id="rId9"/>
    <p:sldId id="276" r:id="rId10"/>
    <p:sldId id="277" r:id="rId11"/>
    <p:sldId id="278" r:id="rId12"/>
  </p:sldIdLst>
  <p:sldSz cx="14077950" cy="7380288"/>
  <p:notesSz cx="9144000" cy="6858000"/>
  <p:defaultTextStyle>
    <a:defPPr>
      <a:defRPr lang="sk-SK"/>
    </a:defPPr>
    <a:lvl1pPr marL="0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67020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734041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101063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468086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835105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202127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569147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936169" algn="l" defTabSz="7340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6">
          <p15:clr>
            <a:srgbClr val="A4A3A4"/>
          </p15:clr>
        </p15:guide>
        <p15:guide id="2" pos="44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FF66FF"/>
    <a:srgbClr val="99FF33"/>
    <a:srgbClr val="0066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9165" autoAdjust="0"/>
  </p:normalViewPr>
  <p:slideViewPr>
    <p:cSldViewPr>
      <p:cViewPr varScale="1">
        <p:scale>
          <a:sx n="54" d="100"/>
          <a:sy n="54" d="100"/>
        </p:scale>
        <p:origin x="222" y="72"/>
      </p:cViewPr>
      <p:guideLst>
        <p:guide orient="horz" pos="2326"/>
        <p:guide pos="44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5790-2B6D-4D48-BEA3-A911A3525056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514350"/>
            <a:ext cx="490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E991-C094-4CF6-9E48-2461074221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6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7020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34041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01063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68086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35105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202127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69147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936169" algn="l" defTabSz="73404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119313" y="514350"/>
            <a:ext cx="4905375" cy="25717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E991-C094-4CF6-9E48-246107422121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45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119313" y="514350"/>
            <a:ext cx="4905375" cy="25717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E991-C094-4CF6-9E48-246107422121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325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2119313" y="514350"/>
            <a:ext cx="4905375" cy="25717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E991-C094-4CF6-9E48-246107422121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3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E991-C094-4CF6-9E48-246107422121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33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3E991-C094-4CF6-9E48-246107422121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391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61415"/>
            <a:ext cx="14077950" cy="32188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077950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54304"/>
            <a:ext cx="140779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22067"/>
            <a:ext cx="140779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030" y="5437335"/>
            <a:ext cx="8678647" cy="949299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6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6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5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EAC-2E5E-42F9-82A0-F82943045261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735" y="3370838"/>
            <a:ext cx="11047051" cy="1929730"/>
          </a:xfrm>
          <a:effectLst/>
        </p:spPr>
        <p:txBody>
          <a:bodyPr>
            <a:noAutofit/>
          </a:bodyPr>
          <a:lstStyle>
            <a:lvl1pPr marL="858283" indent="-613059" algn="l">
              <a:defRPr sz="7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906" y="787230"/>
            <a:ext cx="9854565" cy="3739346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A01-F952-49C4-A68F-DE16645175D8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6306" y="405192"/>
            <a:ext cx="3167539" cy="563727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7750" y="787230"/>
            <a:ext cx="7435090" cy="526749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0AC-E8FF-4B88-86FB-6920BF7D70A3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8938-08D4-4F70-A463-72C33E931CDA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759744" y="787231"/>
            <a:ext cx="9854565" cy="3739346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61415"/>
            <a:ext cx="14077950" cy="32188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077950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54304"/>
            <a:ext cx="140779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22067"/>
            <a:ext cx="140779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273" y="2338111"/>
            <a:ext cx="9186180" cy="2607902"/>
          </a:xfrm>
          <a:effectLst/>
        </p:spPr>
        <p:txBody>
          <a:bodyPr anchor="b"/>
          <a:lstStyle>
            <a:lvl1pPr algn="r">
              <a:defRPr sz="6200" b="1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3712" y="4958407"/>
            <a:ext cx="9192073" cy="899087"/>
          </a:xfrm>
        </p:spPr>
        <p:txBody>
          <a:bodyPr anchor="t"/>
          <a:lstStyle>
            <a:lvl1pPr marL="0" indent="0" algn="r">
              <a:buNone/>
              <a:defRPr sz="2700">
                <a:solidFill>
                  <a:schemeClr val="tx2"/>
                </a:solidFill>
              </a:defRPr>
            </a:lvl1pPr>
            <a:lvl2pPr marL="613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61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9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22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52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83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14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044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D46E-217F-45B3-98BF-EA5412749402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1BA0-06AD-4511-90D4-54CF449A4E1C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59742" y="787230"/>
            <a:ext cx="5152530" cy="3739346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151598" y="787231"/>
            <a:ext cx="5152530" cy="3739346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9744" y="787231"/>
            <a:ext cx="5152530" cy="6884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13059" indent="0">
              <a:buNone/>
              <a:defRPr sz="2700" b="1"/>
            </a:lvl2pPr>
            <a:lvl3pPr marL="1226119" indent="0">
              <a:buNone/>
              <a:defRPr sz="2400" b="1"/>
            </a:lvl3pPr>
            <a:lvl4pPr marL="1839178" indent="0">
              <a:buNone/>
              <a:defRPr sz="2100" b="1"/>
            </a:lvl4pPr>
            <a:lvl5pPr marL="2452238" indent="0">
              <a:buNone/>
              <a:defRPr sz="2100" b="1"/>
            </a:lvl5pPr>
            <a:lvl6pPr marL="3065297" indent="0">
              <a:buNone/>
              <a:defRPr sz="2100" b="1"/>
            </a:lvl6pPr>
            <a:lvl7pPr marL="3678357" indent="0">
              <a:buNone/>
              <a:defRPr sz="2100" b="1"/>
            </a:lvl7pPr>
            <a:lvl8pPr marL="4291416" indent="0">
              <a:buNone/>
              <a:defRPr sz="2100" b="1"/>
            </a:lvl8pPr>
            <a:lvl9pPr marL="4904476" indent="0">
              <a:buNone/>
              <a:defRPr sz="21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0446" y="1506972"/>
            <a:ext cx="5152530" cy="2952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54909" y="787231"/>
            <a:ext cx="5152530" cy="6884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13059" indent="0">
              <a:buNone/>
              <a:defRPr sz="2700" b="1"/>
            </a:lvl2pPr>
            <a:lvl3pPr marL="1226119" indent="0">
              <a:buNone/>
              <a:defRPr sz="2400" b="1"/>
            </a:lvl3pPr>
            <a:lvl4pPr marL="1839178" indent="0">
              <a:buNone/>
              <a:defRPr sz="2100" b="1"/>
            </a:lvl4pPr>
            <a:lvl5pPr marL="2452238" indent="0">
              <a:buNone/>
              <a:defRPr sz="2100" b="1"/>
            </a:lvl5pPr>
            <a:lvl6pPr marL="3065297" indent="0">
              <a:buNone/>
              <a:defRPr sz="2100" b="1"/>
            </a:lvl6pPr>
            <a:lvl7pPr marL="3678357" indent="0">
              <a:buNone/>
              <a:defRPr sz="2100" b="1"/>
            </a:lvl7pPr>
            <a:lvl8pPr marL="4291416" indent="0">
              <a:buNone/>
              <a:defRPr sz="2100" b="1"/>
            </a:lvl8pPr>
            <a:lvl9pPr marL="4904476" indent="0">
              <a:buNone/>
              <a:defRPr sz="2100" b="1"/>
            </a:lvl9pPr>
          </a:lstStyle>
          <a:p>
            <a:pPr marL="0" lvl="0" indent="0" algn="ctr" defTabSz="1226119" rtl="0" eaLnBrk="1" latinLnBrk="0" hangingPunct="1">
              <a:spcBef>
                <a:spcPct val="20000"/>
              </a:spcBef>
              <a:spcAft>
                <a:spcPts val="40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51403" y="1505579"/>
            <a:ext cx="5152530" cy="2952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FF1-9F2F-4175-B95E-CBADD8CB97D6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D14-E4CE-4F56-B44B-0B54EE2D1944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542-783D-4F10-8DBB-0FEEECAA129D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7" y="2378093"/>
            <a:ext cx="5598056" cy="1354337"/>
          </a:xfrm>
          <a:effectLst/>
        </p:spPr>
        <p:txBody>
          <a:bodyPr anchor="b">
            <a:noAutofit/>
          </a:bodyPr>
          <a:lstStyle>
            <a:lvl1pPr marL="306530" indent="-306530" algn="l">
              <a:defRPr sz="3800" b="1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100" y="787231"/>
            <a:ext cx="6184637" cy="5267500"/>
          </a:xfrm>
        </p:spPr>
        <p:txBody>
          <a:bodyPr anchor="ctr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230" y="3764186"/>
            <a:ext cx="5217124" cy="2302458"/>
          </a:xfrm>
        </p:spPr>
        <p:txBody>
          <a:bodyPr/>
          <a:lstStyle>
            <a:lvl1pPr marL="0" indent="0">
              <a:buNone/>
              <a:defRPr sz="1900"/>
            </a:lvl1pPr>
            <a:lvl2pPr marL="613059" indent="0">
              <a:buNone/>
              <a:defRPr sz="1600"/>
            </a:lvl2pPr>
            <a:lvl3pPr marL="1226119" indent="0">
              <a:buNone/>
              <a:defRPr sz="1300"/>
            </a:lvl3pPr>
            <a:lvl4pPr marL="1839178" indent="0">
              <a:buNone/>
              <a:defRPr sz="1200"/>
            </a:lvl4pPr>
            <a:lvl5pPr marL="2452238" indent="0">
              <a:buNone/>
              <a:defRPr sz="1200"/>
            </a:lvl5pPr>
            <a:lvl6pPr marL="3065297" indent="0">
              <a:buNone/>
              <a:defRPr sz="1200"/>
            </a:lvl6pPr>
            <a:lvl7pPr marL="3678357" indent="0">
              <a:buNone/>
              <a:defRPr sz="1200"/>
            </a:lvl7pPr>
            <a:lvl8pPr marL="4291416" indent="0">
              <a:buNone/>
              <a:defRPr sz="1200"/>
            </a:lvl8pPr>
            <a:lvl9pPr marL="4904476" indent="0">
              <a:buNone/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A16-741A-4B6F-971B-F5F3E88B806A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61415"/>
            <a:ext cx="14077950" cy="32188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077950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54304"/>
            <a:ext cx="140779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22067"/>
            <a:ext cx="140779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89905" y="1230048"/>
            <a:ext cx="6335078" cy="336601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700"/>
            </a:lvl1pPr>
            <a:lvl2pPr marL="613059" indent="0">
              <a:buNone/>
              <a:defRPr sz="3800"/>
            </a:lvl2pPr>
            <a:lvl3pPr marL="1226119" indent="0">
              <a:buNone/>
              <a:defRPr sz="3200"/>
            </a:lvl3pPr>
            <a:lvl4pPr marL="1839178" indent="0">
              <a:buNone/>
              <a:defRPr sz="2700"/>
            </a:lvl4pPr>
            <a:lvl5pPr marL="2452238" indent="0">
              <a:buNone/>
              <a:defRPr sz="2700"/>
            </a:lvl5pPr>
            <a:lvl6pPr marL="3065297" indent="0">
              <a:buNone/>
              <a:defRPr sz="2700"/>
            </a:lvl6pPr>
            <a:lvl7pPr marL="3678357" indent="0">
              <a:buNone/>
              <a:defRPr sz="2700"/>
            </a:lvl7pPr>
            <a:lvl8pPr marL="4291416" indent="0">
              <a:buNone/>
              <a:defRPr sz="2700"/>
            </a:lvl8pPr>
            <a:lvl9pPr marL="4904476" indent="0">
              <a:buNone/>
              <a:defRPr sz="27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1580" y="1087442"/>
            <a:ext cx="5687396" cy="2327750"/>
          </a:xfrm>
        </p:spPr>
        <p:txBody>
          <a:bodyPr anchor="b"/>
          <a:lstStyle>
            <a:lvl1pPr marL="245224" indent="-245224">
              <a:buFont typeface="Georgia" pitchFamily="18" charset="0"/>
              <a:buChar char="*"/>
              <a:defRPr sz="2100"/>
            </a:lvl1pPr>
            <a:lvl2pPr marL="613059" indent="0">
              <a:buNone/>
              <a:defRPr sz="1600"/>
            </a:lvl2pPr>
            <a:lvl3pPr marL="1226119" indent="0">
              <a:buNone/>
              <a:defRPr sz="1300"/>
            </a:lvl3pPr>
            <a:lvl4pPr marL="1839178" indent="0">
              <a:buNone/>
              <a:defRPr sz="1200"/>
            </a:lvl4pPr>
            <a:lvl5pPr marL="2452238" indent="0">
              <a:buNone/>
              <a:defRPr sz="1200"/>
            </a:lvl5pPr>
            <a:lvl6pPr marL="3065297" indent="0">
              <a:buNone/>
              <a:defRPr sz="1200"/>
            </a:lvl6pPr>
            <a:lvl7pPr marL="3678357" indent="0">
              <a:buNone/>
              <a:defRPr sz="1200"/>
            </a:lvl7pPr>
            <a:lvl8pPr marL="4291416" indent="0">
              <a:buNone/>
              <a:defRPr sz="1200"/>
            </a:lvl8pPr>
            <a:lvl9pPr marL="4904476" indent="0">
              <a:buNone/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A09-FEE2-41D9-BB94-D39CA3E6375D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0" y="4804420"/>
            <a:ext cx="9827989" cy="1230048"/>
          </a:xfrm>
        </p:spPr>
        <p:txBody>
          <a:bodyPr anchor="b">
            <a:noAutofit/>
          </a:bodyPr>
          <a:lstStyle>
            <a:lvl1pPr algn="l">
              <a:defRPr sz="62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4214"/>
            <a:ext cx="14077950" cy="188607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077950" cy="54942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55289"/>
            <a:ext cx="140779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22067"/>
            <a:ext cx="140779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12" tIns="61306" rIns="122612" bIns="6130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0919" y="4705141"/>
            <a:ext cx="10026553" cy="1230048"/>
          </a:xfrm>
          <a:prstGeom prst="rect">
            <a:avLst/>
          </a:prstGeom>
          <a:effectLst/>
        </p:spPr>
        <p:txBody>
          <a:bodyPr vert="horz" lIns="122612" tIns="61306" rIns="122612" bIns="61306" rtlCol="0" anchor="t" anchorCtr="0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9744" y="788027"/>
            <a:ext cx="9854565" cy="3739346"/>
          </a:xfrm>
          <a:prstGeom prst="rect">
            <a:avLst/>
          </a:prstGeom>
        </p:spPr>
        <p:txBody>
          <a:bodyPr vert="horz" lIns="122612" tIns="61306" rIns="122612" bIns="61306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2616" y="6642260"/>
            <a:ext cx="3871436" cy="392932"/>
          </a:xfrm>
          <a:prstGeom prst="rect">
            <a:avLst/>
          </a:prstGeom>
        </p:spPr>
        <p:txBody>
          <a:bodyPr vert="horz" lIns="122612" tIns="61306" rIns="122612" bIns="61306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5DF4D2-CC9D-4729-B0F8-55C7EB5C27DE}" type="datetime1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897" y="6642260"/>
            <a:ext cx="5161917" cy="392932"/>
          </a:xfrm>
          <a:prstGeom prst="rect">
            <a:avLst/>
          </a:prstGeom>
        </p:spPr>
        <p:txBody>
          <a:bodyPr vert="horz" lIns="122612" tIns="61306" rIns="122612" bIns="61306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5813" y="6642260"/>
            <a:ext cx="2815590" cy="392932"/>
          </a:xfrm>
          <a:prstGeom prst="rect">
            <a:avLst/>
          </a:prstGeom>
        </p:spPr>
        <p:txBody>
          <a:bodyPr vert="horz" lIns="122612" tIns="61306" rIns="122612" bIns="61306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7AF120-9583-4BA3-BB33-B39B52FC890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429142" indent="-429142" algn="r" defTabSz="122611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530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5671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03507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71343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3701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31537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36156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65297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69917" indent="-245224" algn="l" defTabSz="1226119" rtl="0" eaLnBrk="1" latinLnBrk="0" hangingPunct="1">
        <a:spcBef>
          <a:spcPct val="20000"/>
        </a:spcBef>
        <a:spcAft>
          <a:spcPts val="4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059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119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178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238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5297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8357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1416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4476" algn="l" defTabSz="1226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05841" y="1529904"/>
            <a:ext cx="12628264" cy="888060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MOBILITA: ŠPANIELSKO - </a:t>
            </a:r>
            <a:r>
              <a:rPr lang="sk-SK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BARCELONA</a:t>
            </a:r>
            <a:endParaRPr lang="sk-SK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43" y="2412343"/>
            <a:ext cx="14152101" cy="30059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6964833" y="3193342"/>
            <a:ext cx="148305" cy="735840"/>
          </a:xfrm>
          <a:prstGeom prst="rect">
            <a:avLst/>
          </a:prstGeom>
          <a:noFill/>
        </p:spPr>
        <p:txBody>
          <a:bodyPr wrap="none" lIns="73404" tIns="36702" rIns="73404" bIns="36702">
            <a:spAutoFit/>
          </a:bodyPr>
          <a:lstStyle/>
          <a:p>
            <a:pPr algn="ctr"/>
            <a:endParaRPr lang="sk-SK" sz="4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867805" y="1961952"/>
            <a:ext cx="3222551" cy="735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3404" tIns="36702" rIns="73404" bIns="36702">
            <a:spAutoFit/>
          </a:bodyPr>
          <a:lstStyle/>
          <a:p>
            <a:pPr lvl="0" algn="r"/>
            <a:r>
              <a:rPr lang="sk-SK" sz="43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</a:p>
        </p:txBody>
      </p:sp>
      <p:sp>
        <p:nvSpPr>
          <p:cNvPr id="6" name="Obdĺžnik 5"/>
          <p:cNvSpPr/>
          <p:nvPr/>
        </p:nvSpPr>
        <p:spPr>
          <a:xfrm>
            <a:off x="270223" y="89744"/>
            <a:ext cx="7456910" cy="1551448"/>
          </a:xfrm>
          <a:prstGeom prst="rect">
            <a:avLst/>
          </a:prstGeom>
          <a:noFill/>
        </p:spPr>
        <p:txBody>
          <a:bodyPr wrap="none" lIns="73404" tIns="36702" rIns="73404" bIns="36702">
            <a:spAutoFit/>
          </a:bodyPr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Stredná odborná škola obchodu a služieb </a:t>
            </a:r>
          </a:p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Ulica 17. novembra 2579, 022 01 Čadca</a:t>
            </a:r>
          </a:p>
          <a:p>
            <a:pPr algn="ctr"/>
            <a:endParaRPr lang="sk-SK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364FC23-0812-4DD2-9D77-D103490936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7447" y="0"/>
            <a:ext cx="2892713" cy="1423207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9E10F68-77E8-44BB-AB41-92743CBB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87" y="6066408"/>
            <a:ext cx="8737229" cy="11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9029F252-53A0-4D2A-8C21-56F7D2194812}"/>
              </a:ext>
            </a:extLst>
          </p:cNvPr>
          <p:cNvCxnSpPr/>
          <p:nvPr/>
        </p:nvCxnSpPr>
        <p:spPr>
          <a:xfrm>
            <a:off x="0" y="6066408"/>
            <a:ext cx="14077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6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239" y="400176"/>
            <a:ext cx="6083786" cy="367481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br>
              <a:rPr lang="sk-SK" sz="2400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endParaRPr lang="sk-SK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15741" y="4552848"/>
            <a:ext cx="10218934" cy="1851646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3511" y="233760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Nie je k dispozícii žiadny popis.">
            <a:extLst>
              <a:ext uri="{FF2B5EF4-FFF2-40B4-BE49-F238E27FC236}">
                <a16:creationId xmlns:a16="http://schemas.microsoft.com/office/drawing/2014/main" id="{AF8D2EF9-D24D-40A5-B703-F0384F680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936" r="36145" b="17020"/>
          <a:stretch/>
        </p:blipFill>
        <p:spPr bwMode="auto">
          <a:xfrm>
            <a:off x="6822951" y="1313880"/>
            <a:ext cx="6881683" cy="502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lokTextu 8"/>
          <p:cNvSpPr txBox="1"/>
          <p:nvPr/>
        </p:nvSpPr>
        <p:spPr>
          <a:xfrm>
            <a:off x="918295" y="1241872"/>
            <a:ext cx="56606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Práca v zahraničí rozšírila naše obzory: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získali sme pracovné skúsenosti,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dokážeme sa flexibilne rozhodovať a využívať sebareflexiu,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komunikovali sme v anglickom jazyku a nadviazali priateľské kontakty. </a:t>
            </a:r>
            <a:br>
              <a:rPr lang="sk-SK" sz="2400" b="1" dirty="0">
                <a:effectLst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54D156C-B954-439B-BF10-A6EADCC3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1879AB56-8513-44D6-9BD2-FE4EEE87B2D2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7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6" descr="Obrázok, na ktorom je text, osoba&#10;&#10;Automaticky generovaný popis">
            <a:extLst>
              <a:ext uri="{FF2B5EF4-FFF2-40B4-BE49-F238E27FC236}">
                <a16:creationId xmlns:a16="http://schemas.microsoft.com/office/drawing/2014/main" id="{E7BD618E-368A-46B3-BBA0-97C7E8B0801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r="39778" b="-2"/>
          <a:stretch/>
        </p:blipFill>
        <p:spPr>
          <a:xfrm rot="16200000">
            <a:off x="7614590" y="-1133943"/>
            <a:ext cx="3456384" cy="604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09897" y="3618136"/>
            <a:ext cx="10815177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6600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ĎAKUJEME ZA POZORNOSŤ.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1503" y="233760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449E109-AB47-432E-B895-D59F01A3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8E6A74A8-4528-4408-89B9-F5C6C4E7FAA6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HP17B\Downloads\232719898_216831147042103_8953649103705000717_n.jpg">
            <a:extLst>
              <a:ext uri="{FF2B5EF4-FFF2-40B4-BE49-F238E27FC236}">
                <a16:creationId xmlns:a16="http://schemas.microsoft.com/office/drawing/2014/main" id="{8AD83617-BB2D-4015-8C9D-93954083407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143" y="2394000"/>
            <a:ext cx="5440429" cy="452638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025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239" y="233760"/>
            <a:ext cx="11020651" cy="1296145"/>
          </a:xfrm>
          <a:effectLst/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k-SK" sz="3200" b="1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Názov projektu: </a:t>
            </a:r>
            <a:r>
              <a:rPr lang="sk-SK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Kreativita a inovácie v odbornej príprave mladých</a:t>
            </a:r>
            <a:br>
              <a:rPr lang="sk-SK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gastronómov a kaderníkov na budúce povolanie </a:t>
            </a:r>
            <a:endParaRPr lang="sk-SK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42231" y="1529904"/>
            <a:ext cx="11210281" cy="5026635"/>
          </a:xfrm>
        </p:spPr>
        <p:txBody>
          <a:bodyPr>
            <a:normAutofit/>
          </a:bodyPr>
          <a:lstStyle/>
          <a:p>
            <a:pPr marL="55053" indent="0">
              <a:buNone/>
            </a:pP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Termín realizácie: 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29.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55053" indent="0">
              <a:buNone/>
            </a:pP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Miesto realizácie: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Beth’s salon Barcelona,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Španielsko</a:t>
            </a:r>
          </a:p>
          <a:p>
            <a:pPr marL="55053" indent="0">
              <a:buNone/>
            </a:pPr>
            <a:endParaRPr lang="sk-SK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Obrázok, na ktorom je text, budova, vonkajšie&#10;&#10;Automaticky generovaný popis">
            <a:extLst>
              <a:ext uri="{FF2B5EF4-FFF2-40B4-BE49-F238E27FC236}">
                <a16:creationId xmlns:a16="http://schemas.microsoft.com/office/drawing/2014/main" id="{E9EEB24E-63E7-44A2-B594-352A313B1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24264" b="2"/>
          <a:stretch/>
        </p:blipFill>
        <p:spPr bwMode="auto">
          <a:xfrm>
            <a:off x="9775279" y="1745928"/>
            <a:ext cx="4169666" cy="45138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364FC23-0812-4DD2-9D77-D103490936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5439" y="45412"/>
            <a:ext cx="2747614" cy="1310259"/>
          </a:xfrm>
          <a:prstGeom prst="rect">
            <a:avLst/>
          </a:prstGeom>
        </p:spPr>
      </p:pic>
      <p:pic>
        <p:nvPicPr>
          <p:cNvPr id="21" name="Zástupný symbol obsahu 8" descr="Obrázok, na ktorom je text, vnútri, strop, podlaha&#10;&#10;Automaticky generovaný popis">
            <a:extLst>
              <a:ext uri="{FF2B5EF4-FFF2-40B4-BE49-F238E27FC236}">
                <a16:creationId xmlns:a16="http://schemas.microsoft.com/office/drawing/2014/main" id="{BE9304D2-913E-4CA0-A276-A4016E8D19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2" b="31041"/>
          <a:stretch/>
        </p:blipFill>
        <p:spPr>
          <a:xfrm>
            <a:off x="4734719" y="2682032"/>
            <a:ext cx="4804235" cy="312628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3" name="Picture 2" descr="Obrázok, na ktorom je text, budova, vonkajšie, ulica&#10;&#10;Automaticky generovaný popis">
            <a:extLst>
              <a:ext uri="{FF2B5EF4-FFF2-40B4-BE49-F238E27FC236}">
                <a16:creationId xmlns:a16="http://schemas.microsoft.com/office/drawing/2014/main" id="{40295193-2A53-40C5-9BE2-8D7614957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4848" b="2"/>
          <a:stretch/>
        </p:blipFill>
        <p:spPr bwMode="auto">
          <a:xfrm>
            <a:off x="198215" y="2754040"/>
            <a:ext cx="4283618" cy="352839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75E666-B889-45A4-A757-7D38D667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8A8BB611-0F3A-4E90-A7B3-527FDCB78515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3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NTB\Desktop\222002098_867666957177159_8882885914651148992_n.jpg">
            <a:extLst>
              <a:ext uri="{FF2B5EF4-FFF2-40B4-BE49-F238E27FC236}">
                <a16:creationId xmlns:a16="http://schemas.microsoft.com/office/drawing/2014/main" id="{F674EF43-4797-4AF1-A48F-3616CC7A0FFB}"/>
              </a:ext>
            </a:extLst>
          </p:cNvPr>
          <p:cNvPicPr/>
          <p:nvPr/>
        </p:nvPicPr>
        <p:blipFill rotWithShape="1">
          <a:blip r:embed="rId3" cstate="print"/>
          <a:srcRect t="34740" r="2" b="1101"/>
          <a:stretch/>
        </p:blipFill>
        <p:spPr bwMode="auto">
          <a:xfrm>
            <a:off x="-28532" y="0"/>
            <a:ext cx="9011723" cy="6055304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0" y="-123516"/>
            <a:ext cx="105584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FF0066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68A358B-FDF7-4C94-9E25-410E3D9A28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3833" y="5130304"/>
            <a:ext cx="2747614" cy="131025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BCAA343-50FD-4AF6-A507-9B0850F5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2EFAB114-10C1-4C05-B05D-32B22BBCC824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E193FB9F-175B-42CE-875F-05C005F60781}"/>
              </a:ext>
            </a:extLst>
          </p:cNvPr>
          <p:cNvSpPr txBox="1"/>
          <p:nvPr/>
        </p:nvSpPr>
        <p:spPr>
          <a:xfrm>
            <a:off x="9775279" y="89744"/>
            <a:ext cx="6306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Realizácia mobility</a:t>
            </a:r>
            <a:endParaRPr lang="sk-SK" sz="2800" b="1" dirty="0">
              <a:solidFill>
                <a:srgbClr val="C00000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2E8664F6-D48A-4E99-A781-F00F4937A475}"/>
              </a:ext>
            </a:extLst>
          </p:cNvPr>
          <p:cNvSpPr txBox="1"/>
          <p:nvPr/>
        </p:nvSpPr>
        <p:spPr>
          <a:xfrm>
            <a:off x="9127207" y="809824"/>
            <a:ext cx="4824536" cy="56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žiačky učebného odboru kaderník, 1 žiačka nadstavbového odboru vlasová kozmetika a majsterka odborného výcviku v odbore kaderník nadobudli: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vedomosti, zručnosti a kompetencie  v tvorbe pánskych a dámskych účesov,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oboznámili sa s novými profesionálnymi značkami vlasovej kozmetiky,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pracovali v medzinárodnom multikultúrnom prostredí,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zlepšili si svoje jazykové kompetencie,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spoznali miestnu kultúru a tradície.</a:t>
            </a:r>
          </a:p>
        </p:txBody>
      </p:sp>
    </p:spTree>
    <p:extLst>
      <p:ext uri="{BB962C8B-B14F-4D97-AF65-F5344CB8AC3E}">
        <p14:creationId xmlns:p14="http://schemas.microsoft.com/office/powerpoint/2010/main" val="362701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64" y="377777"/>
            <a:ext cx="11526469" cy="4209792"/>
          </a:xfrm>
        </p:spPr>
        <p:txBody>
          <a:bodyPr>
            <a:noAutofit/>
          </a:bodyPr>
          <a:lstStyle/>
          <a:p>
            <a:pPr marL="342869" indent="-342869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         </a:t>
            </a:r>
            <a:b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</a:br>
            <a:endParaRPr lang="sk-SK" sz="2400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" y="-205328"/>
            <a:ext cx="14077948" cy="5013631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177942" y="-401539"/>
            <a:ext cx="10766921" cy="1200318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k-SK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4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sk-SK" sz="2400" b="1" dirty="0">
              <a:solidFill>
                <a:srgbClr val="000000"/>
              </a:solidFill>
            </a:endParaRPr>
          </a:p>
        </p:txBody>
      </p:sp>
      <p:pic>
        <p:nvPicPr>
          <p:cNvPr id="16" name="Picture 5" descr="C:\Users\HP17B\Downloads\201788012_2955333311411672_328200674011573050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34719" y="2970064"/>
            <a:ext cx="3325733" cy="3053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" name="Picture 2" descr="C:\Users\Roman Hudec\Desktop\g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1566367" y="3258096"/>
            <a:ext cx="3608037" cy="2885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Picture 3" descr="C:\Users\Roman Hudec\Desktop\k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 b="8907"/>
          <a:stretch/>
        </p:blipFill>
        <p:spPr bwMode="auto">
          <a:xfrm>
            <a:off x="7615039" y="2610024"/>
            <a:ext cx="3374243" cy="3078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Obdĺžnik 12"/>
          <p:cNvSpPr/>
          <p:nvPr/>
        </p:nvSpPr>
        <p:spPr>
          <a:xfrm>
            <a:off x="126207" y="-126280"/>
            <a:ext cx="11282111" cy="356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200" b="1" dirty="0">
                <a:solidFill>
                  <a:srgbClr val="C00000"/>
                </a:solidFill>
                <a:effectLst>
                  <a:glow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Počas mobility</a:t>
            </a:r>
            <a:br>
              <a:rPr lang="sk-SK" sz="2800" b="1" dirty="0">
                <a:solidFill>
                  <a:srgbClr val="C00000"/>
                </a:solidFill>
                <a:effectLst>
                  <a:glow>
                    <a:schemeClr val="tx1"/>
                  </a:glo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Účastníčky pracovali v sieti kaderníckych salónov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BETH'S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Salon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 to jedinečná príležitosť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oboznámiť sa s novými technologickými postupmi a trendmi v  oblasti pánskych a dámskych účesov,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nadobudnúť vedomosti z oblasti kozmetiky a starostlivosti o zákazníka,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naučiť sa samostatne pracovať. </a:t>
            </a:r>
          </a:p>
          <a:p>
            <a:endParaRPr lang="sk-SK" sz="2400" dirty="0">
              <a:solidFill>
                <a:schemeClr val="bg1"/>
              </a:solidFill>
              <a:effectLst>
                <a:glow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 descr="Fotka BETH'S Hair Salon &amp; Store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r="16846" b="-4"/>
          <a:stretch/>
        </p:blipFill>
        <p:spPr bwMode="auto">
          <a:xfrm>
            <a:off x="10406819" y="2275735"/>
            <a:ext cx="3307363" cy="3235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BE44221B-017E-4180-95E0-D7A7E646A3C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30336" y="-270296"/>
            <a:ext cx="2747614" cy="1310259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1ED2A46-24AF-4756-B689-6C6666EB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802035E5-D5BD-4A2F-833D-E52C2C47A172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797217" y="4770264"/>
            <a:ext cx="9192073" cy="89908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9" name="Picture 3" descr="Obrázok, na ktorom je text, scéna, trhovisko&#10;&#10;Automaticky generovaný popis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 r="-2" b="5835"/>
          <a:stretch/>
        </p:blipFill>
        <p:spPr bwMode="auto">
          <a:xfrm>
            <a:off x="16888" y="2754040"/>
            <a:ext cx="6767394" cy="382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Obrázok, na ktorom je text, scéna, vnútri, knižnica&#10;&#10;Automaticky generovaný popis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r="6596" b="-4"/>
          <a:stretch/>
        </p:blipFill>
        <p:spPr bwMode="auto">
          <a:xfrm>
            <a:off x="6823075" y="0"/>
            <a:ext cx="7254875" cy="572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342231" y="233760"/>
            <a:ext cx="6480720" cy="3170088"/>
          </a:xfrm>
          <a:prstGeom prst="rect">
            <a:avLst/>
          </a:prstGeom>
          <a:noFill/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Postrehy účastníkov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Pracovali sme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 profesionálnych kaderníckych salónoch s moderným vybavením, skúsenými kaderníkmi a širokou škálou profesionálnych značiek.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sk-SK" sz="2400" b="1" spc="-80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sk-SK" sz="2400" b="1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63511" y="161752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F14D2AA-89B3-48E3-9EB3-441193EB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888778B7-6724-421D-8ABF-EA9FA4AD64DE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Roman Hudec\Desktop\uu.jpg">
            <a:extLst>
              <a:ext uri="{FF2B5EF4-FFF2-40B4-BE49-F238E27FC236}">
                <a16:creationId xmlns:a16="http://schemas.microsoft.com/office/drawing/2014/main" id="{8214AEE9-B0AF-4C33-A759-D378CF3E3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" b="16691"/>
          <a:stretch/>
        </p:blipFill>
        <p:spPr bwMode="auto">
          <a:xfrm rot="1054106">
            <a:off x="9491396" y="2635328"/>
            <a:ext cx="3945720" cy="3401948"/>
          </a:xfrm>
          <a:prstGeom prst="rect">
            <a:avLst/>
          </a:prstGeom>
          <a:noFill/>
          <a:ln>
            <a:solidFill>
              <a:srgbClr val="FF66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1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arceloneta | Barcelona-Home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79105" cy="41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rcelona Aquarium | Rodinné Aktivity v Barcelone | Slov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48" y="2487109"/>
            <a:ext cx="4823824" cy="32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36297" y="5913887"/>
            <a:ext cx="12061340" cy="1080120"/>
          </a:xfrm>
        </p:spPr>
        <p:txBody>
          <a:bodyPr>
            <a:normAutofit/>
          </a:bodyPr>
          <a:lstStyle/>
          <a:p>
            <a:pPr algn="l"/>
            <a:r>
              <a:rPr lang="sk-SK" sz="1200" dirty="0"/>
              <a:t>                                                     </a:t>
            </a:r>
          </a:p>
          <a:p>
            <a:pPr algn="l"/>
            <a:r>
              <a:rPr lang="sk-SK" sz="1200" dirty="0"/>
              <a:t>                                                        </a:t>
            </a:r>
            <a:endParaRPr lang="sk-SK" dirty="0"/>
          </a:p>
        </p:txBody>
      </p:sp>
      <p:pic>
        <p:nvPicPr>
          <p:cNvPr id="1026" name="Picture 2" descr="Barcelona - turistický sprievodca mestom | Dromedár.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06" y="-22069"/>
            <a:ext cx="388843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celona - Aktuálně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35" y="3136720"/>
            <a:ext cx="4603515" cy="26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znávacie zájazdy do Barcelony 2021 | CK SAT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470" y="-22069"/>
            <a:ext cx="4320480" cy="32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17" descr="C:\Users\Učiteľ215\Pictures\2021-07-11 001\162602432387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2987" y="2785095"/>
            <a:ext cx="2533206" cy="3442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2" name="BlokTextu 11"/>
          <p:cNvSpPr txBox="1"/>
          <p:nvPr/>
        </p:nvSpPr>
        <p:spPr>
          <a:xfrm>
            <a:off x="2070423" y="5523"/>
            <a:ext cx="38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C00000"/>
                </a:solidFill>
                <a:effectLst>
                  <a:glow>
                    <a:schemeClr val="accent2">
                      <a:alpha val="40000"/>
                    </a:scheme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Voľný čas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223" y="5562352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C77F646-D5C3-4486-B096-7258CE51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24C251EF-CAC5-4F42-A161-FC72BBB6DE2A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viete, v ktorom meste je postavená pomník Krištofa Kolumba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3" y="1529904"/>
            <a:ext cx="4519107" cy="4774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566367" y="72189"/>
            <a:ext cx="5260016" cy="58476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Spoznávanie kultúry</a:t>
            </a:r>
          </a:p>
        </p:txBody>
      </p:sp>
      <p:pic>
        <p:nvPicPr>
          <p:cNvPr id="12" name="Picture 2" descr="Nie je k dispozícii žiadny popis.">
            <a:extLst>
              <a:ext uri="{FF2B5EF4-FFF2-40B4-BE49-F238E27FC236}">
                <a16:creationId xmlns:a16="http://schemas.microsoft.com/office/drawing/2014/main" id="{DE727ECA-5718-45C8-A749-497A9AC7D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4076" b="-2"/>
          <a:stretch/>
        </p:blipFill>
        <p:spPr bwMode="auto">
          <a:xfrm>
            <a:off x="7421828" y="4303"/>
            <a:ext cx="6686123" cy="593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198215" y="737816"/>
            <a:ext cx="6965243" cy="156965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Navštívili a obdivovali  sme architektonické stavby A. Gaudího, Chrám Sagrada Família, Park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Guel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Triomf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Barcelona,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de Barcelona a mnoho ďalších ...</a:t>
            </a:r>
          </a:p>
        </p:txBody>
      </p:sp>
      <p:pic>
        <p:nvPicPr>
          <p:cNvPr id="16" name="Picture 2" descr="Obrázok, na ktorom je cesta, obloha, vonkajšie, strom&#10;&#10;Automaticky generovaný popis">
            <a:extLst>
              <a:ext uri="{FF2B5EF4-FFF2-40B4-BE49-F238E27FC236}">
                <a16:creationId xmlns:a16="http://schemas.microsoft.com/office/drawing/2014/main" id="{0F7B621F-0A9D-4AC7-BCB7-6D89B977C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r="2" b="2"/>
          <a:stretch/>
        </p:blipFill>
        <p:spPr bwMode="auto">
          <a:xfrm>
            <a:off x="6741491" y="2511490"/>
            <a:ext cx="3723174" cy="324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ok 16" descr="C:\Users\Učiteľ215\Pictures\2021-07-29 001\IMG-46a6d4981ae0e9b2b84b63f1ad53414e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391" y="3042072"/>
            <a:ext cx="265491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63511" y="161752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istorické lokality v El Congrés i els Indians (Barcelona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02"/>
            <a:ext cx="381000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BD0B686-213E-4EE5-9D3E-DBE84FD6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A06E225D-B15A-4D97-B2EE-398248B6B13C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9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Učiteľ215\Pictures\2021-07-11 001\1626024323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950743" cy="570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C:\Users\Učiteľ215\Pictures\2021-07-04 001\IMG_20210704_194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42" y="1"/>
            <a:ext cx="4968593" cy="570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a Rambla is pedestrianised with only two narrow one-way traffic roads  which run on either side of the central Ramblas Boulevar… | Spain, La rambla,  Gaudi barcel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39" y="0"/>
            <a:ext cx="4662711" cy="5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91503" y="5490344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4620138-9EC1-443D-9734-47E22839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4D511217-66BD-47B6-ABDE-856BD803A824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9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231" y="161752"/>
            <a:ext cx="6458073" cy="2898055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sk-SK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Prostredníctvom tejto mobility sme spoznali novú krajinu, zaujímavých ľudí, zdokonalili sme sa v našej    profesii a strávili mesiac v krásnom prímorskom prostredí.</a:t>
            </a:r>
            <a:b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arcelona je rok, kedy bolo mesto založené. V ktorej krajine sa nachádza  Barcel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9" y="2898056"/>
            <a:ext cx="7326882" cy="32790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ie je k dispozícii žiadny popis.">
            <a:extLst>
              <a:ext uri="{FF2B5EF4-FFF2-40B4-BE49-F238E27FC236}">
                <a16:creationId xmlns:a16="http://schemas.microsoft.com/office/drawing/2014/main" id="{68547882-E85A-46E9-AB76-C6254744A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5" r="-1" b="9159"/>
          <a:stretch/>
        </p:blipFill>
        <p:spPr bwMode="auto">
          <a:xfrm>
            <a:off x="7831063" y="161752"/>
            <a:ext cx="5859957" cy="566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193D8B9-E111-423C-9E8E-F52D1D65E8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91503" y="5562352"/>
            <a:ext cx="2043524" cy="63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E080C3A-F1BA-4104-8C98-361C7A78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6642472"/>
            <a:ext cx="6067872" cy="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3BCEFB29-3744-4C86-B000-190A274DA9B8}"/>
              </a:ext>
            </a:extLst>
          </p:cNvPr>
          <p:cNvCxnSpPr/>
          <p:nvPr/>
        </p:nvCxnSpPr>
        <p:spPr>
          <a:xfrm>
            <a:off x="0" y="6570464"/>
            <a:ext cx="140779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55265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2413</TotalTime>
  <Words>312</Words>
  <Application>Microsoft Office PowerPoint</Application>
  <PresentationFormat>Vlastná</PresentationFormat>
  <Paragraphs>46</Paragraphs>
  <Slides>11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</vt:lpstr>
      <vt:lpstr>Georgia</vt:lpstr>
      <vt:lpstr>Symbol</vt:lpstr>
      <vt:lpstr>Times New Roman</vt:lpstr>
      <vt:lpstr>Trebuchet MS</vt:lpstr>
      <vt:lpstr>Wingdings</vt:lpstr>
      <vt:lpstr>Aerodynamika</vt:lpstr>
      <vt:lpstr> MOBILITA: ŠPANIELSKO - BARCELONA</vt:lpstr>
      <vt:lpstr>Názov projektu: Kreativita a inovácie v odbornej príprave mladých gastronómov a kaderníkov na budúce povolanie </vt:lpstr>
      <vt:lpstr>Prezentácia programu PowerPoint</vt:lpstr>
      <vt:lpstr>                </vt:lpstr>
      <vt:lpstr>Prezentácia programu PowerPoint</vt:lpstr>
      <vt:lpstr>Prezentácia programu PowerPoint</vt:lpstr>
      <vt:lpstr>Prezentácia programu PowerPoint</vt:lpstr>
      <vt:lpstr>Prezentácia programu PowerPoint</vt:lpstr>
      <vt:lpstr>Prostredníctvom tejto mobility sme spoznali novú krajinu, zaujímavých ľudí, zdokonalili sme sa v našej    profesii a strávili mesiac v krásnom prímorskom prostredí.  </vt:lpstr>
      <vt:lpstr>  </vt:lpstr>
      <vt:lpstr>ĎAKUJEME ZA POZORNOSŤ.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MOBILITA- ŠPANIELSKO- BARCELÓNA</dc:title>
  <dc:creator>Michal Čarnecký</dc:creator>
  <cp:lastModifiedBy>Učiteľ</cp:lastModifiedBy>
  <cp:revision>120</cp:revision>
  <dcterms:created xsi:type="dcterms:W3CDTF">2021-10-27T18:19:50Z</dcterms:created>
  <dcterms:modified xsi:type="dcterms:W3CDTF">2021-11-22T12:19:14Z</dcterms:modified>
</cp:coreProperties>
</file>