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AF74-2597-428A-B0E9-A9B14D96FE7D}" type="datetimeFigureOut">
              <a:rPr lang="sk-SK" smtClean="0"/>
              <a:t>15. 10. 2020</a:t>
            </a:fld>
            <a:endParaRPr lang="sk-SK" dirty="0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2F07-E746-4D99-996A-110649D86C9A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54244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AF74-2597-428A-B0E9-A9B14D96FE7D}" type="datetimeFigureOut">
              <a:rPr lang="sk-SK" smtClean="0"/>
              <a:t>15. 10. 2020</a:t>
            </a:fld>
            <a:endParaRPr lang="sk-SK" dirty="0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2F07-E746-4D99-996A-110649D86C9A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64367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AF74-2597-428A-B0E9-A9B14D96FE7D}" type="datetimeFigureOut">
              <a:rPr lang="sk-SK" smtClean="0"/>
              <a:t>15. 10. 2020</a:t>
            </a:fld>
            <a:endParaRPr lang="sk-SK" dirty="0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2F07-E746-4D99-996A-110649D86C9A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97030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AF74-2597-428A-B0E9-A9B14D96FE7D}" type="datetimeFigureOut">
              <a:rPr lang="sk-SK" smtClean="0"/>
              <a:t>15. 10. 2020</a:t>
            </a:fld>
            <a:endParaRPr lang="sk-SK" dirty="0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2F07-E746-4D99-996A-110649D86C9A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40630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AF74-2597-428A-B0E9-A9B14D96FE7D}" type="datetimeFigureOut">
              <a:rPr lang="sk-SK" smtClean="0"/>
              <a:t>15. 10. 2020</a:t>
            </a:fld>
            <a:endParaRPr lang="sk-SK" dirty="0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2F07-E746-4D99-996A-110649D86C9A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20203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AF74-2597-428A-B0E9-A9B14D96FE7D}" type="datetimeFigureOut">
              <a:rPr lang="sk-SK" smtClean="0"/>
              <a:t>15. 10. 2020</a:t>
            </a:fld>
            <a:endParaRPr lang="sk-SK" dirty="0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2F07-E746-4D99-996A-110649D86C9A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82257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AF74-2597-428A-B0E9-A9B14D96FE7D}" type="datetimeFigureOut">
              <a:rPr lang="sk-SK" smtClean="0"/>
              <a:t>15. 10. 2020</a:t>
            </a:fld>
            <a:endParaRPr lang="sk-SK" dirty="0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2F07-E746-4D99-996A-110649D86C9A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48914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AF74-2597-428A-B0E9-A9B14D96FE7D}" type="datetimeFigureOut">
              <a:rPr lang="sk-SK" smtClean="0"/>
              <a:t>15. 10. 2020</a:t>
            </a:fld>
            <a:endParaRPr lang="sk-SK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2F07-E746-4D99-996A-110649D86C9A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84577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AF74-2597-428A-B0E9-A9B14D96FE7D}" type="datetimeFigureOut">
              <a:rPr lang="sk-SK" smtClean="0"/>
              <a:t>15. 10. 2020</a:t>
            </a:fld>
            <a:endParaRPr lang="sk-SK" dirty="0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2F07-E746-4D99-996A-110649D86C9A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56197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AF74-2597-428A-B0E9-A9B14D96FE7D}" type="datetimeFigureOut">
              <a:rPr lang="sk-SK" smtClean="0"/>
              <a:t>15. 10. 2020</a:t>
            </a:fld>
            <a:endParaRPr lang="sk-SK" dirty="0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2F07-E746-4D99-996A-110649D86C9A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73191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 dirty="0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AF74-2597-428A-B0E9-A9B14D96FE7D}" type="datetimeFigureOut">
              <a:rPr lang="sk-SK" smtClean="0"/>
              <a:t>15. 10. 2020</a:t>
            </a:fld>
            <a:endParaRPr lang="sk-SK" dirty="0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2F07-E746-4D99-996A-110649D86C9A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73511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7AF74-2597-428A-B0E9-A9B14D96FE7D}" type="datetimeFigureOut">
              <a:rPr lang="sk-SK" smtClean="0"/>
              <a:t>15. 10. 2020</a:t>
            </a:fld>
            <a:endParaRPr lang="sk-SK" dirty="0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E2F07-E746-4D99-996A-110649D86C9A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74756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/>
              <a:t>Konkurencia na trhu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Cieľ:  Zhromažďovať a vyhodnocovať informácie o konkurencii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46026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Myslíte si, že sa trh rozšíri – </a:t>
            </a:r>
            <a:r>
              <a:rPr lang="sk-SK" dirty="0" err="1" smtClean="0"/>
              <a:t>t.j</a:t>
            </a:r>
            <a:r>
              <a:rPr lang="sk-SK" dirty="0" smtClean="0"/>
              <a:t>.  </a:t>
            </a:r>
            <a:r>
              <a:rPr lang="sk-SK" dirty="0"/>
              <a:t>o</a:t>
            </a:r>
            <a:r>
              <a:rPr lang="sk-SK" dirty="0" smtClean="0"/>
              <a:t>slovíte zákazníkov, ktorí sa rozhodli nevyužiť služby vašich konkurentov – prečo by potom mohli chcieť to, čo vy ponúkate?</a:t>
            </a:r>
          </a:p>
          <a:p>
            <a:r>
              <a:rPr lang="sk-SK" dirty="0" smtClean="0"/>
              <a:t>Ak sa pokúšate pretlačiť na existujúci trh, akým spôsobom odlákate zákazníkov vašim súperom? </a:t>
            </a:r>
          </a:p>
          <a:p>
            <a:endParaRPr lang="sk-SK" dirty="0"/>
          </a:p>
          <a:p>
            <a:r>
              <a:rPr lang="sk-SK" dirty="0" smtClean="0"/>
              <a:t>Počítajte s tým, že konkurencia vám „neotvorí dvere“ na trh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38247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0715"/>
          </a:xfrm>
        </p:spPr>
        <p:txBody>
          <a:bodyPr/>
          <a:lstStyle/>
          <a:p>
            <a:r>
              <a:rPr lang="sk-SK" sz="3600" b="1" dirty="0" smtClean="0"/>
              <a:t>Odvetné reakcie konkurencie:</a:t>
            </a:r>
            <a:endParaRPr lang="sk-SK" sz="36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175657"/>
            <a:ext cx="10515600" cy="5001306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Už existujúce podniky môžu zareagovať na vaše podnikanie rôznym spôsobom:</a:t>
            </a:r>
          </a:p>
          <a:p>
            <a:r>
              <a:rPr lang="sk-SK" dirty="0" smtClean="0"/>
              <a:t>Znížia ceny, aby vás vrhli do cenovej vojny.</a:t>
            </a:r>
          </a:p>
          <a:p>
            <a:r>
              <a:rPr lang="sk-SK" dirty="0" smtClean="0"/>
              <a:t>Odlákajú vašich kľúčových zamestnancov.</a:t>
            </a:r>
          </a:p>
          <a:p>
            <a:r>
              <a:rPr lang="sk-SK" dirty="0" smtClean="0"/>
              <a:t>Budú zasahovať do vašich dodávateľských zdrojov.</a:t>
            </a:r>
          </a:p>
          <a:p>
            <a:r>
              <a:rPr lang="sk-SK" dirty="0" smtClean="0"/>
              <a:t>V rozhovoroch so spoločnými zákazníkmi alebo pracovníkmi tlače budú kritizovať váš podnik.</a:t>
            </a:r>
          </a:p>
          <a:p>
            <a:r>
              <a:rPr lang="sk-SK" dirty="0" smtClean="0"/>
              <a:t>Budú vám „kradnúť“ zákazníkov.</a:t>
            </a:r>
          </a:p>
          <a:p>
            <a:r>
              <a:rPr lang="sk-SK" dirty="0" smtClean="0"/>
              <a:t>Podniknú proti vám zákonom dovolené akcie.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71450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Ak sa konkurencia pokúsi zaútočiť na vaše začínajúce podnikanie, v tomto boji pravdepodobne nezvíťazíte</a:t>
            </a:r>
            <a:r>
              <a:rPr lang="sk-SK" dirty="0"/>
              <a:t>, ak </a:t>
            </a:r>
            <a:r>
              <a:rPr lang="sk-SK" dirty="0" smtClean="0"/>
              <a:t>nemáte za sebou obrovské zdroje.</a:t>
            </a:r>
          </a:p>
          <a:p>
            <a:r>
              <a:rPr lang="sk-SK" dirty="0" smtClean="0"/>
              <a:t>Dobrou stratégiou prežitia môže byť zvolenie si úzkeho profilu podnikania a pre väčších etablovanejších konkurentov prezentovať navonok čo najmenšie ohrozenie – aspoň dovtedy pokým sa váš podnik nestabilizuje.</a:t>
            </a:r>
          </a:p>
          <a:p>
            <a:r>
              <a:rPr lang="sk-SK" dirty="0" smtClean="0"/>
              <a:t>Treba rátať s tým, že pre každé podnikanie je nevyhnutná konkurencia a vaša marketingová stratégia by mala s tým počítať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44481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2338"/>
          </a:xfrm>
        </p:spPr>
        <p:txBody>
          <a:bodyPr>
            <a:normAutofit fontScale="90000"/>
          </a:bodyPr>
          <a:lstStyle/>
          <a:p>
            <a:r>
              <a:rPr lang="sk-SK" sz="3600" b="1" dirty="0" smtClean="0"/>
              <a:t>Úloha: </a:t>
            </a:r>
            <a:endParaRPr lang="sk-SK" sz="36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188720"/>
            <a:ext cx="10515600" cy="4988243"/>
          </a:xfrm>
        </p:spPr>
        <p:txBody>
          <a:bodyPr/>
          <a:lstStyle/>
          <a:p>
            <a:r>
              <a:rPr lang="sk-SK" dirty="0" smtClean="0"/>
              <a:t>Pokúste sa zhromaždiť čím najviac informácií o vašej potenciálnej konkurencii vo vašom podnikaní.</a:t>
            </a:r>
          </a:p>
          <a:p>
            <a:r>
              <a:rPr lang="sk-SK" dirty="0" smtClean="0"/>
              <a:t>Zvoľte si aspoň 3 vhodné metódy, použite v praxi a urobte krátke vyhodnotenie.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28390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79457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927464"/>
            <a:ext cx="10515600" cy="5643154"/>
          </a:xfrm>
        </p:spPr>
        <p:txBody>
          <a:bodyPr/>
          <a:lstStyle/>
          <a:p>
            <a:r>
              <a:rPr lang="sk-SK" dirty="0" smtClean="0"/>
              <a:t>Súčasťou prieskumu trhu je aj podrobné pozorovanie súčasných a potenciálnych konkurentov, čo môže poskytnúť množstvo užitočných, dokonca životne dôležitých informácií. </a:t>
            </a:r>
          </a:p>
          <a:p>
            <a:r>
              <a:rPr lang="sk-SK" dirty="0" smtClean="0"/>
              <a:t>Ak sa vaše podnikanie ešte nerozbehlo, konkurenti robia dnes to, čo vy plánujete robiť zajtra. Môžete sledovať, ako pristupujú k práci a možno aj vylepšiť  ich slabé miesta. </a:t>
            </a:r>
          </a:p>
          <a:p>
            <a:r>
              <a:rPr lang="sk-SK" dirty="0" smtClean="0"/>
              <a:t>Ak je vaše podnikanie už založené a napreduje, znalosti o konkurencii sú nepostrádateľné, lebo konkurencia môže prijímať opatrenia, ako je znižovanie cien, čo by mohlo významne ohroziť vaše podnikanie.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38575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/>
              <a:t>Zhromažďovanie informácii o konkurencii</a:t>
            </a:r>
            <a:endParaRPr lang="sk-SK" sz="36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423851"/>
            <a:ext cx="10515600" cy="4753112"/>
          </a:xfrm>
        </p:spPr>
        <p:txBody>
          <a:bodyPr/>
          <a:lstStyle/>
          <a:p>
            <a:r>
              <a:rPr lang="sk-SK" dirty="0" smtClean="0"/>
              <a:t>Aby sme zistili informácie o správaní sa konkurencie na trhu, možno použiť nasledovné techniky:</a:t>
            </a:r>
          </a:p>
          <a:p>
            <a:r>
              <a:rPr lang="sk-SK" b="1" dirty="0" smtClean="0">
                <a:solidFill>
                  <a:srgbClr val="FF0000"/>
                </a:solidFill>
              </a:rPr>
              <a:t>1. Priame pozorovanie –</a:t>
            </a:r>
            <a:r>
              <a:rPr lang="sk-SK" b="1" dirty="0" smtClean="0"/>
              <a:t> (</a:t>
            </a:r>
            <a:r>
              <a:rPr lang="sk-SK" dirty="0" smtClean="0"/>
              <a:t>tam, kde je to reálne)</a:t>
            </a:r>
          </a:p>
          <a:p>
            <a:r>
              <a:rPr lang="sk-SK" dirty="0"/>
              <a:t>m</a:t>
            </a:r>
            <a:r>
              <a:rPr lang="sk-SK" dirty="0" smtClean="0"/>
              <a:t>ožnosť pozorovania konkurenta priamo pred jeho prevádzkou</a:t>
            </a:r>
          </a:p>
          <a:p>
            <a:r>
              <a:rPr lang="sk-SK" dirty="0" smtClean="0"/>
              <a:t>Pozorujeme: prichádzajúce a odchádzajúce autá, ľudí, nákladné autá v rôznom časovom období počas rôznych dní, robíme si podrobný zápis.</a:t>
            </a:r>
          </a:p>
          <a:p>
            <a:r>
              <a:rPr lang="sk-SK" dirty="0" smtClean="0"/>
              <a:t>Pozorovanie nám môže poskytnúť - prehľad o celkovej úrovni činnosti daného podniku.</a:t>
            </a:r>
          </a:p>
          <a:p>
            <a:pPr marL="0" indent="0">
              <a:buNone/>
            </a:pPr>
            <a:r>
              <a:rPr lang="sk-SK" dirty="0" smtClean="0"/>
              <a:t>					        - prehľad o dodávateľoch a odberateľoch ( s názvov vyznačených na bokoch nákladných áut)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05076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9721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384664"/>
            <a:ext cx="10515600" cy="4792300"/>
          </a:xfrm>
        </p:spPr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2. Ročné vyúčtovanie:</a:t>
            </a:r>
            <a:r>
              <a:rPr lang="sk-SK" dirty="0" smtClean="0"/>
              <a:t> ( ak je konkurentom spoločnosť s ručením obmedzeným)</a:t>
            </a:r>
          </a:p>
          <a:p>
            <a:r>
              <a:rPr lang="sk-SK" dirty="0" smtClean="0"/>
              <a:t>S. r. o. sú povinné predkladať ročné vyúčtovanie a výročné výkazy, ktoré sú dostupné v bankovom a zúčtovacom centre.</a:t>
            </a:r>
          </a:p>
          <a:p>
            <a:endParaRPr lang="sk-SK" dirty="0"/>
          </a:p>
          <a:p>
            <a:r>
              <a:rPr lang="sk-SK" b="1" dirty="0" smtClean="0">
                <a:solidFill>
                  <a:srgbClr val="FF0000"/>
                </a:solidFill>
              </a:rPr>
              <a:t>3. Využitie služieb: </a:t>
            </a:r>
            <a:r>
              <a:rPr lang="sk-SK" dirty="0" smtClean="0"/>
              <a:t>- v prípade, že konkurent poskytuje služby, využite jeho službu vy, </a:t>
            </a:r>
            <a:r>
              <a:rPr lang="sk-SK" dirty="0" err="1" smtClean="0"/>
              <a:t>poríp</a:t>
            </a:r>
            <a:r>
              <a:rPr lang="sk-SK" dirty="0" smtClean="0"/>
              <a:t>. vaši priatelia. </a:t>
            </a:r>
          </a:p>
          <a:p>
            <a:r>
              <a:rPr lang="sk-SK" dirty="0" smtClean="0"/>
              <a:t>Získate informácie o cenách, o rýchlosti vybavenia objednávky (z toho zistite, ako je váš konkurent zaneprázdnený)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8600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4. Kontrola vzorky: </a:t>
            </a:r>
            <a:r>
              <a:rPr lang="sk-SK" dirty="0" smtClean="0"/>
              <a:t>ak je vašim konkurentom výrobca – kúpte, prenajmite alebo si požičajte vzorku jeho výrobku, skontrolujte ho.</a:t>
            </a:r>
          </a:p>
          <a:p>
            <a:r>
              <a:rPr lang="sk-SK" dirty="0" smtClean="0"/>
              <a:t>Zamerajte sa na silné a slabé stránky, do akej miery je porovnateľný s vašim výrobkom, použitie patentu alebo ochrannej známky, ak by bolo potrebné brať na </a:t>
            </a:r>
            <a:r>
              <a:rPr lang="sk-SK" dirty="0" err="1" smtClean="0"/>
              <a:t>ne</a:t>
            </a:r>
            <a:r>
              <a:rPr lang="sk-SK" dirty="0" smtClean="0"/>
              <a:t> ohľad.</a:t>
            </a:r>
          </a:p>
          <a:p>
            <a:endParaRPr lang="sk-SK" dirty="0"/>
          </a:p>
          <a:p>
            <a:r>
              <a:rPr lang="sk-SK" b="1" dirty="0" smtClean="0">
                <a:solidFill>
                  <a:srgbClr val="FF0000"/>
                </a:solidFill>
              </a:rPr>
              <a:t>5. Písomné informácie:  </a:t>
            </a:r>
            <a:r>
              <a:rPr lang="sk-SK" dirty="0" smtClean="0"/>
              <a:t>- zadovážte si literatúru a cenníky vášho konkurenta</a:t>
            </a:r>
          </a:p>
          <a:p>
            <a:r>
              <a:rPr lang="sk-SK" dirty="0" smtClean="0"/>
              <a:t>Získať ich môžete požiadaním telefonicky, mailom alebo v stánku na výstave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27238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6. Inzercia: </a:t>
            </a:r>
            <a:r>
              <a:rPr lang="sk-SK" dirty="0" smtClean="0"/>
              <a:t>- robte si fotokópie, alebo výstrižky všetkých inzerátov vašej konkurencie</a:t>
            </a:r>
          </a:p>
          <a:p>
            <a:r>
              <a:rPr lang="sk-SK" dirty="0" smtClean="0"/>
              <a:t>Získate – podrobnosti o výrobku alebo služby, o cenách,</a:t>
            </a:r>
          </a:p>
          <a:p>
            <a:pPr marL="0" indent="0">
              <a:buNone/>
            </a:pPr>
            <a:r>
              <a:rPr lang="sk-SK" dirty="0" smtClean="0"/>
              <a:t> o marketingu – akých zákazníkov sa pokúša osloviť,</a:t>
            </a:r>
          </a:p>
          <a:p>
            <a:pPr marL="0" indent="0">
              <a:buNone/>
            </a:pPr>
            <a:r>
              <a:rPr lang="sk-SK" dirty="0" smtClean="0"/>
              <a:t>		   -  aké charakteristické vlastnosti tovarov a služieb 		                  zdôrazňuje</a:t>
            </a:r>
          </a:p>
          <a:p>
            <a:pPr marL="0" indent="0">
              <a:buNone/>
            </a:pPr>
            <a:r>
              <a:rPr lang="sk-SK" dirty="0" smtClean="0"/>
              <a:t>		   -  aký imidž sa pokúša vytvoriť</a:t>
            </a:r>
          </a:p>
          <a:p>
            <a:pPr marL="0" indent="0">
              <a:buNone/>
            </a:pPr>
            <a:r>
              <a:rPr lang="sk-SK" dirty="0" smtClean="0"/>
              <a:t>		   -  aké špeciálne lákadla ponúka (napr. nízkoúrovňové 			      finančné operácie, rýchle dodávky, karta výhod ...)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28420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7. Publikované články: </a:t>
            </a:r>
            <a:r>
              <a:rPr lang="sk-SK" dirty="0" smtClean="0"/>
              <a:t>- prezrite si noviny a časopisy (dostupné sú v miestnej knižnici), kde by sa mohli nachádzať články o vašej konkurencii, </a:t>
            </a:r>
          </a:p>
          <a:p>
            <a:r>
              <a:rPr lang="sk-SK" dirty="0" smtClean="0"/>
              <a:t>urobte si fotokópie.</a:t>
            </a:r>
          </a:p>
          <a:p>
            <a:endParaRPr lang="sk-SK" dirty="0"/>
          </a:p>
          <a:p>
            <a:r>
              <a:rPr lang="sk-SK" b="1" dirty="0" smtClean="0">
                <a:solidFill>
                  <a:srgbClr val="FF0000"/>
                </a:solidFill>
              </a:rPr>
              <a:t>8. Zákazníci:  </a:t>
            </a:r>
            <a:r>
              <a:rPr lang="sk-SK" dirty="0" smtClean="0"/>
              <a:t>– porozprávajte sa so zákazníkmi konkurencie, často 			        vám môžu veľa prezradiť.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02233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8. Internet: </a:t>
            </a:r>
            <a:r>
              <a:rPr lang="sk-SK" dirty="0" smtClean="0"/>
              <a:t>- prezrite si webovú stránku vášho konkurenta, ak nejakú 	  	   má.</a:t>
            </a:r>
          </a:p>
          <a:p>
            <a:endParaRPr lang="sk-SK" dirty="0"/>
          </a:p>
          <a:p>
            <a:r>
              <a:rPr lang="sk-SK" b="1" dirty="0" smtClean="0">
                <a:solidFill>
                  <a:srgbClr val="002060"/>
                </a:solidFill>
              </a:rPr>
              <a:t>Uchovávanie informácií: </a:t>
            </a:r>
          </a:p>
          <a:p>
            <a:r>
              <a:rPr lang="sk-SK" dirty="0" smtClean="0"/>
              <a:t>založte si pre každého konkurenta osobitnú zložku, kde si uložíte všetky získané informácie a materiály,</a:t>
            </a:r>
          </a:p>
          <a:p>
            <a:pPr marL="0" indent="0">
              <a:buNone/>
            </a:pPr>
            <a:r>
              <a:rPr lang="sk-SK" dirty="0" smtClean="0"/>
              <a:t>   tento súbor stále aktualizujte.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41507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0715"/>
          </a:xfrm>
        </p:spPr>
        <p:txBody>
          <a:bodyPr/>
          <a:lstStyle/>
          <a:p>
            <a:r>
              <a:rPr lang="sk-SK" sz="3600" b="1" dirty="0" smtClean="0"/>
              <a:t>Hodnotenie situácie</a:t>
            </a:r>
            <a:endParaRPr lang="sk-SK" sz="36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201783"/>
            <a:ext cx="10515600" cy="4975180"/>
          </a:xfrm>
        </p:spPr>
        <p:txBody>
          <a:bodyPr/>
          <a:lstStyle/>
          <a:p>
            <a:r>
              <a:rPr lang="sk-SK" dirty="0" smtClean="0"/>
              <a:t>Zberom dostatočného množstva informácii o konkurencii získavate prehľad o trhu a vašej potenciálnej pozícii na trhu.</a:t>
            </a:r>
          </a:p>
          <a:p>
            <a:r>
              <a:rPr lang="sk-SK" dirty="0" smtClean="0"/>
              <a:t>Keď získate prehľad o tom, akým spôsobom sa dostanete na trh, pouvažujte o tom, </a:t>
            </a:r>
          </a:p>
          <a:p>
            <a:r>
              <a:rPr lang="sk-SK" dirty="0" smtClean="0"/>
              <a:t>či sa tým trh rozšíri (v prípade nových výrobkov a služieb), </a:t>
            </a:r>
          </a:p>
          <a:p>
            <a:r>
              <a:rPr lang="sk-SK" dirty="0" smtClean="0"/>
              <a:t>alebo to pôjde na úkor vašich konkurentov, čím stratia svoj podiel na trhu.</a:t>
            </a:r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204427933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723</Words>
  <Application>Microsoft Office PowerPoint</Application>
  <PresentationFormat>Širokouhlá</PresentationFormat>
  <Paragraphs>60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Motív balíka Office</vt:lpstr>
      <vt:lpstr>Konkurencia na trhu</vt:lpstr>
      <vt:lpstr>Prezentácia programu PowerPoint</vt:lpstr>
      <vt:lpstr>Zhromažďovanie informácii o konkurencii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Hodnotenie situácie</vt:lpstr>
      <vt:lpstr>Prezentácia programu PowerPoint</vt:lpstr>
      <vt:lpstr>Odvetné reakcie konkurencie:</vt:lpstr>
      <vt:lpstr>Prezentácia programu PowerPoint</vt:lpstr>
      <vt:lpstr>Úloha: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Konkurencia na trhu</dc:title>
  <dc:creator>ssus</dc:creator>
  <cp:lastModifiedBy>ssus</cp:lastModifiedBy>
  <cp:revision>22</cp:revision>
  <dcterms:created xsi:type="dcterms:W3CDTF">2020-10-07T18:17:01Z</dcterms:created>
  <dcterms:modified xsi:type="dcterms:W3CDTF">2020-10-15T18:38:53Z</dcterms:modified>
</cp:coreProperties>
</file>