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246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654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910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078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589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22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398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156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581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299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132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79229-5E5F-48F9-9649-12AF2215E82E}" type="datetimeFigureOut">
              <a:rPr lang="sk-SK" smtClean="0"/>
              <a:t>14. 4. 2020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44A9-1E34-43DA-A611-0158323F99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696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volania.e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Svet práce a trh práce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02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Profesionálne informácie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36469"/>
            <a:ext cx="10515600" cy="5040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Sú súhrnom údajov o povolaniach a zamestnaniach, ktoré obsahujú informácie o:</a:t>
            </a:r>
          </a:p>
          <a:p>
            <a:r>
              <a:rPr lang="sk-SK" dirty="0" smtClean="0"/>
              <a:t>Odbornej príprave na určité povolanie</a:t>
            </a:r>
          </a:p>
          <a:p>
            <a:r>
              <a:rPr lang="sk-SK" dirty="0" smtClean="0"/>
              <a:t>Psychických, fyzických a zdravotných požiadavkách na človeka, ktorý ho má vykonávať</a:t>
            </a:r>
          </a:p>
          <a:p>
            <a:r>
              <a:rPr lang="sk-SK" dirty="0" smtClean="0"/>
              <a:t>Pracovných podmienkach v zamestnaní</a:t>
            </a:r>
          </a:p>
          <a:p>
            <a:r>
              <a:rPr lang="sk-SK" dirty="0" smtClean="0"/>
              <a:t>Zárobku a možnosti uplatniť sa</a:t>
            </a:r>
            <a:endParaRPr lang="sk-SK" dirty="0" smtClean="0"/>
          </a:p>
          <a:p>
            <a:pPr algn="ctr"/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7451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/>
          <a:lstStyle/>
          <a:p>
            <a:r>
              <a:rPr lang="sk-SK" sz="3600" b="1" dirty="0" smtClean="0"/>
              <a:t>Zdroje profesionálnych informácií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r>
              <a:rPr lang="sk-SK" i="1" dirty="0" smtClean="0">
                <a:solidFill>
                  <a:srgbClr val="FF0000"/>
                </a:solidFill>
              </a:rPr>
              <a:t>Prostriedky masovej komunikácie </a:t>
            </a:r>
            <a:r>
              <a:rPr lang="sk-SK" dirty="0" smtClean="0"/>
              <a:t>– tlač, rozhlas, televízia a video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Moderné informačné a komunikačné technológie </a:t>
            </a:r>
            <a:r>
              <a:rPr lang="sk-SK" dirty="0" smtClean="0"/>
              <a:t>– internet, internetové burzy práce, počítačové programy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Špecializované poradenské inštitúcie </a:t>
            </a:r>
            <a:r>
              <a:rPr lang="sk-SK" dirty="0" smtClean="0"/>
              <a:t>– v školstve, na ÚPSVaR,</a:t>
            </a:r>
          </a:p>
          <a:p>
            <a:pPr marL="0" indent="0">
              <a:buNone/>
            </a:pPr>
            <a:r>
              <a:rPr lang="sk-SK" dirty="0" smtClean="0"/>
              <a:t> v súkromných personálnych agentúrach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Úloha: Zoznámte sa na internete s interaktívnym programom Sprievodca svetom povolaní (</a:t>
            </a:r>
            <a:r>
              <a:rPr lang="sk-SK" dirty="0" smtClean="0">
                <a:hlinkClick r:id="rId2"/>
              </a:rPr>
              <a:t>www.povolania.eu</a:t>
            </a:r>
            <a:r>
              <a:rPr lang="sk-SK" dirty="0" smtClean="0"/>
              <a:t>), pozrite si Katalóg pracovných pozícií Pozície.sk a Internetový sprievodca trhom práce ISTP.sk,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77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558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V situácií voľby budúceho povolania alebo zamestnania sú potrebné rôzne druhy informácií</a:t>
            </a:r>
          </a:p>
          <a:p>
            <a:r>
              <a:rPr lang="sk-SK" dirty="0" smtClean="0"/>
              <a:t>o </a:t>
            </a:r>
            <a:r>
              <a:rPr lang="sk-SK" dirty="0"/>
              <a:t>sebe</a:t>
            </a:r>
          </a:p>
          <a:p>
            <a:r>
              <a:rPr lang="sk-SK" dirty="0"/>
              <a:t>o ďalšom vzdelávaní</a:t>
            </a:r>
          </a:p>
          <a:p>
            <a:r>
              <a:rPr lang="sk-SK" dirty="0"/>
              <a:t>o povolaniach, o tlačivách, o konkurzoch</a:t>
            </a:r>
          </a:p>
          <a:p>
            <a:r>
              <a:rPr lang="sk-SK" dirty="0" smtClean="0"/>
              <a:t>o </a:t>
            </a:r>
            <a:r>
              <a:rPr lang="sk-SK" dirty="0"/>
              <a:t>zamestnávateľských organizáciách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02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Informácie o sebe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Sebapoznanie</a:t>
            </a:r>
          </a:p>
          <a:p>
            <a:r>
              <a:rPr lang="sk-SK" dirty="0" smtClean="0"/>
              <a:t>Spätná väzba</a:t>
            </a:r>
          </a:p>
          <a:p>
            <a:endParaRPr lang="sk-SK" dirty="0" smtClean="0"/>
          </a:p>
          <a:p>
            <a:r>
              <a:rPr lang="sk-SK" dirty="0" smtClean="0"/>
              <a:t>Viď </a:t>
            </a:r>
            <a:r>
              <a:rPr lang="sk-SK" dirty="0"/>
              <a:t>učebnica + aktivity s pracovníkmi </a:t>
            </a:r>
            <a:r>
              <a:rPr lang="sk-SK" dirty="0" smtClean="0"/>
              <a:t>ÚP</a:t>
            </a:r>
            <a:r>
              <a:rPr lang="sk-SK" dirty="0" smtClean="0"/>
              <a:t>SVaR </a:t>
            </a:r>
            <a:r>
              <a:rPr lang="sk-SK" dirty="0"/>
              <a:t>september 2019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79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Stratégia profesijného rozhodovania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Voľba vzdelávacej cesty</a:t>
            </a:r>
          </a:p>
          <a:p>
            <a:r>
              <a:rPr lang="sk-SK" dirty="0" smtClean="0"/>
              <a:t>Voľba povolania</a:t>
            </a:r>
          </a:p>
          <a:p>
            <a:r>
              <a:rPr lang="sk-SK" dirty="0" smtClean="0"/>
              <a:t>Rozhodovacie techniky – rozhodovací strom</a:t>
            </a:r>
          </a:p>
          <a:p>
            <a:pPr marL="3200400" lvl="7" indent="0">
              <a:buNone/>
            </a:pPr>
            <a:r>
              <a:rPr lang="sk-SK" sz="2800" dirty="0" smtClean="0"/>
              <a:t>      - vyhodnocovacie matice</a:t>
            </a:r>
          </a:p>
          <a:p>
            <a:pPr marL="3200400" lvl="7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	- mysliace klobúky</a:t>
            </a:r>
          </a:p>
          <a:p>
            <a:pPr marL="3200400" lvl="7" indent="0"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5196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4294967295"/>
          </p:nvPr>
        </p:nvSpPr>
        <p:spPr>
          <a:xfrm>
            <a:off x="404948" y="140516"/>
            <a:ext cx="10515600" cy="6717484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sk-SK" sz="3400" b="1" dirty="0"/>
              <a:t>Rozhodovací proces </a:t>
            </a:r>
            <a:r>
              <a:rPr lang="sk-SK" sz="3400" dirty="0"/>
              <a:t>pri voľbe štúdia</a:t>
            </a:r>
          </a:p>
          <a:p>
            <a:pPr marL="457200" lvl="1" indent="0">
              <a:buNone/>
            </a:pPr>
            <a:r>
              <a:rPr lang="sk-SK" sz="3400" dirty="0"/>
              <a:t>Kroky: </a:t>
            </a:r>
            <a:r>
              <a:rPr lang="sk-SK" sz="3400" dirty="0" smtClean="0"/>
              <a:t>1. určenie </a:t>
            </a:r>
            <a:r>
              <a:rPr lang="sk-SK" sz="3400" b="1" dirty="0" smtClean="0"/>
              <a:t>termín</a:t>
            </a:r>
            <a:r>
              <a:rPr lang="sk-SK" sz="3400" dirty="0" smtClean="0"/>
              <a:t>u (do kedy sa treba rozhodnúť)</a:t>
            </a:r>
          </a:p>
          <a:p>
            <a:pPr marL="457200" lvl="1" indent="0">
              <a:buNone/>
            </a:pPr>
            <a:r>
              <a:rPr lang="sk-SK" sz="3400" dirty="0"/>
              <a:t>	</a:t>
            </a:r>
            <a:r>
              <a:rPr lang="sk-SK" sz="3400" dirty="0" smtClean="0"/>
              <a:t>       2.  </a:t>
            </a:r>
            <a:r>
              <a:rPr lang="sk-SK" sz="3400" b="1" dirty="0" smtClean="0"/>
              <a:t>cieľ </a:t>
            </a:r>
            <a:r>
              <a:rPr lang="sk-SK" sz="3400" dirty="0" smtClean="0"/>
              <a:t>( čo chcem </a:t>
            </a:r>
            <a:r>
              <a:rPr lang="sk-SK" sz="3400" dirty="0" smtClean="0"/>
              <a:t>dosiahnuť)</a:t>
            </a:r>
            <a:endParaRPr lang="sk-SK" sz="3400" dirty="0" smtClean="0"/>
          </a:p>
          <a:p>
            <a:pPr marL="457200" lvl="1" indent="0">
              <a:buNone/>
            </a:pPr>
            <a:r>
              <a:rPr lang="sk-SK" sz="3400" dirty="0" smtClean="0"/>
              <a:t>	       3. </a:t>
            </a:r>
            <a:r>
              <a:rPr lang="sk-SK" sz="3400" b="1" dirty="0" smtClean="0"/>
              <a:t>alternatívy</a:t>
            </a:r>
            <a:r>
              <a:rPr lang="sk-SK" sz="3400" dirty="0" smtClean="0"/>
              <a:t>, medzi ktorými sa chcem rozhodnúť</a:t>
            </a:r>
          </a:p>
          <a:p>
            <a:pPr marL="457200" lvl="1" indent="0">
              <a:buNone/>
            </a:pPr>
            <a:r>
              <a:rPr lang="sk-SK" sz="3400" dirty="0" smtClean="0"/>
              <a:t>	       4. vyhľadám všetky dostupné </a:t>
            </a:r>
            <a:r>
              <a:rPr lang="sk-SK" sz="3400" b="1" dirty="0" smtClean="0"/>
              <a:t>informácie</a:t>
            </a:r>
            <a:r>
              <a:rPr lang="sk-SK" sz="3400" dirty="0" smtClean="0"/>
              <a:t> o každej 		z alternatív.</a:t>
            </a:r>
          </a:p>
          <a:p>
            <a:pPr marL="457200" lvl="1" indent="0">
              <a:buNone/>
            </a:pPr>
            <a:r>
              <a:rPr lang="sk-SK" sz="3400" dirty="0" smtClean="0"/>
              <a:t>	       5. Dôkladné </a:t>
            </a:r>
            <a:r>
              <a:rPr lang="sk-SK" sz="3400" b="1" dirty="0" smtClean="0"/>
              <a:t>zhodnotenie</a:t>
            </a:r>
            <a:r>
              <a:rPr lang="sk-SK" sz="3400" dirty="0" smtClean="0"/>
              <a:t> z hľadiska:</a:t>
            </a:r>
          </a:p>
          <a:p>
            <a:pPr marL="457200" lvl="1" indent="0">
              <a:buNone/>
            </a:pPr>
            <a:r>
              <a:rPr lang="sk-SK" sz="3400" dirty="0" smtClean="0">
                <a:solidFill>
                  <a:srgbClr val="FF0000"/>
                </a:solidFill>
              </a:rPr>
              <a:t>- sebahodnotenia	</a:t>
            </a:r>
          </a:p>
          <a:p>
            <a:pPr lvl="1">
              <a:buFontTx/>
              <a:buChar char="-"/>
            </a:pPr>
            <a:r>
              <a:rPr lang="sk-SK" sz="3400" dirty="0" smtClean="0">
                <a:solidFill>
                  <a:srgbClr val="FF0000"/>
                </a:solidFill>
              </a:rPr>
              <a:t>možnosti uplatnenia na trhu práce</a:t>
            </a:r>
          </a:p>
          <a:p>
            <a:pPr marL="457200" lvl="1" indent="0">
              <a:buNone/>
            </a:pPr>
            <a:r>
              <a:rPr lang="sk-SK" sz="3400" dirty="0" smtClean="0"/>
              <a:t>	       6. </a:t>
            </a:r>
            <a:r>
              <a:rPr lang="sk-SK" sz="3400" b="1" dirty="0" smtClean="0"/>
              <a:t>Výber</a:t>
            </a:r>
            <a:r>
              <a:rPr lang="sk-SK" sz="3400" dirty="0" smtClean="0"/>
              <a:t> najvhodnejšej alternatívy </a:t>
            </a:r>
          </a:p>
          <a:p>
            <a:pPr marL="457200" lvl="1" indent="0">
              <a:buNone/>
            </a:pPr>
            <a:r>
              <a:rPr lang="sk-SK" sz="3400" dirty="0" smtClean="0"/>
              <a:t>	       7. </a:t>
            </a:r>
            <a:r>
              <a:rPr lang="sk-SK" sz="3400" b="1" dirty="0" smtClean="0"/>
              <a:t>Stanoviť si postupné kroky </a:t>
            </a:r>
            <a:r>
              <a:rPr lang="sk-SK" sz="3400" dirty="0" smtClean="0"/>
              <a:t>(na dosiahnutie cieľa)</a:t>
            </a:r>
          </a:p>
          <a:p>
            <a:pPr marL="457200" lvl="1" indent="0">
              <a:buNone/>
            </a:pPr>
            <a:r>
              <a:rPr lang="sk-SK" sz="3400" dirty="0" smtClean="0"/>
              <a:t>	       8. </a:t>
            </a:r>
            <a:r>
              <a:rPr lang="sk-SK" sz="3400" b="1" dirty="0" smtClean="0"/>
              <a:t>Realizácia</a:t>
            </a:r>
            <a:r>
              <a:rPr lang="sk-SK" sz="3400" dirty="0" smtClean="0"/>
              <a:t> svojho rozhodnutia – neodkladať, riešiť hneď!</a:t>
            </a:r>
          </a:p>
          <a:p>
            <a:pPr marL="457200" lvl="1" indent="0">
              <a:buNone/>
            </a:pPr>
            <a:endParaRPr lang="sk-SK" sz="3400" dirty="0"/>
          </a:p>
          <a:p>
            <a:pPr lvl="8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60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Svet práce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70263" y="1644016"/>
            <a:ext cx="10883537" cy="4351338"/>
          </a:xfrm>
        </p:spPr>
        <p:txBody>
          <a:bodyPr/>
          <a:lstStyle/>
          <a:p>
            <a:r>
              <a:rPr lang="sk-SK" dirty="0" smtClean="0"/>
              <a:t>Zahŕňa široký okruh existujúcich povolaní, zamestnaní a pracovných miest.</a:t>
            </a:r>
          </a:p>
          <a:p>
            <a:r>
              <a:rPr lang="sk-SK" dirty="0" smtClean="0"/>
              <a:t>Neustále sa mení a rozvíja (niektoré povolania zanikajú a objavujú sa nové, pretože sa menia technológie, výrobné postupy, požiadavky kupujúcich</a:t>
            </a:r>
            <a:r>
              <a:rPr lang="sk-SK" dirty="0" smtClean="0"/>
              <a:t>...)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Úloha: uveďte príklady niektorých povolaní, ktoré zanikli  </a:t>
            </a:r>
            <a:endParaRPr lang="sk-SK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Svet práce na Slovensku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orientovaný zväčša na priemysel</a:t>
            </a:r>
          </a:p>
          <a:p>
            <a:r>
              <a:rPr lang="sk-SK" dirty="0" smtClean="0"/>
              <a:t>Odráža hospodárske a politické zmeny v spoločnosti</a:t>
            </a:r>
          </a:p>
          <a:p>
            <a:r>
              <a:rPr lang="sk-SK" dirty="0" smtClean="0"/>
              <a:t>Veľké zmeny po r. 1989</a:t>
            </a:r>
          </a:p>
          <a:p>
            <a:r>
              <a:rPr lang="sk-SK" dirty="0" smtClean="0"/>
              <a:t>Zmena výrobných programov v podnikoch </a:t>
            </a:r>
          </a:p>
          <a:p>
            <a:r>
              <a:rPr lang="sk-SK" dirty="0" smtClean="0"/>
              <a:t>Krach niektorých podnikov</a:t>
            </a:r>
          </a:p>
          <a:p>
            <a:r>
              <a:rPr lang="sk-SK" dirty="0" smtClean="0"/>
              <a:t>Veľký úpadok poľnohospodárstva</a:t>
            </a:r>
          </a:p>
          <a:p>
            <a:r>
              <a:rPr lang="sk-SK" dirty="0" smtClean="0"/>
              <a:t> nárast pracovných miest v oblasti hotelov a služieb, </a:t>
            </a:r>
            <a:r>
              <a:rPr lang="sk-SK" dirty="0"/>
              <a:t>stavebníctve, </a:t>
            </a:r>
            <a:r>
              <a:rPr lang="sk-SK" dirty="0" smtClean="0"/>
              <a:t>automobilovom priemysle</a:t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755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Budúcnosť sveta práce</a:t>
            </a:r>
            <a:endParaRPr lang="sk-SK" sz="3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33698" y="1290048"/>
            <a:ext cx="10515600" cy="556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Odborníci kritizujú prílišnú expanziu niektorých priemyselných odvetví a varujú pred znečisťovaním a drancovaním prírody a životného prostredia</a:t>
            </a:r>
          </a:p>
          <a:p>
            <a:pPr marL="0" indent="0">
              <a:buNone/>
            </a:pPr>
            <a:r>
              <a:rPr lang="sk-SK" sz="2400" dirty="0" smtClean="0"/>
              <a:t> v tejto súvislosti sa pravdepodobne objavia nové pracovné príležitosti v oblastiach</a:t>
            </a:r>
          </a:p>
          <a:p>
            <a:pPr marL="0" indent="0">
              <a:buNone/>
            </a:pPr>
            <a:r>
              <a:rPr lang="sk-SK" sz="2400" dirty="0" smtClean="0"/>
              <a:t>Odstraňovania dôsledkov ekologickej krízy</a:t>
            </a:r>
          </a:p>
          <a:p>
            <a:pPr marL="0" indent="0">
              <a:buNone/>
            </a:pPr>
            <a:r>
              <a:rPr lang="sk-SK" sz="2400" dirty="0" smtClean="0"/>
              <a:t>Biofilná</a:t>
            </a:r>
            <a:r>
              <a:rPr lang="sk-SK" sz="2400" dirty="0" smtClean="0"/>
              <a:t> prestavba výroby, energetiky, dopravy a poľnohospodárstva</a:t>
            </a:r>
          </a:p>
          <a:p>
            <a:pPr marL="0" indent="0">
              <a:buNone/>
            </a:pPr>
            <a:r>
              <a:rPr lang="sk-SK" sz="2400" dirty="0" smtClean="0"/>
              <a:t>Starostlivosť o prírodné ekosystémy, krajinu a ľudské sídla</a:t>
            </a:r>
          </a:p>
          <a:p>
            <a:pPr marL="0" indent="0">
              <a:buNone/>
            </a:pPr>
            <a:r>
              <a:rPr lang="sk-SK" sz="2400" dirty="0" smtClean="0"/>
              <a:t>Zabezpečenie ľudského rozvoja, opätovné priblíženie ľudskej kultúry prírode, vytváranie prirodzenej protiváhy k vplyvu informačných technológii (virtuálnej reality)  </a:t>
            </a:r>
          </a:p>
          <a:p>
            <a:pPr marL="0" indent="0">
              <a:buNone/>
            </a:pPr>
            <a:r>
              <a:rPr lang="sk-SK" sz="2400" dirty="0" smtClean="0"/>
              <a:t>Odstraňovanie dôsledkov negatívnych civilizačných vplyvov</a:t>
            </a:r>
          </a:p>
          <a:p>
            <a:pPr marL="0" indent="0">
              <a:buNone/>
            </a:pPr>
            <a:r>
              <a:rPr lang="sk-SK" sz="2400" dirty="0" smtClean="0"/>
              <a:t>Účinná prevencia, starostlivosť o zdravie</a:t>
            </a:r>
          </a:p>
          <a:p>
            <a:pPr marL="0" indent="0">
              <a:buNone/>
            </a:pPr>
            <a:r>
              <a:rPr lang="sk-SK" sz="2400" dirty="0" smtClean="0"/>
              <a:t>Výchova a vzdelávanie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80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Trh práce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TRH</a:t>
            </a:r>
            <a:r>
              <a:rPr lang="sk-SK" dirty="0" smtClean="0"/>
              <a:t> - miesto, kde sa stretáva ponuka s dopytom</a:t>
            </a:r>
          </a:p>
          <a:p>
            <a:r>
              <a:rPr lang="sk-SK" b="1" dirty="0" smtClean="0"/>
              <a:t>Trh práce </a:t>
            </a:r>
          </a:p>
          <a:p>
            <a:r>
              <a:rPr lang="sk-SK" dirty="0" smtClean="0"/>
              <a:t>– líši sa tým, že práca nemá konkrétnu podobu ako výrobok, služba alebo cenný papier, práca sama osebe neexistuje</a:t>
            </a:r>
          </a:p>
          <a:p>
            <a:r>
              <a:rPr lang="sk-SK" dirty="0" smtClean="0"/>
              <a:t>Ľudia sú </a:t>
            </a:r>
            <a:r>
              <a:rPr lang="sk-SK" b="1" dirty="0" smtClean="0"/>
              <a:t>nositeľmi schopnosti pracovať – </a:t>
            </a:r>
            <a:r>
              <a:rPr lang="sk-SK" dirty="0" smtClean="0"/>
              <a:t>ponúkajú svoje schopnosti, zručnosti, vedomosti, vlastnosti, kvalifikáciu ako aj ochotu prispieť k úspechu inštitúcie, podniku alebo firmy</a:t>
            </a:r>
            <a:endParaRPr lang="sk-SK" b="1" dirty="0" smtClean="0"/>
          </a:p>
          <a:p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28982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Trh práce</a:t>
            </a:r>
            <a:endParaRPr lang="sk-SK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Ponuka</a:t>
            </a:r>
            <a:endParaRPr lang="sk-SK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Od uchádzačov o zamestnanie, ktorí dávajú k dispozícii svoju pracovnú silu výmenou za mzdu alebo plat</a:t>
            </a:r>
            <a:endParaRPr lang="sk-SK" dirty="0"/>
          </a:p>
        </p:txBody>
      </p:sp>
      <p:sp>
        <p:nvSpPr>
          <p:cNvPr id="7" name="Zástupný objekt pre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Dopyt</a:t>
            </a:r>
            <a:endParaRPr lang="sk-SK" dirty="0"/>
          </a:p>
        </p:txBody>
      </p:sp>
      <p:sp>
        <p:nvSpPr>
          <p:cNvPr id="8" name="Zástupný objekt pre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Zo strany zamestnávateľov, ktorí za pracovnú silu zaplatia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16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Situácia na trhu práce</a:t>
            </a:r>
            <a:endParaRPr lang="sk-SK" dirty="0"/>
          </a:p>
        </p:txBody>
      </p:sp>
      <p:sp>
        <p:nvSpPr>
          <p:cNvPr id="8" name="Zástupný objekt pre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1. Rovnovážny stav. (Dopyt po práci a ponuka práce sú vyrovnané)</a:t>
            </a:r>
          </a:p>
          <a:p>
            <a:r>
              <a:rPr lang="sk-SK" dirty="0" smtClean="0"/>
              <a:t>2. Rozvoj nových odvetví, vytváranie nových miest, ľahko sa nachádza zamestnanie, mzdy rastú</a:t>
            </a:r>
          </a:p>
          <a:p>
            <a:r>
              <a:rPr lang="sk-SK" dirty="0" smtClean="0"/>
              <a:t>3. Podnikatelia stagnujú, zamestnanci ťažko nachádzajú zamestnanie, mzdy stagnujú, vzniká reálna možnosť nezamestnanosti</a:t>
            </a:r>
          </a:p>
          <a:p>
            <a:r>
              <a:rPr lang="sk-SK" dirty="0" smtClean="0"/>
              <a:t>4. Existujú voľné pracovné miesta, ale zamestnanci nemajú potrebnú kvalifikáciu, znalosti, zručnosti.</a:t>
            </a:r>
          </a:p>
          <a:p>
            <a:r>
              <a:rPr lang="sk-SK" dirty="0" smtClean="0"/>
              <a:t>5. Zamestnávatelia ponúkajú za prácu veľmi nízku mzdu, ľudia nie sú ochotní za túto mzdu pracovať – dobrovoľná nezamestnanosť</a:t>
            </a:r>
          </a:p>
          <a:p>
            <a:r>
              <a:rPr lang="sk-SK" dirty="0" smtClean="0"/>
              <a:t>6. Nedobrovoľná nezamestnanosť –veľa zamestnancov, sú ochotní pracovať pri danej mzdovej sadzbe, ale firmy nových zamestnancov neprijímajú. </a:t>
            </a:r>
            <a:r>
              <a:rPr lang="sk-SK" b="1" dirty="0" smtClean="0"/>
              <a:t>Vážna porucha trhu </a:t>
            </a:r>
            <a:r>
              <a:rPr lang="sk-SK" b="1" dirty="0" smtClean="0"/>
              <a:t>práce.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0585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Aktívne a pasívne opatrenia na trhu práce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Pasívne opatrenia </a:t>
            </a:r>
            <a:r>
              <a:rPr lang="sk-SK" dirty="0" smtClean="0"/>
              <a:t>– sú určené na preklenutie nepriaznivej finančnej situácie,</a:t>
            </a:r>
          </a:p>
          <a:p>
            <a:r>
              <a:rPr lang="sk-SK" dirty="0" smtClean="0"/>
              <a:t> dávka zmierňuje dočasnú hmotnú núdzu, </a:t>
            </a:r>
          </a:p>
          <a:p>
            <a:r>
              <a:rPr lang="sk-SK" dirty="0" smtClean="0"/>
              <a:t>umožňuje hľadanie nového zamestnania bez stresu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56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smtClean="0"/>
              <a:t>Aktívne opatrenia: </a:t>
            </a:r>
          </a:p>
          <a:p>
            <a:r>
              <a:rPr lang="sk-SK" dirty="0" smtClean="0"/>
              <a:t>informačné a poradenské služby - párovanie voľných miest a nezamestnaných uchádzačov o zamestnanie</a:t>
            </a:r>
          </a:p>
          <a:p>
            <a:r>
              <a:rPr lang="sk-SK" dirty="0" smtClean="0"/>
              <a:t>Vytváranie nových pracovných </a:t>
            </a:r>
            <a:r>
              <a:rPr lang="sk-SK" dirty="0"/>
              <a:t>miest u </a:t>
            </a:r>
            <a:r>
              <a:rPr lang="sk-SK" dirty="0" smtClean="0"/>
              <a:t>zamestnávateľov (nenávratné finančné príspevky na úhradu časti mzdy pre prijatého zamestnanca, príspevok na absolventskú prax)</a:t>
            </a:r>
          </a:p>
          <a:p>
            <a:r>
              <a:rPr lang="sk-SK" dirty="0" smtClean="0"/>
              <a:t>Podpora </a:t>
            </a:r>
            <a:r>
              <a:rPr lang="sk-SK" dirty="0" smtClean="0"/>
              <a:t>sebazamestnávania</a:t>
            </a:r>
            <a:r>
              <a:rPr lang="sk-SK" dirty="0" smtClean="0"/>
              <a:t> ( poskytujú sa príspevky na samostatnú zárobkovú činnosť, na nákup základného vybavenia, školenie, a prípravu na podnikanie)</a:t>
            </a:r>
          </a:p>
          <a:p>
            <a:r>
              <a:rPr lang="sk-SK" dirty="0" smtClean="0"/>
              <a:t>Zvyšovanie konkurencieschopnosti občanov na trhu práce (rekvalifikácia, vzdelávanie a príprava pre trh práce)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70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701</Words>
  <Application>Microsoft Office PowerPoint</Application>
  <PresentationFormat>Širokouhlá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Motív balíka Office</vt:lpstr>
      <vt:lpstr>Svet práce a trh práce</vt:lpstr>
      <vt:lpstr>Svet práce</vt:lpstr>
      <vt:lpstr>Svet práce na Slovensku</vt:lpstr>
      <vt:lpstr>Budúcnosť sveta práce</vt:lpstr>
      <vt:lpstr>Trh práce</vt:lpstr>
      <vt:lpstr>Trh práce</vt:lpstr>
      <vt:lpstr>Situácia na trhu práce</vt:lpstr>
      <vt:lpstr>Aktívne a pasívne opatrenia na trhu práce</vt:lpstr>
      <vt:lpstr>Prezentácia programu PowerPoint</vt:lpstr>
      <vt:lpstr>Profesionálne informácie</vt:lpstr>
      <vt:lpstr>Zdroje profesionálnych informácií</vt:lpstr>
      <vt:lpstr>Prezentácia programu PowerPoint</vt:lpstr>
      <vt:lpstr>Informácie o sebe</vt:lpstr>
      <vt:lpstr>Stratégia profesijného rozhodovania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 práce a trh práce</dc:title>
  <dc:creator>ssus</dc:creator>
  <cp:lastModifiedBy>ssus</cp:lastModifiedBy>
  <cp:revision>32</cp:revision>
  <dcterms:created xsi:type="dcterms:W3CDTF">2019-02-27T08:32:59Z</dcterms:created>
  <dcterms:modified xsi:type="dcterms:W3CDTF">2020-04-14T21:31:35Z</dcterms:modified>
</cp:coreProperties>
</file>