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72" r:id="rId2"/>
    <p:sldId id="257" r:id="rId3"/>
    <p:sldId id="258" r:id="rId4"/>
    <p:sldId id="260" r:id="rId5"/>
    <p:sldId id="261" r:id="rId6"/>
    <p:sldId id="263" r:id="rId7"/>
    <p:sldId id="262" r:id="rId8"/>
    <p:sldId id="264" r:id="rId9"/>
    <p:sldId id="266" r:id="rId10"/>
    <p:sldId id="267" r:id="rId11"/>
    <p:sldId id="268" r:id="rId12"/>
    <p:sldId id="269" r:id="rId13"/>
    <p:sldId id="265" r:id="rId14"/>
    <p:sldId id="270" r:id="rId15"/>
    <p:sldId id="271" r:id="rId16"/>
    <p:sldId id="274" r:id="rId17"/>
    <p:sldId id="275" r:id="rId18"/>
    <p:sldId id="277" r:id="rId19"/>
    <p:sldId id="278" r:id="rId20"/>
    <p:sldId id="279" r:id="rId21"/>
    <p:sldId id="280" r:id="rId22"/>
    <p:sldId id="281" r:id="rId23"/>
    <p:sldId id="282" r:id="rId24"/>
    <p:sldId id="283" r:id="rId25"/>
    <p:sldId id="285" r:id="rId26"/>
    <p:sldId id="273" r:id="rId27"/>
    <p:sldId id="286" r:id="rId28"/>
    <p:sldId id="288" r:id="rId29"/>
    <p:sldId id="289" r:id="rId30"/>
    <p:sldId id="290" r:id="rId31"/>
    <p:sldId id="291" r:id="rId32"/>
    <p:sldId id="293" r:id="rId33"/>
    <p:sldId id="294" r:id="rId34"/>
    <p:sldId id="295" r:id="rId35"/>
    <p:sldId id="29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pl-PL"/>
              <a:t>Kliknij, aby edytować styl</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2/18/2022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pl-PL"/>
              <a:t>Kliknij, aby edytować styl</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2/18/2022</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2/18/2022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2/18/2022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2/18/2022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2/18/2022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a:t>Kliknij, aby edytować styl</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A16AA21-1863-4931-97CB-99D0A168701B}" type="datetimeFigureOut">
              <a:rPr lang="en-US" dirty="0"/>
              <a:t>2/18/2022</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pl-PL"/>
              <a:t>Kliknij, aby edytować styl</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3772C379-9A7C-4C87-A116-CBE9F58B04C5}" type="datetimeFigureOut">
              <a:rPr lang="en-US" dirty="0"/>
              <a:t>2/18/2022</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2/18/2022</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2.wdp"/><Relationship Id="rId7"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2.wdp"/><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1.wd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0.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png"/><Relationship Id="rId7" Type="http://schemas.openxmlformats.org/officeDocument/2006/relationships/image" Target="../media/image73.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hyperlink" Target="https://www.broniewski.pl/" TargetMode="External"/><Relationship Id="rId2" Type="http://schemas.openxmlformats.org/officeDocument/2006/relationships/hyperlink" Target="https://bibliotekazsp.wordpress.com/patron/" TargetMode="Externa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hyperlink" Target="https://www.ogrodywspomnien.pl/index/showd/90970" TargetMode="External"/><Relationship Id="rId4" Type="http://schemas.openxmlformats.org/officeDocument/2006/relationships/hyperlink" Target="https://wierszogrodlodzki.wordpres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890406F-10CF-4277-9BBC-903F3B617DA7}"/>
              </a:ext>
            </a:extLst>
          </p:cNvPr>
          <p:cNvSpPr>
            <a:spLocks noGrp="1"/>
          </p:cNvSpPr>
          <p:nvPr>
            <p:ph type="ctrTitle"/>
          </p:nvPr>
        </p:nvSpPr>
        <p:spPr>
          <a:xfrm>
            <a:off x="7874565" y="1442435"/>
            <a:ext cx="3867070" cy="1850335"/>
          </a:xfrm>
        </p:spPr>
        <p:txBody>
          <a:bodyPr anchor="b">
            <a:normAutofit/>
          </a:bodyPr>
          <a:lstStyle/>
          <a:p>
            <a:r>
              <a:rPr lang="pl-PL" sz="4400" dirty="0"/>
              <a:t>Władysław </a:t>
            </a:r>
            <a:r>
              <a:rPr lang="pl-PL" sz="4400" dirty="0" err="1"/>
              <a:t>broniewski</a:t>
            </a:r>
            <a:endParaRPr lang="pl-PL" sz="4400" dirty="0"/>
          </a:p>
        </p:txBody>
      </p:sp>
      <p:sp>
        <p:nvSpPr>
          <p:cNvPr id="3" name="Podtytuł 2">
            <a:extLst>
              <a:ext uri="{FF2B5EF4-FFF2-40B4-BE49-F238E27FC236}">
                <a16:creationId xmlns:a16="http://schemas.microsoft.com/office/drawing/2014/main" id="{98767B81-D12B-48E5-A7DC-3290B31B0224}"/>
              </a:ext>
            </a:extLst>
          </p:cNvPr>
          <p:cNvSpPr>
            <a:spLocks noGrp="1"/>
          </p:cNvSpPr>
          <p:nvPr>
            <p:ph type="subTitle" idx="1"/>
          </p:nvPr>
        </p:nvSpPr>
        <p:spPr>
          <a:xfrm>
            <a:off x="7381243" y="4009737"/>
            <a:ext cx="4216713" cy="1650012"/>
          </a:xfrm>
        </p:spPr>
        <p:txBody>
          <a:bodyPr>
            <a:normAutofit/>
          </a:bodyPr>
          <a:lstStyle/>
          <a:p>
            <a:r>
              <a:rPr lang="pl-PL" sz="2800" b="1" spc="75" dirty="0">
                <a:solidFill>
                  <a:srgbClr val="333399"/>
                </a:solidFill>
                <a:latin typeface="Georgia" panose="02040502050405020303" pitchFamily="18" charset="0"/>
                <a:cs typeface="Times New Roman" panose="02020603050405020304" pitchFamily="18" charset="0"/>
              </a:rPr>
              <a:t>„Aby pisać wiersze, trzeba kogoś lub coś mocno kochać” W.B. </a:t>
            </a:r>
            <a:endParaRPr lang="pl-PL" sz="2800" dirty="0"/>
          </a:p>
        </p:txBody>
      </p:sp>
      <p:pic>
        <p:nvPicPr>
          <p:cNvPr id="4" name="Obraz 3" descr="Obraz zawierający tekst, osoba, wewnątrz, siedzi&#10;&#10;Opis wygenerowany automatycznie">
            <a:extLst>
              <a:ext uri="{FF2B5EF4-FFF2-40B4-BE49-F238E27FC236}">
                <a16:creationId xmlns:a16="http://schemas.microsoft.com/office/drawing/2014/main" id="{44BCC8E8-78CF-43AB-82F3-5D8FB688B2F3}"/>
              </a:ext>
            </a:extLst>
          </p:cNvPr>
          <p:cNvPicPr>
            <a:picLocks noChangeAspect="1"/>
          </p:cNvPicPr>
          <p:nvPr/>
        </p:nvPicPr>
        <p:blipFill rotWithShape="1">
          <a:blip r:embed="rId4"/>
          <a:srcRect l="10553" r="-3" b="-3"/>
          <a:stretch/>
        </p:blipFill>
        <p:spPr>
          <a:xfrm>
            <a:off x="20" y="10"/>
            <a:ext cx="6901088" cy="6857990"/>
          </a:xfrm>
          <a:prstGeom prst="rect">
            <a:avLst/>
          </a:prstGeom>
        </p:spPr>
      </p:pic>
      <p:grpSp>
        <p:nvGrpSpPr>
          <p:cNvPr id="13" name="Group 12">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6" name="Oval 13">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 name="Oval 14">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Obraz 4">
            <a:extLst>
              <a:ext uri="{FF2B5EF4-FFF2-40B4-BE49-F238E27FC236}">
                <a16:creationId xmlns:a16="http://schemas.microsoft.com/office/drawing/2014/main" id="{99B91578-BF91-47F0-BDBF-3E79ADA11634}"/>
              </a:ext>
            </a:extLst>
          </p:cNvPr>
          <p:cNvPicPr>
            <a:picLocks noChangeAspect="1"/>
          </p:cNvPicPr>
          <p:nvPr/>
        </p:nvPicPr>
        <p:blipFill>
          <a:blip r:embed="rId6"/>
          <a:stretch>
            <a:fillRect/>
          </a:stretch>
        </p:blipFill>
        <p:spPr>
          <a:xfrm>
            <a:off x="3790766" y="5707138"/>
            <a:ext cx="5596613" cy="1103472"/>
          </a:xfrm>
          <a:prstGeom prst="rect">
            <a:avLst/>
          </a:prstGeom>
        </p:spPr>
      </p:pic>
    </p:spTree>
    <p:extLst>
      <p:ext uri="{BB962C8B-B14F-4D97-AF65-F5344CB8AC3E}">
        <p14:creationId xmlns:p14="http://schemas.microsoft.com/office/powerpoint/2010/main" val="89202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7F6BEC5-8096-41B2-92B7-871DEEF35B2E}"/>
              </a:ext>
            </a:extLst>
          </p:cNvPr>
          <p:cNvSpPr>
            <a:spLocks noGrp="1"/>
          </p:cNvSpPr>
          <p:nvPr>
            <p:ph type="title"/>
          </p:nvPr>
        </p:nvSpPr>
        <p:spPr>
          <a:xfrm>
            <a:off x="4970109" y="484632"/>
            <a:ext cx="6730277" cy="2335908"/>
          </a:xfrm>
          <a:ln>
            <a:noFill/>
          </a:ln>
        </p:spPr>
        <p:txBody>
          <a:bodyPr>
            <a:noAutofit/>
          </a:bodyPr>
          <a:lstStyle/>
          <a:p>
            <a:r>
              <a:rPr lang="pl-PL" sz="1400" b="1" dirty="0">
                <a:latin typeface="Verdana" panose="020B0604030504040204" pitchFamily="34" charset="0"/>
                <a:ea typeface="Verdana" panose="020B0604030504040204" pitchFamily="34" charset="0"/>
              </a:rPr>
              <a:t>W 1925 r. </a:t>
            </a:r>
            <a:r>
              <a:rPr lang="pl-PL" sz="1400" dirty="0">
                <a:latin typeface="Verdana" panose="020B0604030504040204" pitchFamily="34" charset="0"/>
                <a:ea typeface="Verdana" panose="020B0604030504040204" pitchFamily="34" charset="0"/>
              </a:rPr>
              <a:t>Broniewski wszedł w kręgi ówczesnej elity literackiej. Dostał posadę </a:t>
            </a:r>
            <a:r>
              <a:rPr lang="pl-PL" sz="1400" b="1" dirty="0">
                <a:latin typeface="Verdana" panose="020B0604030504040204" pitchFamily="34" charset="0"/>
                <a:ea typeface="Verdana" panose="020B0604030504040204" pitchFamily="34" charset="0"/>
              </a:rPr>
              <a:t>sekretarza redakcji Wiadomości Literackich</a:t>
            </a:r>
            <a:r>
              <a:rPr lang="pl-PL" sz="1400" dirty="0">
                <a:latin typeface="Verdana" panose="020B0604030504040204" pitchFamily="34" charset="0"/>
                <a:ea typeface="Verdana" panose="020B0604030504040204" pitchFamily="34" charset="0"/>
              </a:rPr>
              <a:t>. Praca sekretarza redakcji trwała przez najbliższych kilkanaście lat.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Okres, kiedy na rynku wydawniczym pojawiły się Wiatraki i Trzy salwy charakteryzował się wzrostem nastrojów rewolucyjnych w polskim społeczeństwie.</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Rok później miał miejsce przewrót majowy. </a:t>
            </a:r>
            <a:br>
              <a:rPr lang="pl-PL" sz="1400"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W 1927 r. </a:t>
            </a:r>
            <a:r>
              <a:rPr lang="pl-PL" sz="1400" dirty="0">
                <a:latin typeface="Verdana" panose="020B0604030504040204" pitchFamily="34" charset="0"/>
                <a:ea typeface="Verdana" panose="020B0604030504040204" pitchFamily="34" charset="0"/>
              </a:rPr>
              <a:t>Broniewski odniósł się do tego wydarzenia w </a:t>
            </a:r>
            <a:r>
              <a:rPr lang="pl-PL" sz="1400" b="1" dirty="0">
                <a:latin typeface="Verdana" panose="020B0604030504040204" pitchFamily="34" charset="0"/>
                <a:ea typeface="Verdana" panose="020B0604030504040204" pitchFamily="34" charset="0"/>
              </a:rPr>
              <a:t>tomie liryków Dymy nad miastem</a:t>
            </a:r>
            <a:r>
              <a:rPr lang="pl-PL" sz="1400" dirty="0">
                <a:latin typeface="Verdana" panose="020B0604030504040204" pitchFamily="34" charset="0"/>
                <a:ea typeface="Verdana" panose="020B0604030504040204" pitchFamily="34" charset="0"/>
              </a:rPr>
              <a:t>.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Utwory w nim zawarte odzwierciedlają jak nastroje poety zmieniały się od skrajności w skrajność.</a:t>
            </a:r>
          </a:p>
        </p:txBody>
      </p:sp>
      <p:pic>
        <p:nvPicPr>
          <p:cNvPr id="4" name="Symbol zastępczy zawartości 3">
            <a:extLst>
              <a:ext uri="{FF2B5EF4-FFF2-40B4-BE49-F238E27FC236}">
                <a16:creationId xmlns:a16="http://schemas.microsoft.com/office/drawing/2014/main" id="{B21A0EEB-658E-4852-AD4E-828E4CBC250C}"/>
              </a:ext>
            </a:extLst>
          </p:cNvPr>
          <p:cNvPicPr>
            <a:picLocks noChangeAspect="1"/>
          </p:cNvPicPr>
          <p:nvPr/>
        </p:nvPicPr>
        <p:blipFill rotWithShape="1">
          <a:blip r:embed="rId4"/>
          <a:srcRect l="7366" r="6320"/>
          <a:stretch/>
        </p:blipFill>
        <p:spPr>
          <a:xfrm>
            <a:off x="3344" y="10"/>
            <a:ext cx="4646726" cy="6857990"/>
          </a:xfrm>
          <a:prstGeom prst="rect">
            <a:avLst/>
          </a:prstGeom>
        </p:spPr>
      </p:pic>
      <p:sp>
        <p:nvSpPr>
          <p:cNvPr id="18" name="Content Placeholder 17">
            <a:extLst>
              <a:ext uri="{FF2B5EF4-FFF2-40B4-BE49-F238E27FC236}">
                <a16:creationId xmlns:a16="http://schemas.microsoft.com/office/drawing/2014/main" id="{83831438-274D-4D43-BAFB-FFBB8C43BC1E}"/>
              </a:ext>
            </a:extLst>
          </p:cNvPr>
          <p:cNvSpPr>
            <a:spLocks noGrp="1"/>
          </p:cNvSpPr>
          <p:nvPr>
            <p:ph idx="1"/>
          </p:nvPr>
        </p:nvSpPr>
        <p:spPr>
          <a:xfrm>
            <a:off x="5586915" y="3772669"/>
            <a:ext cx="5496664" cy="2273024"/>
          </a:xfrm>
        </p:spPr>
        <p:txBody>
          <a:bodyPr>
            <a:normAutofit/>
          </a:bodyPr>
          <a:lstStyle/>
          <a:p>
            <a:pPr marL="0" indent="0">
              <a:buNone/>
            </a:pPr>
            <a:r>
              <a:rPr lang="pl-PL" sz="1400" dirty="0">
                <a:latin typeface="Verdana" panose="020B0604030504040204" pitchFamily="34" charset="0"/>
                <a:ea typeface="Verdana" panose="020B0604030504040204" pitchFamily="34" charset="0"/>
              </a:rPr>
              <a:t>W DYMACH NAD MIASTEM OBOK „IDEOWYCH” POEMATÓW - „PIEŚŃ O WOJNIE DOMOWEJ”, „CZERWONY SZTANDAR”, „DO TOWARZYSZY BRONI”, „NA ŚMIERĆ REWOLUCJONISTY”,</a:t>
            </a:r>
          </a:p>
          <a:p>
            <a:pPr marL="0" indent="0">
              <a:buNone/>
            </a:pPr>
            <a:r>
              <a:rPr lang="pl-PL" sz="1400" dirty="0">
                <a:latin typeface="Verdana" panose="020B0604030504040204" pitchFamily="34" charset="0"/>
                <a:ea typeface="Verdana" panose="020B0604030504040204" pitchFamily="34" charset="0"/>
              </a:rPr>
              <a:t> ZNALAZŁY SIĘ TEŻ WIERSZE BARDZIEJ OSOBISTE: „O SOBIE SAMYM”, „POEZJA”, „ZWYCIĘSTWO”,</a:t>
            </a:r>
          </a:p>
          <a:p>
            <a:pPr marL="0" indent="0">
              <a:buNone/>
            </a:pPr>
            <a:r>
              <a:rPr lang="pl-PL" sz="1400" dirty="0">
                <a:latin typeface="Verdana" panose="020B0604030504040204" pitchFamily="34" charset="0"/>
                <a:ea typeface="Verdana" panose="020B0604030504040204" pitchFamily="34" charset="0"/>
              </a:rPr>
              <a:t> ORAZ CAŁKIEM OSOBISTE ”, ZWIĄZANE Z WIELKĄ MIŁOŚCIĄ DO JANINY KUNIG. : „KABAŁA”, „OCZY”, „SREBRNE I CZARNE”, „O RADOŚCI”.</a:t>
            </a:r>
            <a:endParaRPr lang="en-US" sz="1400" dirty="0">
              <a:latin typeface="Verdana" panose="020B0604030504040204" pitchFamily="34" charset="0"/>
              <a:ea typeface="Verdana" panose="020B0604030504040204" pitchFamily="34" charset="0"/>
            </a:endParaRPr>
          </a:p>
        </p:txBody>
      </p:sp>
      <p:grpSp>
        <p:nvGrpSpPr>
          <p:cNvPr id="23" name="Group 22">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23">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24">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77762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40DDE847-42FE-4592-8415-A8B7EC2D4CA0}"/>
              </a:ext>
            </a:extLst>
          </p:cNvPr>
          <p:cNvPicPr>
            <a:picLocks noChangeAspect="1"/>
          </p:cNvPicPr>
          <p:nvPr/>
        </p:nvPicPr>
        <p:blipFill rotWithShape="1">
          <a:blip r:embed="rId2"/>
          <a:srcRect t="21341" r="-3" b="27589"/>
          <a:stretch/>
        </p:blipFill>
        <p:spPr>
          <a:xfrm>
            <a:off x="3344" y="3509433"/>
            <a:ext cx="4475150" cy="3348566"/>
          </a:xfrm>
          <a:prstGeom prst="rect">
            <a:avLst/>
          </a:prstGeom>
        </p:spPr>
      </p:pic>
      <p:sp>
        <p:nvSpPr>
          <p:cNvPr id="15" name="Rectangle 14">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D1C289B-61FC-4C31-8722-7169F466449A}"/>
              </a:ext>
            </a:extLst>
          </p:cNvPr>
          <p:cNvSpPr>
            <a:spLocks noGrp="1"/>
          </p:cNvSpPr>
          <p:nvPr>
            <p:ph type="title"/>
          </p:nvPr>
        </p:nvSpPr>
        <p:spPr>
          <a:xfrm>
            <a:off x="5721530" y="1057018"/>
            <a:ext cx="5399009" cy="5401263"/>
          </a:xfrm>
          <a:ln>
            <a:noFill/>
          </a:ln>
        </p:spPr>
        <p:txBody>
          <a:bodyPr>
            <a:normAutofit/>
          </a:bodyPr>
          <a:lstStyle/>
          <a:p>
            <a:r>
              <a:rPr lang="pl-PL" sz="1400" b="1" dirty="0">
                <a:effectLst/>
                <a:latin typeface="Verdana" panose="020B0604030504040204" pitchFamily="34" charset="0"/>
                <a:ea typeface="Times New Roman" panose="02020603050405020304" pitchFamily="18" charset="0"/>
                <a:cs typeface="Times New Roman" panose="02020603050405020304" pitchFamily="18" charset="0"/>
              </a:rPr>
              <a:t>W 1926 roku poeta ożenił się </a:t>
            </a:r>
            <a:r>
              <a:rPr lang="pl-PL" sz="1400" dirty="0">
                <a:effectLst/>
                <a:latin typeface="Verdana" panose="020B0604030504040204" pitchFamily="34" charset="0"/>
                <a:ea typeface="Times New Roman" panose="02020603050405020304" pitchFamily="18" charset="0"/>
                <a:cs typeface="Times New Roman" panose="02020603050405020304" pitchFamily="18" charset="0"/>
              </a:rPr>
              <a:t>z nauczycielką i  z działaczką społeczną </a:t>
            </a:r>
            <a:r>
              <a:rPr lang="pl-PL" sz="1400" b="1" dirty="0">
                <a:effectLst/>
                <a:latin typeface="Verdana" panose="020B0604030504040204" pitchFamily="34" charset="0"/>
                <a:ea typeface="Times New Roman" panose="02020603050405020304" pitchFamily="18" charset="0"/>
                <a:cs typeface="Times New Roman" panose="02020603050405020304" pitchFamily="18" charset="0"/>
              </a:rPr>
              <a:t>Janiną </a:t>
            </a:r>
            <a:r>
              <a:rPr lang="pl-PL" sz="1400" b="1" dirty="0" err="1">
                <a:effectLst/>
                <a:latin typeface="Verdana" panose="020B0604030504040204" pitchFamily="34" charset="0"/>
                <a:ea typeface="Times New Roman" panose="02020603050405020304" pitchFamily="18" charset="0"/>
                <a:cs typeface="Times New Roman" panose="02020603050405020304" pitchFamily="18" charset="0"/>
              </a:rPr>
              <a:t>Kunig</a:t>
            </a:r>
            <a:r>
              <a:rPr lang="pl-PL" sz="1400" dirty="0">
                <a:effectLst/>
                <a:latin typeface="Verdana" panose="020B0604030504040204" pitchFamily="34" charset="0"/>
                <a:ea typeface="Times New Roman" panose="02020603050405020304" pitchFamily="18" charset="0"/>
                <a:cs typeface="Times New Roman" panose="02020603050405020304" pitchFamily="18" charset="0"/>
              </a:rPr>
              <a:t>. </a:t>
            </a:r>
            <a:br>
              <a:rPr lang="pl-PL" sz="1400" dirty="0">
                <a:effectLst/>
                <a:latin typeface="Verdana" panose="020B0604030504040204" pitchFamily="34" charset="0"/>
                <a:ea typeface="Times New Roman" panose="02020603050405020304" pitchFamily="18" charset="0"/>
                <a:cs typeface="Times New Roman" panose="02020603050405020304" pitchFamily="18" charset="0"/>
              </a:rPr>
            </a:br>
            <a:r>
              <a:rPr lang="pl-PL" sz="1400" dirty="0">
                <a:effectLst/>
                <a:latin typeface="Verdana" panose="020B0604030504040204" pitchFamily="34" charset="0"/>
                <a:ea typeface="Times New Roman" panose="02020603050405020304" pitchFamily="18" charset="0"/>
                <a:cs typeface="Times New Roman" panose="02020603050405020304" pitchFamily="18" charset="0"/>
              </a:rPr>
              <a:t>późniejszą znaną pisarką (autorką m.in. Filipa i jego załogi na kółkach–lektury szkolnej z czasów PRL-u) redaktorką znanego czasopisma dla dzieci „Płomyczek”.</a:t>
            </a:r>
            <a:br>
              <a:rPr lang="pl-PL" sz="1400" dirty="0">
                <a:effectLst/>
                <a:latin typeface="Verdana" panose="020B0604030504040204" pitchFamily="34" charset="0"/>
                <a:ea typeface="Times New Roman" panose="02020603050405020304" pitchFamily="18" charset="0"/>
                <a:cs typeface="Times New Roman" panose="02020603050405020304" pitchFamily="18" charset="0"/>
              </a:rPr>
            </a:br>
            <a:r>
              <a:rPr lang="pl-PL" sz="1400" dirty="0">
                <a:effectLst/>
                <a:latin typeface="Verdana" panose="020B0604030504040204" pitchFamily="34" charset="0"/>
                <a:ea typeface="Times New Roman" panose="02020603050405020304" pitchFamily="18" charset="0"/>
                <a:cs typeface="Times New Roman" panose="02020603050405020304" pitchFamily="18" charset="0"/>
              </a:rPr>
              <a:t>po wojnie bardzo wpływową działaczką komunistyczną </a:t>
            </a:r>
            <a:r>
              <a:rPr lang="pl-PL" sz="1400" dirty="0">
                <a:effectLst/>
                <a:latin typeface="Verdana" panose="020B0604030504040204" pitchFamily="34" charset="0"/>
                <a:ea typeface="Calibri" panose="020F0502020204030204" pitchFamily="34" charset="0"/>
                <a:cs typeface="Times New Roman" panose="02020603050405020304" pitchFamily="18" charset="0"/>
              </a:rPr>
              <a:t>Związku Literatów Polskich (ZLP). </a:t>
            </a:r>
            <a:br>
              <a:rPr lang="pl-PL" sz="1400" dirty="0">
                <a:effectLst/>
                <a:latin typeface="Verdana" panose="020B0604030504040204" pitchFamily="34" charset="0"/>
                <a:ea typeface="Calibri" panose="020F0502020204030204" pitchFamily="34" charset="0"/>
                <a:cs typeface="Times New Roman" panose="02020603050405020304" pitchFamily="18" charset="0"/>
              </a:rPr>
            </a:br>
            <a:r>
              <a:rPr lang="pl-PL" sz="1400" dirty="0">
                <a:effectLst/>
                <a:latin typeface="Verdana" panose="020B0604030504040204" pitchFamily="34" charset="0"/>
                <a:ea typeface="Calibri" panose="020F0502020204030204" pitchFamily="34" charset="0"/>
                <a:cs typeface="Times New Roman" panose="02020603050405020304" pitchFamily="18" charset="0"/>
              </a:rPr>
              <a:t>pełniła tam funkcję sekretarza Podstawowej Organizacji Partyjnej Polskiej Zjednoczonej Partii Robotniczej (POP PZPR).</a:t>
            </a:r>
            <a:br>
              <a:rPr lang="pl-PL" sz="1400" dirty="0">
                <a:effectLst/>
                <a:latin typeface="Verdana" panose="020B0604030504040204" pitchFamily="34" charset="0"/>
                <a:ea typeface="Calibri" panose="020F0502020204030204" pitchFamily="34" charset="0"/>
                <a:cs typeface="Times New Roman" panose="02020603050405020304" pitchFamily="18" charset="0"/>
              </a:rPr>
            </a:br>
            <a:r>
              <a:rPr lang="pl-PL" sz="1400" dirty="0">
                <a:effectLst/>
                <a:latin typeface="Verdana" panose="020B0604030504040204" pitchFamily="34" charset="0"/>
                <a:ea typeface="Times New Roman" panose="02020603050405020304" pitchFamily="18" charset="0"/>
                <a:cs typeface="Times New Roman" panose="02020603050405020304" pitchFamily="18" charset="0"/>
              </a:rPr>
              <a:t>Z tego związku urodziła się Broniewskiemu w 1929 r. ukochana </a:t>
            </a:r>
            <a:r>
              <a:rPr lang="pl-PL" sz="1400" b="1" dirty="0">
                <a:effectLst/>
                <a:latin typeface="Verdana" panose="020B0604030504040204" pitchFamily="34" charset="0"/>
                <a:ea typeface="Times New Roman" panose="02020603050405020304" pitchFamily="18" charset="0"/>
                <a:cs typeface="Times New Roman" panose="02020603050405020304" pitchFamily="18" charset="0"/>
              </a:rPr>
              <a:t>córeczka Anka – Joanna.</a:t>
            </a:r>
            <a:endParaRPr lang="pl-PL" sz="1400" b="1" dirty="0"/>
          </a:p>
        </p:txBody>
      </p:sp>
      <p:pic>
        <p:nvPicPr>
          <p:cNvPr id="8" name="Obraz 7">
            <a:extLst>
              <a:ext uri="{FF2B5EF4-FFF2-40B4-BE49-F238E27FC236}">
                <a16:creationId xmlns:a16="http://schemas.microsoft.com/office/drawing/2014/main" id="{173D9DCE-44FD-43C4-A7A6-5E4E30B395F6}"/>
              </a:ext>
            </a:extLst>
          </p:cNvPr>
          <p:cNvPicPr>
            <a:picLocks noChangeAspect="1"/>
          </p:cNvPicPr>
          <p:nvPr/>
        </p:nvPicPr>
        <p:blipFill rotWithShape="1">
          <a:blip r:embed="rId5"/>
          <a:srcRect t="8905" r="-2" b="46199"/>
          <a:stretch/>
        </p:blipFill>
        <p:spPr>
          <a:xfrm>
            <a:off x="3344" y="10"/>
            <a:ext cx="4475150" cy="3348557"/>
          </a:xfrm>
          <a:prstGeom prst="rect">
            <a:avLst/>
          </a:prstGeom>
        </p:spPr>
      </p:pic>
      <p:grpSp>
        <p:nvGrpSpPr>
          <p:cNvPr id="17" name="Group 16">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09370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B27B35AD-A136-4175-98A9-85FC592E74C1}"/>
              </a:ext>
            </a:extLst>
          </p:cNvPr>
          <p:cNvSpPr>
            <a:spLocks noGrp="1"/>
          </p:cNvSpPr>
          <p:nvPr>
            <p:ph type="body" idx="1"/>
          </p:nvPr>
        </p:nvSpPr>
        <p:spPr>
          <a:xfrm>
            <a:off x="244352" y="613145"/>
            <a:ext cx="4754880" cy="640080"/>
          </a:xfrm>
        </p:spPr>
        <p:txBody>
          <a:bodyPr/>
          <a:lstStyle/>
          <a:p>
            <a:r>
              <a:rPr lang="pl-PL" dirty="0"/>
              <a:t>Na nartach w Zakopanem z Janiną i Anką. </a:t>
            </a:r>
          </a:p>
        </p:txBody>
      </p:sp>
      <p:pic>
        <p:nvPicPr>
          <p:cNvPr id="7" name="Symbol zastępczy zawartości 6">
            <a:extLst>
              <a:ext uri="{FF2B5EF4-FFF2-40B4-BE49-F238E27FC236}">
                <a16:creationId xmlns:a16="http://schemas.microsoft.com/office/drawing/2014/main" id="{8E557B93-20DB-44B0-BDA5-2E62754548F9}"/>
              </a:ext>
            </a:extLst>
          </p:cNvPr>
          <p:cNvPicPr>
            <a:picLocks noGrp="1" noChangeAspect="1"/>
          </p:cNvPicPr>
          <p:nvPr>
            <p:ph sz="half" idx="2"/>
          </p:nvPr>
        </p:nvPicPr>
        <p:blipFill>
          <a:blip r:embed="rId2"/>
          <a:stretch>
            <a:fillRect/>
          </a:stretch>
        </p:blipFill>
        <p:spPr>
          <a:xfrm>
            <a:off x="230387" y="1433700"/>
            <a:ext cx="4213934" cy="2668654"/>
          </a:xfrm>
          <a:prstGeom prst="rect">
            <a:avLst/>
          </a:prstGeom>
        </p:spPr>
      </p:pic>
      <p:sp>
        <p:nvSpPr>
          <p:cNvPr id="5" name="Symbol zastępczy tekstu 4">
            <a:extLst>
              <a:ext uri="{FF2B5EF4-FFF2-40B4-BE49-F238E27FC236}">
                <a16:creationId xmlns:a16="http://schemas.microsoft.com/office/drawing/2014/main" id="{BF559932-9251-44D7-A7CA-F34D62D06ECE}"/>
              </a:ext>
            </a:extLst>
          </p:cNvPr>
          <p:cNvSpPr>
            <a:spLocks noGrp="1"/>
          </p:cNvSpPr>
          <p:nvPr>
            <p:ph type="body" sz="quarter" idx="3"/>
          </p:nvPr>
        </p:nvSpPr>
        <p:spPr>
          <a:xfrm>
            <a:off x="8077849" y="613145"/>
            <a:ext cx="4754880" cy="640080"/>
          </a:xfrm>
        </p:spPr>
        <p:txBody>
          <a:bodyPr/>
          <a:lstStyle/>
          <a:p>
            <a:r>
              <a:rPr lang="pl-PL" dirty="0"/>
              <a:t>W  Warszawie z Anką.</a:t>
            </a:r>
          </a:p>
        </p:txBody>
      </p:sp>
      <p:pic>
        <p:nvPicPr>
          <p:cNvPr id="8" name="Symbol zastępczy zawartości 7">
            <a:extLst>
              <a:ext uri="{FF2B5EF4-FFF2-40B4-BE49-F238E27FC236}">
                <a16:creationId xmlns:a16="http://schemas.microsoft.com/office/drawing/2014/main" id="{72DB2F51-3C6B-4289-A907-5E6D12FB190A}"/>
              </a:ext>
            </a:extLst>
          </p:cNvPr>
          <p:cNvPicPr>
            <a:picLocks noGrp="1" noChangeAspect="1"/>
          </p:cNvPicPr>
          <p:nvPr>
            <p:ph sz="quarter" idx="4"/>
          </p:nvPr>
        </p:nvPicPr>
        <p:blipFill>
          <a:blip r:embed="rId3"/>
          <a:stretch>
            <a:fillRect/>
          </a:stretch>
        </p:blipFill>
        <p:spPr>
          <a:xfrm>
            <a:off x="8077849" y="1436286"/>
            <a:ext cx="3855987" cy="2666068"/>
          </a:xfrm>
          <a:prstGeom prst="rect">
            <a:avLst/>
          </a:prstGeom>
        </p:spPr>
      </p:pic>
      <p:pic>
        <p:nvPicPr>
          <p:cNvPr id="2" name="Obraz 1">
            <a:extLst>
              <a:ext uri="{FF2B5EF4-FFF2-40B4-BE49-F238E27FC236}">
                <a16:creationId xmlns:a16="http://schemas.microsoft.com/office/drawing/2014/main" id="{F7151B4C-3A57-41D0-970F-80F8AF73A30F}"/>
              </a:ext>
            </a:extLst>
          </p:cNvPr>
          <p:cNvPicPr>
            <a:picLocks noChangeAspect="1"/>
          </p:cNvPicPr>
          <p:nvPr/>
        </p:nvPicPr>
        <p:blipFill>
          <a:blip r:embed="rId4"/>
          <a:stretch>
            <a:fillRect/>
          </a:stretch>
        </p:blipFill>
        <p:spPr>
          <a:xfrm>
            <a:off x="4803352" y="1641297"/>
            <a:ext cx="2944329" cy="4090445"/>
          </a:xfrm>
          <a:prstGeom prst="rect">
            <a:avLst/>
          </a:prstGeom>
        </p:spPr>
      </p:pic>
      <p:pic>
        <p:nvPicPr>
          <p:cNvPr id="4" name="Obraz 3">
            <a:extLst>
              <a:ext uri="{FF2B5EF4-FFF2-40B4-BE49-F238E27FC236}">
                <a16:creationId xmlns:a16="http://schemas.microsoft.com/office/drawing/2014/main" id="{78AF16D0-AA44-4392-B34B-CCA8990F19FB}"/>
              </a:ext>
            </a:extLst>
          </p:cNvPr>
          <p:cNvPicPr>
            <a:picLocks noChangeAspect="1"/>
          </p:cNvPicPr>
          <p:nvPr/>
        </p:nvPicPr>
        <p:blipFill>
          <a:blip r:embed="rId5"/>
          <a:stretch>
            <a:fillRect/>
          </a:stretch>
        </p:blipFill>
        <p:spPr>
          <a:xfrm>
            <a:off x="4113999" y="5924787"/>
            <a:ext cx="4816257" cy="640135"/>
          </a:xfrm>
          <a:prstGeom prst="rect">
            <a:avLst/>
          </a:prstGeom>
        </p:spPr>
      </p:pic>
    </p:spTree>
    <p:extLst>
      <p:ext uri="{BB962C8B-B14F-4D97-AF65-F5344CB8AC3E}">
        <p14:creationId xmlns:p14="http://schemas.microsoft.com/office/powerpoint/2010/main" val="74591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B0407C-17A8-42A5-8D6A-2C8EEBFB57F3}"/>
              </a:ext>
            </a:extLst>
          </p:cNvPr>
          <p:cNvSpPr>
            <a:spLocks noGrp="1"/>
          </p:cNvSpPr>
          <p:nvPr>
            <p:ph type="title"/>
          </p:nvPr>
        </p:nvSpPr>
        <p:spPr>
          <a:xfrm>
            <a:off x="936683" y="1300821"/>
            <a:ext cx="10058400" cy="1193248"/>
          </a:xfrm>
        </p:spPr>
        <p:txBody>
          <a:bodyPr>
            <a:noAutofit/>
          </a:bodyPr>
          <a:lstStyle/>
          <a:p>
            <a:r>
              <a:rPr lang="pl-PL" sz="1300" dirty="0">
                <a:latin typeface="Verdana" panose="020B0604030504040204" pitchFamily="34" charset="0"/>
                <a:ea typeface="Verdana" panose="020B0604030504040204" pitchFamily="34" charset="0"/>
              </a:rPr>
              <a:t>W latach 1927-1931 Broniewski rozwija działalność literacką, publicystyczną i redakcyjną w prasie inspirowanej przez KPP. Pracował w redakcji </a:t>
            </a:r>
            <a:r>
              <a:rPr lang="pl-PL" sz="1300" b="1" dirty="0">
                <a:latin typeface="Verdana" panose="020B0604030504040204" pitchFamily="34" charset="0"/>
                <a:ea typeface="Verdana" panose="020B0604030504040204" pitchFamily="34" charset="0"/>
              </a:rPr>
              <a:t>„Dźwigni” 1927-1928,</a:t>
            </a:r>
            <a:r>
              <a:rPr lang="pl-PL" sz="1300" dirty="0">
                <a:latin typeface="Verdana" panose="020B0604030504040204" pitchFamily="34" charset="0"/>
                <a:ea typeface="Verdana" panose="020B0604030504040204" pitchFamily="34" charset="0"/>
              </a:rPr>
              <a:t> a </a:t>
            </a:r>
            <a:r>
              <a:rPr lang="pl-PL" sz="1300" b="1" dirty="0">
                <a:latin typeface="Verdana" panose="020B0604030504040204" pitchFamily="34" charset="0"/>
                <a:ea typeface="Verdana" panose="020B0604030504040204" pitchFamily="34" charset="0"/>
              </a:rPr>
              <a:t>później  „Miesięcznika Literackiego”, 1929-1931</a:t>
            </a:r>
            <a:r>
              <a:rPr lang="pl-PL" sz="1300" dirty="0">
                <a:latin typeface="Verdana" panose="020B0604030504040204" pitchFamily="34" charset="0"/>
                <a:ea typeface="Verdana" panose="020B0604030504040204" pitchFamily="34" charset="0"/>
              </a:rPr>
              <a:t>.</a:t>
            </a:r>
            <a:br>
              <a:rPr lang="pl-PL" sz="1300" dirty="0">
                <a:latin typeface="Verdana" panose="020B0604030504040204" pitchFamily="34" charset="0"/>
                <a:ea typeface="Verdana" panose="020B0604030504040204" pitchFamily="34" charset="0"/>
              </a:rPr>
            </a:br>
            <a:r>
              <a:rPr lang="pl-PL" sz="1300" dirty="0">
                <a:latin typeface="Verdana" panose="020B0604030504040204" pitchFamily="34" charset="0"/>
                <a:ea typeface="Verdana" panose="020B0604030504040204" pitchFamily="34" charset="0"/>
              </a:rPr>
              <a:t>W tym czasie komunizm nie zdążył się jeszcze skompromitować a autorytarne rządy sanacji odpychały młodych, których  </a:t>
            </a:r>
            <a:r>
              <a:rPr lang="pl-PL" sz="1300" dirty="0" err="1">
                <a:latin typeface="Verdana" panose="020B0604030504040204" pitchFamily="34" charset="0"/>
                <a:ea typeface="Verdana" panose="020B0604030504040204" pitchFamily="34" charset="0"/>
              </a:rPr>
              <a:t>broniewski</a:t>
            </a:r>
            <a:r>
              <a:rPr lang="pl-PL" sz="1300" dirty="0">
                <a:latin typeface="Verdana" panose="020B0604030504040204" pitchFamily="34" charset="0"/>
                <a:ea typeface="Verdana" panose="020B0604030504040204" pitchFamily="34" charset="0"/>
              </a:rPr>
              <a:t> uczył o ludwiku Waryńskim, komunie paryskiej, strajkach w zagłębiu dąbrowskim i łodzi odczytując swoje wiersze </a:t>
            </a:r>
            <a:r>
              <a:rPr lang="pl-PL" sz="1300" b="1" dirty="0">
                <a:latin typeface="Verdana" panose="020B0604030504040204" pitchFamily="34" charset="0"/>
                <a:ea typeface="Verdana" panose="020B0604030504040204" pitchFamily="34" charset="0"/>
              </a:rPr>
              <a:t>na nieoficjalnych spotkaniach autorskich</a:t>
            </a:r>
            <a:r>
              <a:rPr lang="pl-PL" sz="1300" dirty="0">
                <a:latin typeface="Verdana" panose="020B0604030504040204" pitchFamily="34" charset="0"/>
                <a:ea typeface="Verdana" panose="020B0604030504040204" pitchFamily="34" charset="0"/>
              </a:rPr>
              <a:t> w warszawie, Wołominie i </a:t>
            </a:r>
            <a:r>
              <a:rPr lang="pl-PL" sz="1300" b="1" dirty="0" err="1">
                <a:latin typeface="Verdana" panose="020B0604030504040204" pitchFamily="34" charset="0"/>
                <a:ea typeface="Verdana" panose="020B0604030504040204" pitchFamily="34" charset="0"/>
              </a:rPr>
              <a:t>pruszkowie</a:t>
            </a:r>
            <a:r>
              <a:rPr lang="pl-PL" sz="1300" dirty="0">
                <a:latin typeface="Verdana" panose="020B0604030504040204" pitchFamily="34" charset="0"/>
                <a:ea typeface="Verdana" panose="020B0604030504040204" pitchFamily="34" charset="0"/>
              </a:rPr>
              <a:t>.</a:t>
            </a:r>
            <a:br>
              <a:rPr lang="pl-PL" sz="1300" dirty="0">
                <a:latin typeface="Verdana" panose="020B0604030504040204" pitchFamily="34" charset="0"/>
                <a:ea typeface="Verdana" panose="020B0604030504040204" pitchFamily="34" charset="0"/>
              </a:rPr>
            </a:br>
            <a:r>
              <a:rPr lang="pl-PL" sz="1300" b="1" dirty="0">
                <a:latin typeface="Verdana" panose="020B0604030504040204" pitchFamily="34" charset="0"/>
                <a:ea typeface="Verdana" panose="020B0604030504040204" pitchFamily="34" charset="0"/>
              </a:rPr>
              <a:t>We wrześniu 1931 roku aresztowano </a:t>
            </a:r>
            <a:r>
              <a:rPr lang="pl-PL" sz="1300" dirty="0">
                <a:latin typeface="Verdana" panose="020B0604030504040204" pitchFamily="34" charset="0"/>
                <a:ea typeface="Verdana" panose="020B0604030504040204" pitchFamily="34" charset="0"/>
              </a:rPr>
              <a:t>zespół redakcyjny „Miesięcznika Literackiego”. Była to represja za opublikowanie protestu pisarzy i intelektualistów przeciwko torturom, którym poddawano więźniów.</a:t>
            </a:r>
            <a:br>
              <a:rPr lang="pl-PL" sz="1300" dirty="0">
                <a:latin typeface="Verdana" panose="020B0604030504040204" pitchFamily="34" charset="0"/>
                <a:ea typeface="Verdana" panose="020B0604030504040204" pitchFamily="34" charset="0"/>
              </a:rPr>
            </a:br>
            <a:r>
              <a:rPr lang="pl-PL" sz="1300" dirty="0">
                <a:latin typeface="Verdana" panose="020B0604030504040204" pitchFamily="34" charset="0"/>
                <a:ea typeface="Verdana" panose="020B0604030504040204" pitchFamily="34" charset="0"/>
              </a:rPr>
              <a:t> Poeta, aresztowany wraz z innymi, </a:t>
            </a:r>
            <a:r>
              <a:rPr lang="pl-PL" sz="1300" b="1" dirty="0">
                <a:latin typeface="Verdana" panose="020B0604030504040204" pitchFamily="34" charset="0"/>
                <a:ea typeface="Verdana" panose="020B0604030504040204" pitchFamily="34" charset="0"/>
              </a:rPr>
              <a:t>został osadzony </a:t>
            </a:r>
            <a:r>
              <a:rPr lang="pl-PL" sz="1300" dirty="0">
                <a:latin typeface="Verdana" panose="020B0604030504040204" pitchFamily="34" charset="0"/>
                <a:ea typeface="Verdana" panose="020B0604030504040204" pitchFamily="34" charset="0"/>
              </a:rPr>
              <a:t>w warszawskim </a:t>
            </a:r>
            <a:r>
              <a:rPr lang="pl-PL" sz="1300" b="1" dirty="0">
                <a:latin typeface="Verdana" panose="020B0604030504040204" pitchFamily="34" charset="0"/>
                <a:ea typeface="Verdana" panose="020B0604030504040204" pitchFamily="34" charset="0"/>
              </a:rPr>
              <a:t>Więzieniu Centralnym </a:t>
            </a:r>
            <a:r>
              <a:rPr lang="pl-PL" sz="1300" dirty="0">
                <a:latin typeface="Verdana" panose="020B0604030504040204" pitchFamily="34" charset="0"/>
                <a:ea typeface="Verdana" panose="020B0604030504040204" pitchFamily="34" charset="0"/>
              </a:rPr>
              <a:t>i przebywał w nim dwa miesiące. </a:t>
            </a:r>
            <a:br>
              <a:rPr lang="pl-PL" sz="1300" dirty="0">
                <a:latin typeface="Verdana" panose="020B0604030504040204" pitchFamily="34" charset="0"/>
                <a:ea typeface="Verdana" panose="020B0604030504040204" pitchFamily="34" charset="0"/>
              </a:rPr>
            </a:br>
            <a:r>
              <a:rPr lang="pl-PL" sz="1300" dirty="0">
                <a:latin typeface="Verdana" panose="020B0604030504040204" pitchFamily="34" charset="0"/>
                <a:ea typeface="Verdana" panose="020B0604030504040204" pitchFamily="34" charset="0"/>
              </a:rPr>
              <a:t>Wspomnieniom z tego okresu poświęcił znany wiersz </a:t>
            </a:r>
            <a:r>
              <a:rPr lang="pl-PL" sz="1300" b="1" dirty="0">
                <a:latin typeface="Verdana" panose="020B0604030504040204" pitchFamily="34" charset="0"/>
                <a:ea typeface="Verdana" panose="020B0604030504040204" pitchFamily="34" charset="0"/>
              </a:rPr>
              <a:t>„Magnitogorsk albo rozmowa z Janem”. </a:t>
            </a:r>
            <a:br>
              <a:rPr lang="pl-PL" sz="1300" b="1" dirty="0">
                <a:latin typeface="Verdana" panose="020B0604030504040204" pitchFamily="34" charset="0"/>
                <a:ea typeface="Verdana" panose="020B0604030504040204" pitchFamily="34" charset="0"/>
              </a:rPr>
            </a:br>
            <a:r>
              <a:rPr lang="pl-PL" sz="1300" dirty="0">
                <a:latin typeface="Verdana" panose="020B0604030504040204" pitchFamily="34" charset="0"/>
                <a:ea typeface="Verdana" panose="020B0604030504040204" pitchFamily="34" charset="0"/>
              </a:rPr>
              <a:t>W roku 1929 wydał Broniewski poemat </a:t>
            </a:r>
            <a:r>
              <a:rPr lang="pl-PL" sz="1300" b="1" dirty="0">
                <a:latin typeface="Verdana" panose="020B0604030504040204" pitchFamily="34" charset="0"/>
                <a:ea typeface="Verdana" panose="020B0604030504040204" pitchFamily="34" charset="0"/>
              </a:rPr>
              <a:t>„Komuna Paryska”, </a:t>
            </a:r>
            <a:r>
              <a:rPr lang="pl-PL" sz="1300" dirty="0">
                <a:latin typeface="Verdana" panose="020B0604030504040204" pitchFamily="34" charset="0"/>
                <a:ea typeface="Verdana" panose="020B0604030504040204" pitchFamily="34" charset="0"/>
              </a:rPr>
              <a:t>którego nakład prawie w całości został skonfiskowany. Fragmenty poematu opublikował autor w 1932 r. w swoim </a:t>
            </a:r>
            <a:r>
              <a:rPr lang="pl-PL" sz="1300" b="1" dirty="0">
                <a:latin typeface="Verdana" panose="020B0604030504040204" pitchFamily="34" charset="0"/>
                <a:ea typeface="Verdana" panose="020B0604030504040204" pitchFamily="34" charset="0"/>
              </a:rPr>
              <a:t>następnym tomiku „Troska i pieśń”</a:t>
            </a:r>
            <a:r>
              <a:rPr lang="pl-PL" sz="1300" dirty="0">
                <a:latin typeface="Verdana" panose="020B0604030504040204" pitchFamily="34" charset="0"/>
                <a:ea typeface="Verdana" panose="020B0604030504040204" pitchFamily="34" charset="0"/>
              </a:rPr>
              <a:t> – pod tytułem „Poemat o 1871 roku”. </a:t>
            </a:r>
            <a:br>
              <a:rPr lang="pl-PL" sz="1300" dirty="0">
                <a:latin typeface="Verdana" panose="020B0604030504040204" pitchFamily="34" charset="0"/>
                <a:ea typeface="Verdana" panose="020B0604030504040204" pitchFamily="34" charset="0"/>
              </a:rPr>
            </a:br>
            <a:r>
              <a:rPr lang="pl-PL" sz="1300" dirty="0">
                <a:latin typeface="Verdana" panose="020B0604030504040204" pitchFamily="34" charset="0"/>
                <a:ea typeface="Verdana" panose="020B0604030504040204" pitchFamily="34" charset="0"/>
              </a:rPr>
              <a:t>Wyrazem zainteresowania początkami ruchu robotniczego był poemat </a:t>
            </a:r>
            <a:r>
              <a:rPr lang="pl-PL" sz="1300" b="1" dirty="0">
                <a:latin typeface="Verdana" panose="020B0604030504040204" pitchFamily="34" charset="0"/>
                <a:ea typeface="Verdana" panose="020B0604030504040204" pitchFamily="34" charset="0"/>
              </a:rPr>
              <a:t>„Elegia o śmierci Ludwika Waryńskiego”.</a:t>
            </a:r>
          </a:p>
        </p:txBody>
      </p:sp>
      <p:pic>
        <p:nvPicPr>
          <p:cNvPr id="8" name="Symbol zastępczy zawartości 7">
            <a:extLst>
              <a:ext uri="{FF2B5EF4-FFF2-40B4-BE49-F238E27FC236}">
                <a16:creationId xmlns:a16="http://schemas.microsoft.com/office/drawing/2014/main" id="{9698DFA8-1A03-42AF-A3F6-D57867DEC266}"/>
              </a:ext>
            </a:extLst>
          </p:cNvPr>
          <p:cNvPicPr>
            <a:picLocks noGrp="1" noChangeAspect="1"/>
          </p:cNvPicPr>
          <p:nvPr>
            <p:ph sz="half" idx="2"/>
          </p:nvPr>
        </p:nvPicPr>
        <p:blipFill>
          <a:blip r:embed="rId2"/>
          <a:stretch>
            <a:fillRect/>
          </a:stretch>
        </p:blipFill>
        <p:spPr>
          <a:xfrm>
            <a:off x="6204247" y="3486531"/>
            <a:ext cx="2331074" cy="3389771"/>
          </a:xfrm>
          <a:prstGeom prst="rect">
            <a:avLst/>
          </a:prstGeom>
        </p:spPr>
      </p:pic>
      <p:pic>
        <p:nvPicPr>
          <p:cNvPr id="9" name="Symbol zastępczy zawartości 8">
            <a:extLst>
              <a:ext uri="{FF2B5EF4-FFF2-40B4-BE49-F238E27FC236}">
                <a16:creationId xmlns:a16="http://schemas.microsoft.com/office/drawing/2014/main" id="{14EA9B61-27A1-40C6-8D88-25BC4BC7F5C7}"/>
              </a:ext>
            </a:extLst>
          </p:cNvPr>
          <p:cNvPicPr>
            <a:picLocks noGrp="1" noChangeAspect="1"/>
          </p:cNvPicPr>
          <p:nvPr>
            <p:ph sz="quarter" idx="4"/>
          </p:nvPr>
        </p:nvPicPr>
        <p:blipFill>
          <a:blip r:embed="rId3"/>
          <a:stretch>
            <a:fillRect/>
          </a:stretch>
        </p:blipFill>
        <p:spPr>
          <a:xfrm>
            <a:off x="2605239" y="3429000"/>
            <a:ext cx="2552687" cy="3504834"/>
          </a:xfrm>
          <a:prstGeom prst="rect">
            <a:avLst/>
          </a:prstGeom>
        </p:spPr>
      </p:pic>
    </p:spTree>
    <p:extLst>
      <p:ext uri="{BB962C8B-B14F-4D97-AF65-F5344CB8AC3E}">
        <p14:creationId xmlns:p14="http://schemas.microsoft.com/office/powerpoint/2010/main" val="1319546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 name="Rectangle 88">
            <a:extLst>
              <a:ext uri="{FF2B5EF4-FFF2-40B4-BE49-F238E27FC236}">
                <a16:creationId xmlns:a16="http://schemas.microsoft.com/office/drawing/2014/main" id="{DCC0DCE3-8753-43BB-86D2-6452D91E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90">
            <a:extLst>
              <a:ext uri="{FF2B5EF4-FFF2-40B4-BE49-F238E27FC236}">
                <a16:creationId xmlns:a16="http://schemas.microsoft.com/office/drawing/2014/main" id="{D28BC7A6-65CA-4655-8641-7BDE9699B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92">
            <a:extLst>
              <a:ext uri="{FF2B5EF4-FFF2-40B4-BE49-F238E27FC236}">
                <a16:creationId xmlns:a16="http://schemas.microsoft.com/office/drawing/2014/main" id="{58755CF4-45A8-4971-A14E-D6DE02B4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94">
            <a:extLst>
              <a:ext uri="{FF2B5EF4-FFF2-40B4-BE49-F238E27FC236}">
                <a16:creationId xmlns:a16="http://schemas.microsoft.com/office/drawing/2014/main" id="{421F62D5-850C-4310-A813-747E46433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96" name="Oval 95">
              <a:extLst>
                <a:ext uri="{FF2B5EF4-FFF2-40B4-BE49-F238E27FC236}">
                  <a16:creationId xmlns:a16="http://schemas.microsoft.com/office/drawing/2014/main" id="{CAD4B505-4A68-456B-9AFD-344192BE9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7" name="Oval 96">
              <a:extLst>
                <a:ext uri="{FF2B5EF4-FFF2-40B4-BE49-F238E27FC236}">
                  <a16:creationId xmlns:a16="http://schemas.microsoft.com/office/drawing/2014/main" id="{A7F9A339-5395-403B-B163-DFDDD9E09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3" name="Rectangle 98">
            <a:extLst>
              <a:ext uri="{FF2B5EF4-FFF2-40B4-BE49-F238E27FC236}">
                <a16:creationId xmlns:a16="http://schemas.microsoft.com/office/drawing/2014/main" id="{660B6BA3-E3F2-4EF6-8DB5-B93845E46D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Rectangle 100">
            <a:extLst>
              <a:ext uri="{FF2B5EF4-FFF2-40B4-BE49-F238E27FC236}">
                <a16:creationId xmlns:a16="http://schemas.microsoft.com/office/drawing/2014/main" id="{2B1DA3C0-5889-4E33-8B4D-268359709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2241" y="653241"/>
            <a:ext cx="514807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02">
            <a:extLst>
              <a:ext uri="{FF2B5EF4-FFF2-40B4-BE49-F238E27FC236}">
                <a16:creationId xmlns:a16="http://schemas.microsoft.com/office/drawing/2014/main" id="{D9F739B5-309A-4ADB-9473-5F734D984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88DEF81-D417-4BD0-A994-5A83C6F96996}"/>
              </a:ext>
            </a:extLst>
          </p:cNvPr>
          <p:cNvSpPr>
            <a:spLocks noGrp="1"/>
          </p:cNvSpPr>
          <p:nvPr>
            <p:ph type="title"/>
          </p:nvPr>
        </p:nvSpPr>
        <p:spPr>
          <a:xfrm>
            <a:off x="514263" y="1582854"/>
            <a:ext cx="4615180" cy="3736099"/>
          </a:xfrm>
        </p:spPr>
        <p:txBody>
          <a:bodyPr vert="horz" lIns="91440" tIns="45720" rIns="91440" bIns="45720" rtlCol="0" anchor="ctr">
            <a:noAutofit/>
          </a:bodyPr>
          <a:lstStyle/>
          <a:p>
            <a:pPr>
              <a:lnSpc>
                <a:spcPct val="80000"/>
              </a:lnSpc>
            </a:pP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Lata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trzydzieste</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przyniosły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poważne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zmiany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polityczne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które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odbiły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również</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twórczości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działalności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Broniewskiego</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pl-PL"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Zbliżająca</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wojna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narastający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faszyzm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przeczucie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nadchodzącej</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katastrofy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odcisnęły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wyraźne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piętno</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twórczości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ostatnich</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lat</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przedwojennych</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pl-PL"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życiu</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osobistym</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poety</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Nastąpił</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kryzys</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rozpad</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małżeństwa</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pierwszą</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żoną</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Janiną</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Broniewską</a:t>
            </a:r>
            <a:r>
              <a:rPr lang="pl-PL"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Przyjaciółmi jednak pozostaną na całe życie. Nawet wiele lat po rozstaniu To ona była pierwszą osobą  której czytał swój nowy wiersz.</a:t>
            </a:r>
            <a:b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W 1938 r. </a:t>
            </a:r>
            <a: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Poeta </a:t>
            </a:r>
            <a:r>
              <a:rPr lang="pl-PL"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wiąże się </a:t>
            </a:r>
            <a: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z nową miłością </a:t>
            </a:r>
            <a:r>
              <a:rPr lang="pl-PL"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Marią </a:t>
            </a:r>
            <a:r>
              <a:rPr lang="pl-PL"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zarembińską</a:t>
            </a:r>
            <a:r>
              <a:rPr lang="pl-PL"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Wyrazem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tych</a:t>
            </a:r>
            <a: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zdarzeń</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był</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zbiór</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wierszy</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Krzyk</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ostateczny</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kwietniu</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1939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a:t>
            </a:r>
            <a:r>
              <a:rPr lang="pl-PL"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ku</a:t>
            </a:r>
            <a:r>
              <a:rPr lang="pl-PL" sz="1400" b="1" kern="1200" cap="all"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ukazał</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słynny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Władysława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Broniewskiego</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„Bagnet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broń</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napisał</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go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wkrótce</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po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otrzymaniu</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przez</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rząd</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polski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noty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przedstawiającej</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żądania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Hitlera</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Utwór</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stał</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poetyckim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rozkazem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mobilizacyjnym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pl-PL"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Poeta</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wzywa</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naród</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by</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mimo</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rachunku</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krzywd</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stawił</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opór</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wrogom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pl-PL"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tym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samym</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roku</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otrzymał</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nagrodę</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Związku</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Zawodowego</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Literatów</a:t>
            </a:r>
            <a:r>
              <a:rPr lang="en-US" sz="14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Polskich</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Jedyną</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nagrodę</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jaką</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mu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przyznano</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przed</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wojną</a:t>
            </a:r>
            <a:r>
              <a:rPr lang="en-US" sz="14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p>
        </p:txBody>
      </p:sp>
      <p:sp>
        <p:nvSpPr>
          <p:cNvPr id="105" name="Rectangle 104">
            <a:extLst>
              <a:ext uri="{FF2B5EF4-FFF2-40B4-BE49-F238E27FC236}">
                <a16:creationId xmlns:a16="http://schemas.microsoft.com/office/drawing/2014/main" id="{EE170E03-C63E-4BB7-ABDF-10F34F40B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2241" y="5756954"/>
            <a:ext cx="514807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1B66CF5B-6743-4FEE-A9E1-9CB9EDF68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08" name="Oval 107">
              <a:extLst>
                <a:ext uri="{FF2B5EF4-FFF2-40B4-BE49-F238E27FC236}">
                  <a16:creationId xmlns:a16="http://schemas.microsoft.com/office/drawing/2014/main" id="{6ED8E135-56A6-4A95-8B1D-5DCDF22EF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9" name="Oval 108">
              <a:extLst>
                <a:ext uri="{FF2B5EF4-FFF2-40B4-BE49-F238E27FC236}">
                  <a16:creationId xmlns:a16="http://schemas.microsoft.com/office/drawing/2014/main" id="{264D5DC5-BB59-498D-9448-0720DE06D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Obraz 5">
            <a:extLst>
              <a:ext uri="{FF2B5EF4-FFF2-40B4-BE49-F238E27FC236}">
                <a16:creationId xmlns:a16="http://schemas.microsoft.com/office/drawing/2014/main" id="{FB003A4A-8B25-4294-9476-69BD5055A75F}"/>
              </a:ext>
            </a:extLst>
          </p:cNvPr>
          <p:cNvPicPr>
            <a:picLocks noChangeAspect="1"/>
          </p:cNvPicPr>
          <p:nvPr/>
        </p:nvPicPr>
        <p:blipFill>
          <a:blip r:embed="rId6"/>
          <a:stretch>
            <a:fillRect/>
          </a:stretch>
        </p:blipFill>
        <p:spPr>
          <a:xfrm>
            <a:off x="5323112" y="2856379"/>
            <a:ext cx="2563856" cy="3636675"/>
          </a:xfrm>
          <a:prstGeom prst="rect">
            <a:avLst/>
          </a:prstGeom>
        </p:spPr>
      </p:pic>
      <p:pic>
        <p:nvPicPr>
          <p:cNvPr id="5" name="Obraz 4">
            <a:extLst>
              <a:ext uri="{FF2B5EF4-FFF2-40B4-BE49-F238E27FC236}">
                <a16:creationId xmlns:a16="http://schemas.microsoft.com/office/drawing/2014/main" id="{E4F56C63-EA80-442F-AC86-7EE756956F16}"/>
              </a:ext>
            </a:extLst>
          </p:cNvPr>
          <p:cNvPicPr>
            <a:picLocks noChangeAspect="1"/>
          </p:cNvPicPr>
          <p:nvPr/>
        </p:nvPicPr>
        <p:blipFill>
          <a:blip r:embed="rId7"/>
          <a:stretch>
            <a:fillRect/>
          </a:stretch>
        </p:blipFill>
        <p:spPr>
          <a:xfrm>
            <a:off x="9096863" y="328588"/>
            <a:ext cx="2568608" cy="3506632"/>
          </a:xfrm>
          <a:prstGeom prst="rect">
            <a:avLst/>
          </a:prstGeom>
        </p:spPr>
      </p:pic>
    </p:spTree>
    <p:extLst>
      <p:ext uri="{BB962C8B-B14F-4D97-AF65-F5344CB8AC3E}">
        <p14:creationId xmlns:p14="http://schemas.microsoft.com/office/powerpoint/2010/main" val="20795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F9FD06-2365-4C1F-8422-CF266F75C3DD}"/>
              </a:ext>
            </a:extLst>
          </p:cNvPr>
          <p:cNvSpPr>
            <a:spLocks noGrp="1"/>
          </p:cNvSpPr>
          <p:nvPr>
            <p:ph type="title"/>
          </p:nvPr>
        </p:nvSpPr>
        <p:spPr/>
        <p:txBody>
          <a:bodyPr>
            <a:normAutofit fontScale="90000"/>
          </a:bodyPr>
          <a:lstStyle/>
          <a:p>
            <a:pPr marL="0" indent="0"/>
            <a:r>
              <a:rPr lang="pl-PL" sz="1400" b="1" dirty="0">
                <a:effectLst/>
                <a:latin typeface="Verdana" panose="020B0604030504040204" pitchFamily="34" charset="0"/>
                <a:ea typeface="Verdana" panose="020B0604030504040204" pitchFamily="34" charset="0"/>
                <a:cs typeface="Times New Roman" panose="02020603050405020304" pitchFamily="18" charset="0"/>
              </a:rPr>
              <a:t>We wrześniu 1939</a:t>
            </a:r>
            <a:r>
              <a:rPr lang="pl-PL" sz="1400" dirty="0">
                <a:effectLst/>
                <a:latin typeface="Verdana" panose="020B0604030504040204" pitchFamily="34" charset="0"/>
                <a:ea typeface="Verdana" panose="020B0604030504040204" pitchFamily="34" charset="0"/>
                <a:cs typeface="Times New Roman" panose="02020603050405020304" pitchFamily="18" charset="0"/>
              </a:rPr>
              <a:t> roku Broniewski zgłosił się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do wojska na ochotnika</a:t>
            </a:r>
            <a:r>
              <a:rPr lang="pl-PL" sz="1400" dirty="0">
                <a:effectLst/>
                <a:latin typeface="Verdana" panose="020B0604030504040204" pitchFamily="34" charset="0"/>
                <a:ea typeface="Verdana" panose="020B0604030504040204" pitchFamily="34" charset="0"/>
                <a:cs typeface="Times New Roman" panose="02020603050405020304" pitchFamily="18" charset="0"/>
              </a:rPr>
              <a:t>, ale </a:t>
            </a:r>
            <a:r>
              <a:rPr lang="pl-PL" sz="1400" b="1"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nie został zmobilizowany,</a:t>
            </a:r>
            <a:r>
              <a:rPr lang="pl-PL" sz="1400"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 nadal bowiem działały polityczne uprzedzenia do ludzi lewicy. </a:t>
            </a:r>
            <a:br>
              <a:rPr lang="pl-PL" sz="1400"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br>
            <a:r>
              <a:rPr lang="pl-PL" sz="1400" dirty="0">
                <a:solidFill>
                  <a:srgbClr val="333333"/>
                </a:solidFill>
                <a:effectLst/>
                <a:latin typeface="Verdana" panose="020B0604030504040204" pitchFamily="34" charset="0"/>
                <a:ea typeface="Verdana" panose="020B0604030504040204" pitchFamily="34" charset="0"/>
                <a:cs typeface="Times New Roman" panose="02020603050405020304" pitchFamily="18" charset="0"/>
              </a:rPr>
              <a:t>Broniewski sam usiłował dotrzeć do swojego pułku.</a:t>
            </a:r>
            <a:r>
              <a:rPr lang="pl-PL" sz="1400" dirty="0">
                <a:effectLst/>
                <a:latin typeface="Verdana" panose="020B0604030504040204" pitchFamily="34" charset="0"/>
                <a:ea typeface="Verdana" panose="020B0604030504040204" pitchFamily="34" charset="0"/>
                <a:cs typeface="Times New Roman" panose="02020603050405020304" pitchFamily="18" charset="0"/>
              </a:rPr>
              <a:t>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Na rowerze przejechał </a:t>
            </a:r>
            <a:r>
              <a:rPr lang="pl-PL" sz="1400" dirty="0">
                <a:effectLst/>
                <a:latin typeface="Verdana" panose="020B0604030504040204" pitchFamily="34" charset="0"/>
                <a:ea typeface="Verdana" panose="020B0604030504040204" pitchFamily="34" charset="0"/>
                <a:cs typeface="Times New Roman" panose="02020603050405020304" pitchFamily="18" charset="0"/>
              </a:rPr>
              <a:t>z Warszawy przez Lublin i Lwów aż do Tarnopola (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ok.500 km!!!) </a:t>
            </a:r>
            <a:br>
              <a:rPr lang="pl-PL" sz="1400" dirty="0">
                <a:effectLst/>
                <a:latin typeface="Verdana" panose="020B0604030504040204" pitchFamily="34" charset="0"/>
                <a:ea typeface="Verdana" panose="020B0604030504040204" pitchFamily="34" charset="0"/>
                <a:cs typeface="Times New Roman" panose="02020603050405020304" pitchFamily="18" charset="0"/>
              </a:rPr>
            </a:br>
            <a:r>
              <a:rPr lang="pl-PL" sz="1400" b="1" dirty="0">
                <a:effectLst/>
                <a:latin typeface="Verdana" panose="020B0604030504040204" pitchFamily="34" charset="0"/>
                <a:ea typeface="Verdana" panose="020B0604030504040204" pitchFamily="34" charset="0"/>
                <a:cs typeface="Times New Roman" panose="02020603050405020304" pitchFamily="18" charset="0"/>
              </a:rPr>
              <a:t>12 września </a:t>
            </a:r>
            <a:r>
              <a:rPr lang="pl-PL" sz="1400" dirty="0">
                <a:effectLst/>
                <a:latin typeface="Verdana" panose="020B0604030504040204" pitchFamily="34" charset="0"/>
                <a:ea typeface="Verdana" panose="020B0604030504040204" pitchFamily="34" charset="0"/>
                <a:cs typeface="Times New Roman" panose="02020603050405020304" pitchFamily="18" charset="0"/>
              </a:rPr>
              <a:t>otrzymał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przydział</a:t>
            </a:r>
            <a:r>
              <a:rPr lang="pl-PL" sz="1400" dirty="0">
                <a:effectLst/>
                <a:latin typeface="Verdana" panose="020B0604030504040204" pitchFamily="34" charset="0"/>
                <a:ea typeface="Verdana" panose="020B0604030504040204" pitchFamily="34" charset="0"/>
                <a:cs typeface="Times New Roman" panose="02020603050405020304" pitchFamily="18" charset="0"/>
              </a:rPr>
              <a:t> do Ośrodka Zapasowego 28 Dywizji Piechoty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w Zbarażu</a:t>
            </a:r>
            <a:r>
              <a:rPr lang="pl-PL" sz="14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 </a:t>
            </a:r>
            <a:r>
              <a:rPr lang="pl-PL" sz="1400" b="1"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zbyt późno, aby wziąć udział w walce</a:t>
            </a:r>
            <a:r>
              <a:rPr lang="pl-PL" sz="14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 Na tereny te wkroczyły wojska radzieckie. Broniewski </a:t>
            </a:r>
            <a:r>
              <a:rPr lang="pl-PL" sz="1400" b="1"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zamieszkał we Lwowie. </a:t>
            </a:r>
            <a:br>
              <a:rPr lang="pl-PL" sz="14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br>
            <a:r>
              <a:rPr lang="pl-PL" sz="1400" dirty="0">
                <a:latin typeface="Verdana" panose="020B0604030504040204" pitchFamily="34" charset="0"/>
                <a:ea typeface="Verdana" panose="020B0604030504040204" pitchFamily="34" charset="0"/>
              </a:rPr>
              <a:t>nie mógł pogodzić się z tym, że Związek Radziecki napadł na Polskę.</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Przy wielu okazjach deklamował taki oto wiersz</a:t>
            </a:r>
            <a:r>
              <a:rPr lang="pl-PL" sz="1400" b="1" dirty="0">
                <a:latin typeface="Verdana" panose="020B0604030504040204" pitchFamily="34" charset="0"/>
                <a:ea typeface="Verdana" panose="020B0604030504040204" pitchFamily="34" charset="0"/>
              </a:rPr>
              <a:t>: Byłby Grunwald i Płowce, gdyby nie te bombowce, i gdyby nie te czołgi, które przyszły znad Wołgi.</a:t>
            </a:r>
            <a:br>
              <a:rPr lang="pl-PL" sz="1400" dirty="0">
                <a:latin typeface="Verdana" panose="020B0604030504040204" pitchFamily="34" charset="0"/>
                <a:ea typeface="Verdana" panose="020B0604030504040204" pitchFamily="34" charset="0"/>
              </a:rPr>
            </a:br>
            <a:endParaRPr lang="pl-PL" sz="1400" dirty="0">
              <a:latin typeface="Verdana" panose="020B0604030504040204" pitchFamily="34" charset="0"/>
              <a:ea typeface="Verdana" panose="020B0604030504040204" pitchFamily="34" charset="0"/>
            </a:endParaRPr>
          </a:p>
        </p:txBody>
      </p:sp>
      <p:pic>
        <p:nvPicPr>
          <p:cNvPr id="7" name="Symbol zastępczy zawartości 6">
            <a:extLst>
              <a:ext uri="{FF2B5EF4-FFF2-40B4-BE49-F238E27FC236}">
                <a16:creationId xmlns:a16="http://schemas.microsoft.com/office/drawing/2014/main" id="{25933524-4DD4-46D5-BDCD-587EFFE969E3}"/>
              </a:ext>
            </a:extLst>
          </p:cNvPr>
          <p:cNvPicPr>
            <a:picLocks noGrp="1" noChangeAspect="1"/>
          </p:cNvPicPr>
          <p:nvPr>
            <p:ph idx="1"/>
          </p:nvPr>
        </p:nvPicPr>
        <p:blipFill>
          <a:blip r:embed="rId2"/>
          <a:stretch>
            <a:fillRect/>
          </a:stretch>
        </p:blipFill>
        <p:spPr>
          <a:xfrm>
            <a:off x="1162736" y="3033614"/>
            <a:ext cx="4816257" cy="3577227"/>
          </a:xfrm>
          <a:prstGeom prst="rect">
            <a:avLst/>
          </a:prstGeom>
        </p:spPr>
      </p:pic>
      <p:pic>
        <p:nvPicPr>
          <p:cNvPr id="8" name="Obraz 7">
            <a:extLst>
              <a:ext uri="{FF2B5EF4-FFF2-40B4-BE49-F238E27FC236}">
                <a16:creationId xmlns:a16="http://schemas.microsoft.com/office/drawing/2014/main" id="{2F6976A7-3977-47B7-B251-3F39F1F5DA4E}"/>
              </a:ext>
            </a:extLst>
          </p:cNvPr>
          <p:cNvPicPr>
            <a:picLocks noChangeAspect="1"/>
          </p:cNvPicPr>
          <p:nvPr/>
        </p:nvPicPr>
        <p:blipFill>
          <a:blip r:embed="rId3"/>
          <a:stretch>
            <a:fillRect/>
          </a:stretch>
        </p:blipFill>
        <p:spPr>
          <a:xfrm>
            <a:off x="7420332" y="3033614"/>
            <a:ext cx="2799569" cy="3577227"/>
          </a:xfrm>
          <a:prstGeom prst="rect">
            <a:avLst/>
          </a:prstGeom>
        </p:spPr>
      </p:pic>
      <p:pic>
        <p:nvPicPr>
          <p:cNvPr id="12" name="Obraz 11">
            <a:extLst>
              <a:ext uri="{FF2B5EF4-FFF2-40B4-BE49-F238E27FC236}">
                <a16:creationId xmlns:a16="http://schemas.microsoft.com/office/drawing/2014/main" id="{6BAAC375-1774-4D17-9870-806A31030A1E}"/>
              </a:ext>
            </a:extLst>
          </p:cNvPr>
          <p:cNvPicPr>
            <a:picLocks noChangeAspect="1"/>
          </p:cNvPicPr>
          <p:nvPr/>
        </p:nvPicPr>
        <p:blipFill>
          <a:blip r:embed="rId4"/>
          <a:stretch>
            <a:fillRect/>
          </a:stretch>
        </p:blipFill>
        <p:spPr>
          <a:xfrm>
            <a:off x="7225976" y="2216679"/>
            <a:ext cx="4816257" cy="640135"/>
          </a:xfrm>
          <a:prstGeom prst="rect">
            <a:avLst/>
          </a:prstGeom>
        </p:spPr>
      </p:pic>
      <p:pic>
        <p:nvPicPr>
          <p:cNvPr id="13" name="Obraz 12">
            <a:extLst>
              <a:ext uri="{FF2B5EF4-FFF2-40B4-BE49-F238E27FC236}">
                <a16:creationId xmlns:a16="http://schemas.microsoft.com/office/drawing/2014/main" id="{AB187242-FEA7-4B29-8310-B3BB40EC65F8}"/>
              </a:ext>
            </a:extLst>
          </p:cNvPr>
          <p:cNvPicPr>
            <a:picLocks noChangeAspect="1"/>
          </p:cNvPicPr>
          <p:nvPr/>
        </p:nvPicPr>
        <p:blipFill>
          <a:blip r:embed="rId5"/>
          <a:stretch>
            <a:fillRect/>
          </a:stretch>
        </p:blipFill>
        <p:spPr>
          <a:xfrm>
            <a:off x="1069848" y="2216679"/>
            <a:ext cx="4816257" cy="816935"/>
          </a:xfrm>
          <a:prstGeom prst="rect">
            <a:avLst/>
          </a:prstGeom>
        </p:spPr>
      </p:pic>
    </p:spTree>
    <p:extLst>
      <p:ext uri="{BB962C8B-B14F-4D97-AF65-F5344CB8AC3E}">
        <p14:creationId xmlns:p14="http://schemas.microsoft.com/office/powerpoint/2010/main" val="71342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tekst, osoba, ściana, wewnątrz&#10;&#10;Opis wygenerowany automatycznie">
            <a:extLst>
              <a:ext uri="{FF2B5EF4-FFF2-40B4-BE49-F238E27FC236}">
                <a16:creationId xmlns:a16="http://schemas.microsoft.com/office/drawing/2014/main" id="{13595467-A01D-4722-AD4E-2734EFF2FD7D}"/>
              </a:ext>
            </a:extLst>
          </p:cNvPr>
          <p:cNvPicPr>
            <a:picLocks noChangeAspect="1"/>
          </p:cNvPicPr>
          <p:nvPr/>
        </p:nvPicPr>
        <p:blipFill rotWithShape="1">
          <a:blip r:embed="rId2"/>
          <a:srcRect t="7463" r="2" b="23699"/>
          <a:stretch/>
        </p:blipFill>
        <p:spPr>
          <a:xfrm>
            <a:off x="3344" y="3509433"/>
            <a:ext cx="4475150" cy="3348566"/>
          </a:xfrm>
          <a:prstGeom prst="rect">
            <a:avLst/>
          </a:prstGeom>
        </p:spPr>
      </p:pic>
      <p:sp>
        <p:nvSpPr>
          <p:cNvPr id="12" name="Rectangle 11">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5174FCC9-6E3F-44C0-8E81-C72FB3B9C19E}"/>
              </a:ext>
            </a:extLst>
          </p:cNvPr>
          <p:cNvSpPr>
            <a:spLocks noGrp="1"/>
          </p:cNvSpPr>
          <p:nvPr>
            <p:ph type="title"/>
          </p:nvPr>
        </p:nvSpPr>
        <p:spPr>
          <a:xfrm>
            <a:off x="4932009" y="-134586"/>
            <a:ext cx="6730277" cy="3563586"/>
          </a:xfrm>
          <a:ln>
            <a:noFill/>
          </a:ln>
        </p:spPr>
        <p:txBody>
          <a:bodyPr>
            <a:normAutofit/>
          </a:bodyPr>
          <a:lstStyle/>
          <a:p>
            <a:r>
              <a:rPr lang="pl-PL" sz="1400" dirty="0">
                <a:effectLst/>
                <a:latin typeface="Verdana" panose="020B0604030504040204" pitchFamily="34" charset="0"/>
                <a:ea typeface="Verdana" panose="020B0604030504040204" pitchFamily="34" charset="0"/>
                <a:cs typeface="Times New Roman" panose="02020603050405020304" pitchFamily="18" charset="0"/>
              </a:rPr>
              <a:t>W grudniu 1939 r. Broniewski ściągnął do Lwowa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Marię </a:t>
            </a:r>
            <a:r>
              <a:rPr lang="pl-PL" sz="1400" b="1" dirty="0" err="1">
                <a:effectLst/>
                <a:latin typeface="Verdana" panose="020B0604030504040204" pitchFamily="34" charset="0"/>
                <a:ea typeface="Verdana" panose="020B0604030504040204" pitchFamily="34" charset="0"/>
                <a:cs typeface="Times New Roman" panose="02020603050405020304" pitchFamily="18" charset="0"/>
              </a:rPr>
              <a:t>Zarębińską</a:t>
            </a:r>
            <a:r>
              <a:rPr lang="pl-PL" sz="1400" b="1" dirty="0">
                <a:effectLst/>
                <a:latin typeface="Verdana" panose="020B0604030504040204" pitchFamily="34" charset="0"/>
                <a:ea typeface="Verdana" panose="020B0604030504040204" pitchFamily="34" charset="0"/>
                <a:cs typeface="Times New Roman" panose="02020603050405020304" pitchFamily="18" charset="0"/>
              </a:rPr>
              <a:t> </a:t>
            </a:r>
            <a:r>
              <a:rPr lang="pl-PL" sz="1400" dirty="0">
                <a:effectLst/>
                <a:latin typeface="Verdana" panose="020B0604030504040204" pitchFamily="34" charset="0"/>
                <a:ea typeface="Verdana" panose="020B0604030504040204" pitchFamily="34" charset="0"/>
                <a:cs typeface="Times New Roman" panose="02020603050405020304" pitchFamily="18" charset="0"/>
              </a:rPr>
              <a:t>(ur.1904</a:t>
            </a:r>
            <a:r>
              <a:rPr lang="pl-PL" sz="1400" b="1" dirty="0">
                <a:effectLst/>
                <a:latin typeface="Verdana" panose="020B0604030504040204" pitchFamily="34" charset="0"/>
                <a:ea typeface="Verdana" panose="020B0604030504040204" pitchFamily="34" charset="0"/>
                <a:cs typeface="Times New Roman" panose="02020603050405020304" pitchFamily="18" charset="0"/>
              </a:rPr>
              <a:t>), aktorkę</a:t>
            </a:r>
            <a:r>
              <a:rPr lang="pl-PL" sz="1400" dirty="0">
                <a:effectLst/>
                <a:latin typeface="Verdana" panose="020B0604030504040204" pitchFamily="34" charset="0"/>
                <a:ea typeface="Verdana" panose="020B0604030504040204" pitchFamily="34" charset="0"/>
                <a:cs typeface="Times New Roman" panose="02020603050405020304" pitchFamily="18" charset="0"/>
              </a:rPr>
              <a:t>,  wdowę z dzieckiem – córka </a:t>
            </a:r>
            <a:r>
              <a:rPr lang="pl-PL" sz="1400" dirty="0" err="1">
                <a:effectLst/>
                <a:latin typeface="Verdana" panose="020B0604030504040204" pitchFamily="34" charset="0"/>
                <a:ea typeface="Verdana" panose="020B0604030504040204" pitchFamily="34" charset="0"/>
                <a:cs typeface="Times New Roman" panose="02020603050405020304" pitchFamily="18" charset="0"/>
              </a:rPr>
              <a:t>maria</a:t>
            </a:r>
            <a:r>
              <a:rPr lang="pl-PL" sz="1400" dirty="0">
                <a:effectLst/>
                <a:latin typeface="Verdana" panose="020B0604030504040204" pitchFamily="34" charset="0"/>
                <a:ea typeface="Verdana" panose="020B0604030504040204" pitchFamily="34" charset="0"/>
                <a:cs typeface="Times New Roman" panose="02020603050405020304" pitchFamily="18" charset="0"/>
              </a:rPr>
              <a:t> (Majka). </a:t>
            </a:r>
            <a:br>
              <a:rPr lang="pl-PL" sz="1400" dirty="0">
                <a:effectLst/>
                <a:latin typeface="Verdana" panose="020B0604030504040204" pitchFamily="34" charset="0"/>
                <a:ea typeface="Verdana" panose="020B0604030504040204" pitchFamily="34" charset="0"/>
                <a:cs typeface="Times New Roman" panose="02020603050405020304" pitchFamily="18" charset="0"/>
              </a:rPr>
            </a:br>
            <a:r>
              <a:rPr lang="pl-PL" sz="1400" dirty="0">
                <a:effectLst/>
                <a:latin typeface="Verdana" panose="020B0604030504040204" pitchFamily="34" charset="0"/>
                <a:ea typeface="Verdana" panose="020B0604030504040204" pitchFamily="34" charset="0"/>
                <a:cs typeface="Times New Roman" panose="02020603050405020304" pitchFamily="18" charset="0"/>
              </a:rPr>
              <a:t>od 1938 roku byli w nieformalnym związku.</a:t>
            </a:r>
            <a:br>
              <a:rPr lang="pl-PL" sz="1400" dirty="0">
                <a:effectLst/>
                <a:latin typeface="Verdana" panose="020B0604030504040204" pitchFamily="34" charset="0"/>
                <a:ea typeface="Verdana" panose="020B0604030504040204" pitchFamily="34" charset="0"/>
                <a:cs typeface="Times New Roman" panose="02020603050405020304" pitchFamily="18" charset="0"/>
              </a:rPr>
            </a:br>
            <a:r>
              <a:rPr lang="pl-PL" sz="1400" dirty="0">
                <a:effectLst/>
                <a:latin typeface="Verdana" panose="020B0604030504040204" pitchFamily="34" charset="0"/>
                <a:ea typeface="Verdana" panose="020B0604030504040204" pitchFamily="34" charset="0"/>
                <a:cs typeface="Times New Roman" panose="02020603050405020304" pitchFamily="18" charset="0"/>
              </a:rPr>
              <a:t>Na terenach zajętych przez sowietów znalazły się także pierwsza żona Broniewskiego, Janina Broniewska i ich córka Joanna.</a:t>
            </a:r>
            <a:br>
              <a:rPr lang="pl-PL" sz="1400" dirty="0">
                <a:effectLst/>
                <a:latin typeface="Verdana" panose="020B0604030504040204" pitchFamily="34" charset="0"/>
                <a:ea typeface="Verdana" panose="020B0604030504040204" pitchFamily="34" charset="0"/>
                <a:cs typeface="Times New Roman" panose="02020603050405020304" pitchFamily="18" charset="0"/>
              </a:rPr>
            </a:br>
            <a:r>
              <a:rPr lang="pl-PL" sz="1400" b="1" dirty="0">
                <a:effectLst/>
                <a:latin typeface="Verdana" panose="020B0604030504040204" pitchFamily="34" charset="0"/>
                <a:ea typeface="Verdana" panose="020B0604030504040204" pitchFamily="34" charset="0"/>
                <a:cs typeface="Times New Roman" panose="02020603050405020304" pitchFamily="18" charset="0"/>
              </a:rPr>
              <a:t>Broniewski żył złudzeniem, że przebywając na terenach zajętych przez sowietów będzie mógł bez przeszkód publikować swoje wiersze.</a:t>
            </a:r>
            <a:br>
              <a:rPr lang="pl-PL" sz="1400" b="1" dirty="0">
                <a:effectLst/>
                <a:latin typeface="Verdana" panose="020B0604030504040204" pitchFamily="34" charset="0"/>
                <a:ea typeface="Verdana" panose="020B0604030504040204" pitchFamily="34" charset="0"/>
                <a:cs typeface="Times New Roman" panose="02020603050405020304" pitchFamily="18" charset="0"/>
              </a:rPr>
            </a:br>
            <a:r>
              <a:rPr lang="pl-PL" sz="1400" dirty="0">
                <a:effectLst/>
                <a:latin typeface="Verdana" panose="020B0604030504040204" pitchFamily="34" charset="0"/>
                <a:ea typeface="Verdana" panose="020B0604030504040204" pitchFamily="34" charset="0"/>
                <a:cs typeface="Times New Roman" panose="02020603050405020304" pitchFamily="18" charset="0"/>
              </a:rPr>
              <a:t>Okazało się, iż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silna lewicowość i rewolucyjność Władysława </a:t>
            </a:r>
            <a:r>
              <a:rPr lang="pl-PL" sz="1400" dirty="0">
                <a:effectLst/>
                <a:latin typeface="Verdana" panose="020B0604030504040204" pitchFamily="34" charset="0"/>
                <a:ea typeface="Verdana" panose="020B0604030504040204" pitchFamily="34" charset="0"/>
                <a:cs typeface="Times New Roman" panose="02020603050405020304" pitchFamily="18" charset="0"/>
              </a:rPr>
              <a:t>Broniewskiego </a:t>
            </a:r>
            <a:r>
              <a:rPr lang="pl-PL" sz="1400" b="1" dirty="0">
                <a:effectLst/>
                <a:latin typeface="Verdana" panose="020B0604030504040204" pitchFamily="34" charset="0"/>
                <a:ea typeface="Verdana" panose="020B0604030504040204" pitchFamily="34" charset="0"/>
                <a:cs typeface="Times New Roman" panose="02020603050405020304" pitchFamily="18" charset="0"/>
              </a:rPr>
              <a:t>związana jest jednocześnie z głębokim patriotyzmem</a:t>
            </a:r>
            <a:r>
              <a:rPr lang="pl-PL" sz="1400" b="1" dirty="0">
                <a:latin typeface="Verdana" panose="020B0604030504040204" pitchFamily="34" charset="0"/>
                <a:ea typeface="Verdana" panose="020B0604030504040204" pitchFamily="34" charset="0"/>
                <a:cs typeface="Times New Roman" panose="02020603050405020304" pitchFamily="18" charset="0"/>
              </a:rPr>
              <a:t>.</a:t>
            </a:r>
            <a:br>
              <a:rPr lang="pl-PL" sz="1400" b="1" dirty="0">
                <a:latin typeface="Verdana" panose="020B0604030504040204" pitchFamily="34" charset="0"/>
                <a:ea typeface="Verdana" panose="020B0604030504040204" pitchFamily="34" charset="0"/>
                <a:cs typeface="Times New Roman" panose="02020603050405020304" pitchFamily="18" charset="0"/>
              </a:rPr>
            </a:br>
            <a:r>
              <a:rPr lang="pl-PL" sz="1400" b="1" dirty="0">
                <a:effectLst/>
                <a:latin typeface="Verdana" panose="020B0604030504040204" pitchFamily="34" charset="0"/>
                <a:ea typeface="Verdana" panose="020B0604030504040204" pitchFamily="34" charset="0"/>
                <a:cs typeface="Times New Roman" panose="02020603050405020304" pitchFamily="18" charset="0"/>
              </a:rPr>
              <a:t>nie podobało się to władzom radzieckim</a:t>
            </a:r>
            <a:r>
              <a:rPr lang="pl-PL" sz="1400" dirty="0">
                <a:effectLst/>
                <a:latin typeface="Calibri" panose="020F0502020204030204" pitchFamily="34" charset="0"/>
                <a:ea typeface="Calibri" panose="020F0502020204030204" pitchFamily="34" charset="0"/>
                <a:cs typeface="Times New Roman" panose="02020603050405020304" pitchFamily="18" charset="0"/>
              </a:rPr>
              <a:t>.</a:t>
            </a:r>
            <a:br>
              <a:rPr lang="pl-PL" sz="1400" dirty="0">
                <a:effectLst/>
                <a:latin typeface="Calibri" panose="020F0502020204030204" pitchFamily="34" charset="0"/>
                <a:ea typeface="Calibri" panose="020F0502020204030204" pitchFamily="34" charset="0"/>
                <a:cs typeface="Times New Roman" panose="02020603050405020304" pitchFamily="18" charset="0"/>
              </a:rPr>
            </a:br>
            <a:endParaRPr lang="pl-PL" sz="1400" dirty="0">
              <a:latin typeface="Verdana" panose="020B0604030504040204" pitchFamily="34" charset="0"/>
              <a:ea typeface="Verdana" panose="020B0604030504040204" pitchFamily="34" charset="0"/>
            </a:endParaRPr>
          </a:p>
        </p:txBody>
      </p:sp>
      <p:pic>
        <p:nvPicPr>
          <p:cNvPr id="4" name="Symbol zastępczy zawartości 3" descr="Obraz zawierający osoba, mężczyzna, stare, mundur wojskowy&#10;&#10;Opis wygenerowany automatycznie">
            <a:extLst>
              <a:ext uri="{FF2B5EF4-FFF2-40B4-BE49-F238E27FC236}">
                <a16:creationId xmlns:a16="http://schemas.microsoft.com/office/drawing/2014/main" id="{AC0ADC50-336C-4D91-8A49-37990D3D7896}"/>
              </a:ext>
            </a:extLst>
          </p:cNvPr>
          <p:cNvPicPr>
            <a:picLocks noChangeAspect="1"/>
          </p:cNvPicPr>
          <p:nvPr/>
        </p:nvPicPr>
        <p:blipFill rotWithShape="1">
          <a:blip r:embed="rId5"/>
          <a:srcRect l="15336" r="11161" b="2"/>
          <a:stretch/>
        </p:blipFill>
        <p:spPr>
          <a:xfrm>
            <a:off x="3344" y="10"/>
            <a:ext cx="4475150" cy="3348557"/>
          </a:xfrm>
          <a:prstGeom prst="rect">
            <a:avLst/>
          </a:prstGeom>
        </p:spPr>
      </p:pic>
      <p:grpSp>
        <p:nvGrpSpPr>
          <p:cNvPr id="14" name="Group 13">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Obraz 5">
            <a:extLst>
              <a:ext uri="{FF2B5EF4-FFF2-40B4-BE49-F238E27FC236}">
                <a16:creationId xmlns:a16="http://schemas.microsoft.com/office/drawing/2014/main" id="{CF7F8E3D-1A17-4788-B7E0-F3DADDE3C780}"/>
              </a:ext>
            </a:extLst>
          </p:cNvPr>
          <p:cNvPicPr>
            <a:picLocks noChangeAspect="1"/>
          </p:cNvPicPr>
          <p:nvPr/>
        </p:nvPicPr>
        <p:blipFill>
          <a:blip r:embed="rId7"/>
          <a:stretch>
            <a:fillRect/>
          </a:stretch>
        </p:blipFill>
        <p:spPr>
          <a:xfrm>
            <a:off x="5071610" y="2964346"/>
            <a:ext cx="2631110" cy="3722535"/>
          </a:xfrm>
          <a:prstGeom prst="rect">
            <a:avLst/>
          </a:prstGeom>
        </p:spPr>
      </p:pic>
      <p:pic>
        <p:nvPicPr>
          <p:cNvPr id="11" name="Obraz 10">
            <a:extLst>
              <a:ext uri="{FF2B5EF4-FFF2-40B4-BE49-F238E27FC236}">
                <a16:creationId xmlns:a16="http://schemas.microsoft.com/office/drawing/2014/main" id="{3687B89B-180B-4BAD-98A9-22662A988FE1}"/>
              </a:ext>
            </a:extLst>
          </p:cNvPr>
          <p:cNvPicPr>
            <a:picLocks noChangeAspect="1"/>
          </p:cNvPicPr>
          <p:nvPr/>
        </p:nvPicPr>
        <p:blipFill>
          <a:blip r:embed="rId8"/>
          <a:stretch>
            <a:fillRect/>
          </a:stretch>
        </p:blipFill>
        <p:spPr>
          <a:xfrm>
            <a:off x="7751880" y="5719943"/>
            <a:ext cx="4390960" cy="677240"/>
          </a:xfrm>
          <a:prstGeom prst="rect">
            <a:avLst/>
          </a:prstGeom>
        </p:spPr>
      </p:pic>
    </p:spTree>
    <p:extLst>
      <p:ext uri="{BB962C8B-B14F-4D97-AF65-F5344CB8AC3E}">
        <p14:creationId xmlns:p14="http://schemas.microsoft.com/office/powerpoint/2010/main" val="88451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A831EA-CF3B-4D97-817D-AFA0105447C4}"/>
              </a:ext>
            </a:extLst>
          </p:cNvPr>
          <p:cNvSpPr>
            <a:spLocks noGrp="1"/>
          </p:cNvSpPr>
          <p:nvPr>
            <p:ph type="title"/>
          </p:nvPr>
        </p:nvSpPr>
        <p:spPr>
          <a:xfrm>
            <a:off x="1066800" y="1168213"/>
            <a:ext cx="10058400" cy="1139981"/>
          </a:xfrm>
        </p:spPr>
        <p:txBody>
          <a:bodyPr>
            <a:normAutofit fontScale="90000"/>
          </a:bodyPr>
          <a:lstStyle/>
          <a:p>
            <a:r>
              <a:rPr lang="pl-PL" sz="1400" b="1" dirty="0">
                <a:latin typeface="Verdana" panose="020B0604030504040204" pitchFamily="34" charset="0"/>
                <a:ea typeface="Verdana" panose="020B0604030504040204" pitchFamily="34" charset="0"/>
              </a:rPr>
              <a:t>24 stycznia 1940 r</a:t>
            </a:r>
            <a:r>
              <a:rPr lang="pl-PL" sz="1400" dirty="0">
                <a:latin typeface="Verdana" panose="020B0604030504040204" pitchFamily="34" charset="0"/>
                <a:ea typeface="Verdana" panose="020B0604030504040204" pitchFamily="34" charset="0"/>
              </a:rPr>
              <a:t>. Władysław Broniewski wraz z innymi literatami </a:t>
            </a:r>
            <a:r>
              <a:rPr lang="pl-PL" sz="1400" b="1" dirty="0">
                <a:latin typeface="Verdana" panose="020B0604030504040204" pitchFamily="34" charset="0"/>
                <a:ea typeface="Verdana" panose="020B0604030504040204" pitchFamily="34" charset="0"/>
              </a:rPr>
              <a:t>został aresztowany </a:t>
            </a:r>
            <a:r>
              <a:rPr lang="pl-PL" sz="1400" dirty="0">
                <a:latin typeface="Verdana" panose="020B0604030504040204" pitchFamily="34" charset="0"/>
                <a:ea typeface="Verdana" panose="020B0604030504040204" pitchFamily="34" charset="0"/>
              </a:rPr>
              <a:t>we lwowskiej restauracji „Ognisko Inteligencji” w zorganizowanej przez </a:t>
            </a:r>
            <a:r>
              <a:rPr lang="pl-PL" sz="1400" dirty="0" err="1">
                <a:latin typeface="Verdana" panose="020B0604030504040204" pitchFamily="34" charset="0"/>
                <a:ea typeface="Verdana" panose="020B0604030504040204" pitchFamily="34" charset="0"/>
              </a:rPr>
              <a:t>nkwd</a:t>
            </a:r>
            <a:r>
              <a:rPr lang="pl-PL" sz="1400" dirty="0">
                <a:latin typeface="Verdana" panose="020B0604030504040204" pitchFamily="34" charset="0"/>
                <a:ea typeface="Verdana" panose="020B0604030504040204" pitchFamily="34" charset="0"/>
              </a:rPr>
              <a:t> prowokacji.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Osoby zatrzymane podczas tej prowokacji zostały przewiezione </a:t>
            </a:r>
            <a:r>
              <a:rPr lang="pl-PL" sz="1400" b="1" dirty="0">
                <a:latin typeface="Verdana" panose="020B0604030504040204" pitchFamily="34" charset="0"/>
                <a:ea typeface="Verdana" panose="020B0604030504040204" pitchFamily="34" charset="0"/>
              </a:rPr>
              <a:t>do ciężkiego więzienia lwowskiego na </a:t>
            </a:r>
            <a:r>
              <a:rPr lang="pl-PL" sz="1400" b="1" dirty="0" err="1">
                <a:latin typeface="Verdana" panose="020B0604030504040204" pitchFamily="34" charset="0"/>
                <a:ea typeface="Verdana" panose="020B0604030504040204" pitchFamily="34" charset="0"/>
              </a:rPr>
              <a:t>Zamarstynowie</a:t>
            </a:r>
            <a:r>
              <a:rPr lang="pl-PL" sz="1400" b="1" dirty="0">
                <a:latin typeface="Verdana" panose="020B0604030504040204" pitchFamily="34" charset="0"/>
                <a:ea typeface="Verdana" panose="020B0604030504040204" pitchFamily="34" charset="0"/>
              </a:rPr>
              <a:t>. </a:t>
            </a:r>
            <a:br>
              <a:rPr lang="pl-PL" sz="1400" dirty="0">
                <a:latin typeface="Verdana" panose="020B0604030504040204" pitchFamily="34" charset="0"/>
                <a:ea typeface="Verdana" panose="020B0604030504040204" pitchFamily="34" charset="0"/>
              </a:rPr>
            </a:br>
            <a:r>
              <a:rPr lang="pl-PL" sz="1400" b="1" dirty="0">
                <a:latin typeface="Verdana" panose="020B0604030504040204" pitchFamily="34" charset="0"/>
                <a:ea typeface="Verdana" panose="020B0604030504040204" pitchFamily="34" charset="0"/>
              </a:rPr>
              <a:t>W tym miejscu Broniewski wykazał się ogromną siłą i hartem ducha. Wtrącony do karceru przez pięć dni chodził po celi żołnierskim krokiem, wybijał takt i śpiewał wszystkie legionowe pieśni</a:t>
            </a:r>
            <a:r>
              <a:rPr lang="pl-PL" sz="1400" dirty="0">
                <a:latin typeface="Verdana" panose="020B0604030504040204" pitchFamily="34" charset="0"/>
                <a:ea typeface="Verdana" panose="020B0604030504040204" pitchFamily="34" charset="0"/>
              </a:rPr>
              <a:t>.</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Po czterech miesiącach, </a:t>
            </a:r>
            <a:r>
              <a:rPr lang="pl-PL" sz="1400" b="1" dirty="0">
                <a:latin typeface="Verdana" panose="020B0604030504040204" pitchFamily="34" charset="0"/>
                <a:ea typeface="Verdana" panose="020B0604030504040204" pitchFamily="34" charset="0"/>
              </a:rPr>
              <a:t>w maju 1940 r</a:t>
            </a:r>
            <a:r>
              <a:rPr lang="pl-PL" sz="1400" dirty="0">
                <a:latin typeface="Verdana" panose="020B0604030504040204" pitchFamily="34" charset="0"/>
                <a:ea typeface="Verdana" panose="020B0604030504040204" pitchFamily="34" charset="0"/>
              </a:rPr>
              <a:t>., został przetransportowany </a:t>
            </a:r>
            <a:r>
              <a:rPr lang="pl-PL" sz="1400" b="1" dirty="0">
                <a:latin typeface="Verdana" panose="020B0604030504040204" pitchFamily="34" charset="0"/>
                <a:ea typeface="Verdana" panose="020B0604030504040204" pitchFamily="34" charset="0"/>
              </a:rPr>
              <a:t>do więzienia NKWD na Łubiance,</a:t>
            </a:r>
            <a:r>
              <a:rPr lang="pl-PL" sz="1400" dirty="0">
                <a:latin typeface="Verdana" panose="020B0604030504040204" pitchFamily="34" charset="0"/>
                <a:ea typeface="Verdana" panose="020B0604030504040204" pitchFamily="34" charset="0"/>
              </a:rPr>
              <a:t> gdzie torturowany ( </a:t>
            </a:r>
            <a:r>
              <a:rPr lang="pl-PL" sz="1400" b="1" dirty="0">
                <a:latin typeface="Verdana" panose="020B0604030504040204" pitchFamily="34" charset="0"/>
                <a:ea typeface="Verdana" panose="020B0604030504040204" pitchFamily="34" charset="0"/>
              </a:rPr>
              <a:t>wybito mu wszystkie zęby </a:t>
            </a:r>
            <a:r>
              <a:rPr lang="pl-PL" sz="1400" dirty="0">
                <a:latin typeface="Verdana" panose="020B0604030504040204" pitchFamily="34" charset="0"/>
                <a:ea typeface="Verdana" panose="020B0604030504040204" pitchFamily="34" charset="0"/>
              </a:rPr>
              <a:t>) spędził trzynaście miesięcy. </a:t>
            </a:r>
            <a:br>
              <a:rPr lang="pl-PL" sz="1400" dirty="0">
                <a:latin typeface="Verdana" panose="020B0604030504040204" pitchFamily="34" charset="0"/>
                <a:ea typeface="Verdana" panose="020B0604030504040204" pitchFamily="34" charset="0"/>
              </a:rPr>
            </a:b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Świadectwa tej postawy odnajdujemy w wierszach zbiorku wydanego w 1943 r. </a:t>
            </a:r>
            <a:r>
              <a:rPr lang="pl-PL" sz="1400" b="1" dirty="0">
                <a:latin typeface="Verdana" panose="020B0604030504040204" pitchFamily="34" charset="0"/>
                <a:ea typeface="Verdana" panose="020B0604030504040204" pitchFamily="34" charset="0"/>
              </a:rPr>
              <a:t>„Bagnet na broń” – „Co mi tam troska”, „Droga”, „A kiedy będę umierać”, „Monte Cassino” ,„List z więzienia”, „Kasztan”, „Rozmowa z Historią” </a:t>
            </a:r>
            <a:br>
              <a:rPr lang="pl-PL" sz="1400" b="1"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Po wybuchu wojny niemiecko-rosyjskiej wywieziono go </a:t>
            </a:r>
            <a:r>
              <a:rPr lang="pl-PL" sz="1400" b="1" dirty="0">
                <a:latin typeface="Verdana" panose="020B0604030504040204" pitchFamily="34" charset="0"/>
                <a:ea typeface="Verdana" panose="020B0604030504040204" pitchFamily="34" charset="0"/>
              </a:rPr>
              <a:t>do Saratowa</a:t>
            </a:r>
            <a:r>
              <a:rPr lang="pl-PL" sz="1400" dirty="0">
                <a:latin typeface="Verdana" panose="020B0604030504040204" pitchFamily="34" charset="0"/>
                <a:ea typeface="Verdana" panose="020B0604030504040204" pitchFamily="34" charset="0"/>
              </a:rPr>
              <a:t> a następnie </a:t>
            </a:r>
            <a:r>
              <a:rPr lang="pl-PL" sz="1400" b="1" dirty="0">
                <a:latin typeface="Verdana" panose="020B0604030504040204" pitchFamily="34" charset="0"/>
                <a:ea typeface="Verdana" panose="020B0604030504040204" pitchFamily="34" charset="0"/>
              </a:rPr>
              <a:t>do Ałma-Aty</a:t>
            </a:r>
            <a:r>
              <a:rPr lang="pl-PL" sz="1400" dirty="0">
                <a:latin typeface="Verdana" panose="020B0604030504040204" pitchFamily="34" charset="0"/>
                <a:ea typeface="Verdana" panose="020B0604030504040204" pitchFamily="34" charset="0"/>
              </a:rPr>
              <a:t>, gdzie 7 sierpnia 1941 r. jak sam obliczył, </a:t>
            </a:r>
            <a:r>
              <a:rPr lang="pl-PL" sz="1400" b="1" dirty="0">
                <a:latin typeface="Verdana" panose="020B0604030504040204" pitchFamily="34" charset="0"/>
                <a:ea typeface="Verdana" panose="020B0604030504040204" pitchFamily="34" charset="0"/>
              </a:rPr>
              <a:t>po 562 dniach więzienia </a:t>
            </a:r>
            <a:r>
              <a:rPr lang="pl-PL" sz="1400" dirty="0">
                <a:latin typeface="Verdana" panose="020B0604030504040204" pitchFamily="34" charset="0"/>
                <a:ea typeface="Verdana" panose="020B0604030504040204" pitchFamily="34" charset="0"/>
              </a:rPr>
              <a:t>został wypuszczony ( na mocy amnestii wynikającej z układu </a:t>
            </a:r>
            <a:r>
              <a:rPr lang="pl-PL" sz="1400" dirty="0" err="1">
                <a:latin typeface="Verdana" panose="020B0604030504040204" pitchFamily="34" charset="0"/>
                <a:ea typeface="Verdana" panose="020B0604030504040204" pitchFamily="34" charset="0"/>
              </a:rPr>
              <a:t>sikorski-majski</a:t>
            </a:r>
            <a:r>
              <a:rPr lang="pl-PL" sz="1400" dirty="0">
                <a:latin typeface="Verdana" panose="020B0604030504040204" pitchFamily="34" charset="0"/>
                <a:ea typeface="Verdana" panose="020B0604030504040204" pitchFamily="34" charset="0"/>
              </a:rPr>
              <a:t>).</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 </a:t>
            </a:r>
          </a:p>
        </p:txBody>
      </p:sp>
      <p:pic>
        <p:nvPicPr>
          <p:cNvPr id="4" name="Obraz 3">
            <a:extLst>
              <a:ext uri="{FF2B5EF4-FFF2-40B4-BE49-F238E27FC236}">
                <a16:creationId xmlns:a16="http://schemas.microsoft.com/office/drawing/2014/main" id="{F5E6A2C7-C9D1-40DD-A95C-CD1F1F305784}"/>
              </a:ext>
            </a:extLst>
          </p:cNvPr>
          <p:cNvPicPr>
            <a:picLocks noChangeAspect="1"/>
          </p:cNvPicPr>
          <p:nvPr/>
        </p:nvPicPr>
        <p:blipFill>
          <a:blip r:embed="rId2"/>
          <a:stretch>
            <a:fillRect/>
          </a:stretch>
        </p:blipFill>
        <p:spPr>
          <a:xfrm>
            <a:off x="1200488" y="3568039"/>
            <a:ext cx="4572396" cy="3042168"/>
          </a:xfrm>
          <a:prstGeom prst="rect">
            <a:avLst/>
          </a:prstGeom>
        </p:spPr>
      </p:pic>
      <p:pic>
        <p:nvPicPr>
          <p:cNvPr id="5" name="Obraz 4">
            <a:extLst>
              <a:ext uri="{FF2B5EF4-FFF2-40B4-BE49-F238E27FC236}">
                <a16:creationId xmlns:a16="http://schemas.microsoft.com/office/drawing/2014/main" id="{A287E565-CE1D-4824-A4CF-E9E40C2B8C4B}"/>
              </a:ext>
            </a:extLst>
          </p:cNvPr>
          <p:cNvPicPr>
            <a:picLocks noChangeAspect="1"/>
          </p:cNvPicPr>
          <p:nvPr/>
        </p:nvPicPr>
        <p:blipFill>
          <a:blip r:embed="rId3"/>
          <a:stretch>
            <a:fillRect/>
          </a:stretch>
        </p:blipFill>
        <p:spPr>
          <a:xfrm>
            <a:off x="6909509" y="3568039"/>
            <a:ext cx="3267075" cy="3039139"/>
          </a:xfrm>
          <a:prstGeom prst="rect">
            <a:avLst/>
          </a:prstGeom>
        </p:spPr>
      </p:pic>
      <p:pic>
        <p:nvPicPr>
          <p:cNvPr id="3" name="Obraz 2">
            <a:extLst>
              <a:ext uri="{FF2B5EF4-FFF2-40B4-BE49-F238E27FC236}">
                <a16:creationId xmlns:a16="http://schemas.microsoft.com/office/drawing/2014/main" id="{F011AD4B-424D-4A33-8ED5-8231C7119E47}"/>
              </a:ext>
            </a:extLst>
          </p:cNvPr>
          <p:cNvPicPr>
            <a:picLocks noChangeAspect="1"/>
          </p:cNvPicPr>
          <p:nvPr/>
        </p:nvPicPr>
        <p:blipFill>
          <a:blip r:embed="rId4"/>
          <a:stretch>
            <a:fillRect/>
          </a:stretch>
        </p:blipFill>
        <p:spPr>
          <a:xfrm>
            <a:off x="1489210" y="2721803"/>
            <a:ext cx="5218628" cy="707197"/>
          </a:xfrm>
          <a:prstGeom prst="rect">
            <a:avLst/>
          </a:prstGeom>
        </p:spPr>
      </p:pic>
    </p:spTree>
    <p:extLst>
      <p:ext uri="{BB962C8B-B14F-4D97-AF65-F5344CB8AC3E}">
        <p14:creationId xmlns:p14="http://schemas.microsoft.com/office/powerpoint/2010/main" val="3794119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2612CB9-6026-4A84-926E-12B0F32BEF01}"/>
              </a:ext>
            </a:extLst>
          </p:cNvPr>
          <p:cNvSpPr>
            <a:spLocks noGrp="1"/>
          </p:cNvSpPr>
          <p:nvPr>
            <p:ph type="title"/>
          </p:nvPr>
        </p:nvSpPr>
        <p:spPr>
          <a:xfrm>
            <a:off x="6509688" y="2623647"/>
            <a:ext cx="4972511" cy="3106732"/>
          </a:xfrm>
        </p:spPr>
        <p:txBody>
          <a:bodyPr vert="horz" lIns="91440" tIns="45720" rIns="91440" bIns="45720" rtlCol="0" anchor="b">
            <a:noAutofit/>
          </a:bodyPr>
          <a:lstStyle/>
          <a:p>
            <a:pPr>
              <a:lnSpc>
                <a:spcPct val="80000"/>
              </a:lnSpc>
            </a:pP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Od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czasu</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wywiezienia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ze</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Lwowa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nie</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miał</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kontaktu</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rodziną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Maria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Zarębińska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córeczką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Majką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powróciła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przez</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zieloną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granicę</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Warszawy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później</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trafiła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Oświęcimia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Pierwsza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żona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Janina z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córką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Anką</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pracowały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świnosowchozie</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ZSRR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nimi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udało</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Broniewskiemu</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nawiązać</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korespondencję</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Wymiana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listów</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ukochaną</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córką</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nie</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ustała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już</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końca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wojny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Po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odzyskaniu</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wolności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w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kwietniu</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194</a:t>
            </a:r>
            <a:r>
              <a:rPr lang="pl-PL"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1</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roku</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dostał</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Armii</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gen.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Andersa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sierpniu</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1942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ewakuuje</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zsrr</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jako</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dowódca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16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Pułku</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6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dywizji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piechoty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Krasnowodzka</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nad</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morzem</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Kaspijskiem</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potem</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portu</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Pahlawi</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dalej</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przez</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Iran</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Iraku</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potem</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Palestyny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pl-PL"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Ten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okres</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zawarty</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jest w </a:t>
            </a:r>
            <a:r>
              <a:rPr lang="en-US" sz="14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wierszach</a:t>
            </a:r>
            <a: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tułacza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armia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„hymn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polskiego</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żołnierza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pustyni</a:t>
            </a:r>
            <a: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„Co mi tam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troski</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a:t>
            </a:r>
            <a:br>
              <a:rPr lang="en-US" sz="14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w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Jerozolimie</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W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ciągu</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pół</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roku</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powstało</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dwadzieścia</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b="1"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wierszy</a:t>
            </a:r>
            <a:r>
              <a:rPr lang="en-US" sz="1400" b="1"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(m.in. „Via Dolorosa”,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Grób</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Tamerlana</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„Mazurek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Szopena</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Żydom</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polskim</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refleksje</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 </a:t>
            </a:r>
            <a:r>
              <a:rPr lang="en-US" sz="1400" dirty="0" err="1">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palestyńskie</a:t>
            </a:r>
            <a:r>
              <a:rPr lang="en-US" sz="1400" dirty="0">
                <a:blipFill dpi="0" rotWithShape="1">
                  <a:blip r:embed="rId4"/>
                  <a:srcRect/>
                  <a:tile tx="6350" ty="-127000" sx="65000" sy="64000" flip="none" algn="tl"/>
                </a:blipFill>
                <a:effectLst/>
                <a:latin typeface="Verdana" panose="020B0604030504040204" pitchFamily="34" charset="0"/>
                <a:ea typeface="Verdana" panose="020B0604030504040204" pitchFamily="34" charset="0"/>
              </a:rPr>
              <a:t>”.</a:t>
            </a:r>
            <a:br>
              <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endParaRPr lang="en-US" sz="1400" dirty="0">
              <a:blipFill dpi="0" rotWithShape="1">
                <a:blip r:embed="rId4"/>
                <a:srcRect/>
                <a:tile tx="6350" ty="-127000" sx="65000" sy="64000" flip="none" algn="tl"/>
              </a:blipFill>
              <a:latin typeface="Verdana" panose="020B0604030504040204" pitchFamily="34" charset="0"/>
              <a:ea typeface="Verdana" panose="020B0604030504040204" pitchFamily="34" charset="0"/>
            </a:endParaRPr>
          </a:p>
        </p:txBody>
      </p:sp>
      <p:pic>
        <p:nvPicPr>
          <p:cNvPr id="4" name="Obraz 3">
            <a:extLst>
              <a:ext uri="{FF2B5EF4-FFF2-40B4-BE49-F238E27FC236}">
                <a16:creationId xmlns:a16="http://schemas.microsoft.com/office/drawing/2014/main" id="{09169302-9E30-4F63-89A3-49184D31EDC9}"/>
              </a:ext>
            </a:extLst>
          </p:cNvPr>
          <p:cNvPicPr>
            <a:picLocks noChangeAspect="1"/>
          </p:cNvPicPr>
          <p:nvPr/>
        </p:nvPicPr>
        <p:blipFill rotWithShape="1">
          <a:blip r:embed="rId6"/>
          <a:srcRect t="5529" r="2" b="1403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 name="Freeform: Shape 20">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353171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CC0DCE3-8753-43BB-86D2-6452D91E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28BC7A6-65CA-4655-8641-7BDE9699B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8755CF4-45A8-4971-A14E-D6DE02B4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21F62D5-850C-4310-A813-747E46433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9" name="Oval 18">
              <a:extLst>
                <a:ext uri="{FF2B5EF4-FFF2-40B4-BE49-F238E27FC236}">
                  <a16:creationId xmlns:a16="http://schemas.microsoft.com/office/drawing/2014/main" id="{CAD4B505-4A68-456B-9AFD-344192BE9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A7F9A339-5395-403B-B163-DFDDD9E09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2" name="Rectangle 21">
            <a:extLst>
              <a:ext uri="{FF2B5EF4-FFF2-40B4-BE49-F238E27FC236}">
                <a16:creationId xmlns:a16="http://schemas.microsoft.com/office/drawing/2014/main" id="{B945C839-5223-449A-83FF-07A83C46B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7D673E84-7710-46C2-AB60-0C54F719C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1B17C1A-B0DC-4B3C-AB75-60023274CC98}"/>
              </a:ext>
            </a:extLst>
          </p:cNvPr>
          <p:cNvSpPr>
            <a:spLocks noGrp="1"/>
          </p:cNvSpPr>
          <p:nvPr>
            <p:ph type="title"/>
          </p:nvPr>
        </p:nvSpPr>
        <p:spPr>
          <a:xfrm>
            <a:off x="814033" y="1715676"/>
            <a:ext cx="2897826" cy="3357976"/>
          </a:xfrm>
        </p:spPr>
        <p:txBody>
          <a:bodyPr vert="horz" lIns="91440" tIns="45720" rIns="91440" bIns="45720" rtlCol="0" anchor="ctr">
            <a:normAutofit fontScale="90000"/>
          </a:bodyPr>
          <a:lstStyle/>
          <a:p>
            <a:pPr>
              <a:lnSpc>
                <a:spcPct val="80000"/>
              </a:lnSpc>
            </a:pP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czerwcu</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1943 r</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wydaje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Jerozolimie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zbiór</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bagnet</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broń</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Tomik</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został</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przyjęty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entuzjastycznie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przez</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czytelników</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krytykę</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pl-PL" sz="15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194</a:t>
            </a:r>
            <a:r>
              <a:rPr lang="pl-PL"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5</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r.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wyszedł</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kolejny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tom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wierszy</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jerozolimskich</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pt. </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Drzewo</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b="1"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rozpaczające</a:t>
            </a:r>
            <a:r>
              <a:rPr lang="en-US" sz="1500" b="1"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zawierający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o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bardzo</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różnym</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nastroju</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liryczne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zawadiackie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nostalgiczne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Znalazły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tam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też</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utwory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takie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jak „Homo Sapiens”, „Monte Cassino”,” 63″,”Mogiły”,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przepis</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poezję</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czy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Targowisko</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„Homo sapiens” to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obłożony</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Polsce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powojennej</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cenzurą</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aż</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do 1980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roku</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głównie</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powodu</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zwrotki</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dotyczącej</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zbrodni</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500" kern="1200" cap="all" baseline="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katyńskiej</a:t>
            </a:r>
            <a:r>
              <a:rPr lang="en-US" sz="1500" kern="1200" cap="all" baseline="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500" kern="1200" cap="all" baseline="0" dirty="0">
                <a:blipFill dpi="0" rotWithShape="1">
                  <a:blip r:embed="rId4"/>
                  <a:srcRect/>
                  <a:tile tx="6350" ty="-127000" sx="65000" sy="64000" flip="none" algn="tl"/>
                </a:blipFill>
                <a:latin typeface="+mj-lt"/>
                <a:ea typeface="+mj-ea"/>
                <a:cs typeface="+mj-cs"/>
              </a:rPr>
            </a:br>
            <a:endParaRPr lang="en-US" sz="1500" kern="1200" cap="all" baseline="0" dirty="0">
              <a:blipFill dpi="0" rotWithShape="1">
                <a:blip r:embed="rId4"/>
                <a:srcRect/>
                <a:tile tx="6350" ty="-127000" sx="65000" sy="64000" flip="none" algn="tl"/>
              </a:blipFill>
              <a:latin typeface="+mj-lt"/>
              <a:ea typeface="+mj-ea"/>
              <a:cs typeface="+mj-cs"/>
            </a:endParaRPr>
          </a:p>
        </p:txBody>
      </p:sp>
      <p:sp>
        <p:nvSpPr>
          <p:cNvPr id="26" name="Rectangle 25">
            <a:extLst>
              <a:ext uri="{FF2B5EF4-FFF2-40B4-BE49-F238E27FC236}">
                <a16:creationId xmlns:a16="http://schemas.microsoft.com/office/drawing/2014/main" id="{139CA32C-70F8-4CA5-AA5D-57191F4D8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033" y="928117"/>
            <a:ext cx="338328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a:extLst>
              <a:ext uri="{FF2B5EF4-FFF2-40B4-BE49-F238E27FC236}">
                <a16:creationId xmlns:a16="http://schemas.microsoft.com/office/drawing/2014/main" id="{BFB7A188-C2C3-4272-AC32-AE266125B26E}"/>
              </a:ext>
            </a:extLst>
          </p:cNvPr>
          <p:cNvPicPr>
            <a:picLocks noChangeAspect="1"/>
          </p:cNvPicPr>
          <p:nvPr/>
        </p:nvPicPr>
        <p:blipFill>
          <a:blip r:embed="rId6"/>
          <a:stretch>
            <a:fillRect/>
          </a:stretch>
        </p:blipFill>
        <p:spPr>
          <a:xfrm>
            <a:off x="9311012" y="3477559"/>
            <a:ext cx="2049422" cy="3128352"/>
          </a:xfrm>
          <a:prstGeom prst="rect">
            <a:avLst/>
          </a:prstGeom>
        </p:spPr>
      </p:pic>
      <p:pic>
        <p:nvPicPr>
          <p:cNvPr id="7" name="Obraz 6">
            <a:extLst>
              <a:ext uri="{FF2B5EF4-FFF2-40B4-BE49-F238E27FC236}">
                <a16:creationId xmlns:a16="http://schemas.microsoft.com/office/drawing/2014/main" id="{C0C3A5CB-8B13-4A29-A4E3-86B5C4B78260}"/>
              </a:ext>
            </a:extLst>
          </p:cNvPr>
          <p:cNvPicPr>
            <a:picLocks noChangeAspect="1"/>
          </p:cNvPicPr>
          <p:nvPr/>
        </p:nvPicPr>
        <p:blipFill>
          <a:blip r:embed="rId7"/>
          <a:stretch>
            <a:fillRect/>
          </a:stretch>
        </p:blipFill>
        <p:spPr>
          <a:xfrm>
            <a:off x="9302128" y="344750"/>
            <a:ext cx="2075839" cy="2824271"/>
          </a:xfrm>
          <a:prstGeom prst="rect">
            <a:avLst/>
          </a:prstGeom>
        </p:spPr>
      </p:pic>
      <p:sp>
        <p:nvSpPr>
          <p:cNvPr id="28" name="Rectangle 27">
            <a:extLst>
              <a:ext uri="{FF2B5EF4-FFF2-40B4-BE49-F238E27FC236}">
                <a16:creationId xmlns:a16="http://schemas.microsoft.com/office/drawing/2014/main" id="{22A7090A-8739-4C0E-AE2B-E9574F83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033" y="5782820"/>
            <a:ext cx="338328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E74DD241-70FF-4D92-99B7-2E3262D34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31" name="Oval 30">
              <a:extLst>
                <a:ext uri="{FF2B5EF4-FFF2-40B4-BE49-F238E27FC236}">
                  <a16:creationId xmlns:a16="http://schemas.microsoft.com/office/drawing/2014/main" id="{37C4DBDA-CE47-4C85-9D28-009A33B03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5402800A-EB0F-495B-AD52-CBAF6B3FF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Obraz 2">
            <a:extLst>
              <a:ext uri="{FF2B5EF4-FFF2-40B4-BE49-F238E27FC236}">
                <a16:creationId xmlns:a16="http://schemas.microsoft.com/office/drawing/2014/main" id="{90D15BCC-16CB-4DF5-A431-007162FA6B99}"/>
              </a:ext>
            </a:extLst>
          </p:cNvPr>
          <p:cNvPicPr>
            <a:picLocks noChangeAspect="1"/>
          </p:cNvPicPr>
          <p:nvPr/>
        </p:nvPicPr>
        <p:blipFill>
          <a:blip r:embed="rId8"/>
          <a:stretch>
            <a:fillRect/>
          </a:stretch>
        </p:blipFill>
        <p:spPr>
          <a:xfrm>
            <a:off x="4727280" y="1735769"/>
            <a:ext cx="4170025" cy="3414056"/>
          </a:xfrm>
          <a:prstGeom prst="rect">
            <a:avLst/>
          </a:prstGeom>
        </p:spPr>
      </p:pic>
      <p:pic>
        <p:nvPicPr>
          <p:cNvPr id="5" name="Obraz 4">
            <a:extLst>
              <a:ext uri="{FF2B5EF4-FFF2-40B4-BE49-F238E27FC236}">
                <a16:creationId xmlns:a16="http://schemas.microsoft.com/office/drawing/2014/main" id="{6319AB8E-D6CA-4A2D-9D90-D1647AE55C68}"/>
              </a:ext>
            </a:extLst>
          </p:cNvPr>
          <p:cNvPicPr>
            <a:picLocks noChangeAspect="1"/>
          </p:cNvPicPr>
          <p:nvPr/>
        </p:nvPicPr>
        <p:blipFill>
          <a:blip r:embed="rId9"/>
          <a:stretch>
            <a:fillRect/>
          </a:stretch>
        </p:blipFill>
        <p:spPr>
          <a:xfrm>
            <a:off x="5395501" y="5429286"/>
            <a:ext cx="4791871" cy="640135"/>
          </a:xfrm>
          <a:prstGeom prst="rect">
            <a:avLst/>
          </a:prstGeom>
        </p:spPr>
      </p:pic>
    </p:spTree>
    <p:extLst>
      <p:ext uri="{BB962C8B-B14F-4D97-AF65-F5344CB8AC3E}">
        <p14:creationId xmlns:p14="http://schemas.microsoft.com/office/powerpoint/2010/main" val="4163045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167F19-4B5D-4918-B0C0-6452DB983B20}"/>
              </a:ext>
            </a:extLst>
          </p:cNvPr>
          <p:cNvSpPr>
            <a:spLocks noGrp="1"/>
          </p:cNvSpPr>
          <p:nvPr>
            <p:ph type="title"/>
          </p:nvPr>
        </p:nvSpPr>
        <p:spPr>
          <a:xfrm>
            <a:off x="1066800" y="687127"/>
            <a:ext cx="10058400" cy="1306172"/>
          </a:xfrm>
        </p:spPr>
        <p:txBody>
          <a:bodyPr>
            <a:noAutofit/>
          </a:bodyPr>
          <a:lstStyle/>
          <a:p>
            <a:r>
              <a:rPr lang="pl-PL" sz="14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Poeta urodził się 17 grudnia 1897 r. w PŁOCKU. </a:t>
            </a:r>
            <a:r>
              <a:rPr lang="pl-PL" sz="1400" dirty="0">
                <a:effectLst/>
                <a:latin typeface="Verdana" panose="020B0604030504040204" pitchFamily="34" charset="0"/>
                <a:ea typeface="Verdana" panose="020B0604030504040204" pitchFamily="34" charset="0"/>
                <a:cs typeface="Times New Roman" panose="02020603050405020304" pitchFamily="18" charset="0"/>
              </a:rPr>
              <a:t>Był najmłodszym dzieckiem Zofii z Lubowidzkich i Antoniego Broniewskiego. Miał dwie starsze siostry – Zofię i Janinę. Ojciec pracował jako kasjer w banku. Umarł, kiedy Władzio miał 5 lat. Rodziną zaopiekował się wtedy dziadek, Antoni Lubowidzki- notariusz płockiego sądu . Niestety na krótko. Umarł trzy lata później. </a:t>
            </a:r>
            <a:br>
              <a:rPr lang="pl-PL" sz="1400" dirty="0">
                <a:effectLst/>
                <a:latin typeface="Calibri" panose="020F0502020204030204" pitchFamily="34" charset="0"/>
                <a:ea typeface="Calibri" panose="020F0502020204030204" pitchFamily="34" charset="0"/>
                <a:cs typeface="Times New Roman" panose="02020603050405020304" pitchFamily="18" charset="0"/>
              </a:rPr>
            </a:br>
            <a:r>
              <a:rPr lang="pl-PL" sz="14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w rodzinie dbano o tradycje patriotyczne. przodkowie brali udział w powstaniach 1831 i 1863 roku. Dziadek poety, Jan Bonifacy Broniewski, brał udział w powstaniu listopadowym. W powstaniu styczniowym zginęli dwaj bracia babki Jadwigi Lubowidzkiej, Walerian i Romuald Ostrowscy.</a:t>
            </a:r>
            <a:r>
              <a:rPr lang="pl-PL" sz="1400" dirty="0">
                <a:effectLst/>
                <a:latin typeface="Calibri" panose="020F0502020204030204" pitchFamily="34" charset="0"/>
                <a:ea typeface="Calibri" panose="020F0502020204030204" pitchFamily="34" charset="0"/>
                <a:cs typeface="Times New Roman" panose="02020603050405020304" pitchFamily="18" charset="0"/>
              </a:rPr>
              <a:t> </a:t>
            </a:r>
            <a:endParaRPr lang="pl-PL" sz="1400" dirty="0">
              <a:latin typeface="Verdana" panose="020B0604030504040204" pitchFamily="34" charset="0"/>
              <a:ea typeface="Verdana" panose="020B0604030504040204" pitchFamily="34" charset="0"/>
            </a:endParaRPr>
          </a:p>
        </p:txBody>
      </p:sp>
      <p:sp>
        <p:nvSpPr>
          <p:cNvPr id="3" name="Symbol zastępczy tekstu 2">
            <a:extLst>
              <a:ext uri="{FF2B5EF4-FFF2-40B4-BE49-F238E27FC236}">
                <a16:creationId xmlns:a16="http://schemas.microsoft.com/office/drawing/2014/main" id="{6CE50C60-30C2-4620-B9D3-1F1A0624D8F0}"/>
              </a:ext>
            </a:extLst>
          </p:cNvPr>
          <p:cNvSpPr>
            <a:spLocks noGrp="1"/>
          </p:cNvSpPr>
          <p:nvPr>
            <p:ph type="body" idx="1"/>
          </p:nvPr>
        </p:nvSpPr>
        <p:spPr>
          <a:xfrm>
            <a:off x="1066800" y="2699810"/>
            <a:ext cx="4754880" cy="640080"/>
          </a:xfrm>
        </p:spPr>
        <p:txBody>
          <a:bodyPr/>
          <a:lstStyle/>
          <a:p>
            <a:r>
              <a:rPr lang="pl-PL" dirty="0"/>
              <a:t>Dom rodzinny w Płocku.</a:t>
            </a:r>
          </a:p>
          <a:p>
            <a:endParaRPr lang="pl-PL" dirty="0"/>
          </a:p>
        </p:txBody>
      </p:sp>
      <p:pic>
        <p:nvPicPr>
          <p:cNvPr id="7" name="Symbol zastępczy zawartości 6">
            <a:extLst>
              <a:ext uri="{FF2B5EF4-FFF2-40B4-BE49-F238E27FC236}">
                <a16:creationId xmlns:a16="http://schemas.microsoft.com/office/drawing/2014/main" id="{80242652-CE57-45A7-AC07-DC7BE9E7F0DC}"/>
              </a:ext>
            </a:extLst>
          </p:cNvPr>
          <p:cNvPicPr>
            <a:picLocks noGrp="1" noChangeAspect="1"/>
          </p:cNvPicPr>
          <p:nvPr>
            <p:ph sz="half" idx="2"/>
          </p:nvPr>
        </p:nvPicPr>
        <p:blipFill>
          <a:blip r:embed="rId2"/>
          <a:stretch>
            <a:fillRect/>
          </a:stretch>
        </p:blipFill>
        <p:spPr>
          <a:xfrm>
            <a:off x="1176846" y="3339890"/>
            <a:ext cx="4186520" cy="3140998"/>
          </a:xfrm>
          <a:prstGeom prst="rect">
            <a:avLst/>
          </a:prstGeom>
        </p:spPr>
      </p:pic>
      <p:sp>
        <p:nvSpPr>
          <p:cNvPr id="5" name="Symbol zastępczy tekstu 4">
            <a:extLst>
              <a:ext uri="{FF2B5EF4-FFF2-40B4-BE49-F238E27FC236}">
                <a16:creationId xmlns:a16="http://schemas.microsoft.com/office/drawing/2014/main" id="{48B5D825-2498-488B-87E3-3518F29A6CEF}"/>
              </a:ext>
            </a:extLst>
          </p:cNvPr>
          <p:cNvSpPr>
            <a:spLocks noGrp="1"/>
          </p:cNvSpPr>
          <p:nvPr>
            <p:ph type="body" sz="quarter" idx="3"/>
          </p:nvPr>
        </p:nvSpPr>
        <p:spPr>
          <a:xfrm>
            <a:off x="6445762" y="2600429"/>
            <a:ext cx="4754880" cy="640080"/>
          </a:xfrm>
        </p:spPr>
        <p:txBody>
          <a:bodyPr/>
          <a:lstStyle/>
          <a:p>
            <a:r>
              <a:rPr lang="pl-PL" dirty="0"/>
              <a:t>Rodzice Broniewskiego Zofia i Antoni.</a:t>
            </a:r>
          </a:p>
        </p:txBody>
      </p:sp>
      <p:pic>
        <p:nvPicPr>
          <p:cNvPr id="8" name="Symbol zastępczy zawartości 7">
            <a:extLst>
              <a:ext uri="{FF2B5EF4-FFF2-40B4-BE49-F238E27FC236}">
                <a16:creationId xmlns:a16="http://schemas.microsoft.com/office/drawing/2014/main" id="{9D4729F5-26C1-467F-AB87-59B7E3E7C932}"/>
              </a:ext>
            </a:extLst>
          </p:cNvPr>
          <p:cNvPicPr>
            <a:picLocks noGrp="1" noChangeAspect="1"/>
          </p:cNvPicPr>
          <p:nvPr>
            <p:ph sz="quarter" idx="4"/>
          </p:nvPr>
        </p:nvPicPr>
        <p:blipFill>
          <a:blip r:embed="rId3"/>
          <a:stretch>
            <a:fillRect/>
          </a:stretch>
        </p:blipFill>
        <p:spPr>
          <a:xfrm>
            <a:off x="6445762" y="3347360"/>
            <a:ext cx="4186520" cy="3133528"/>
          </a:xfrm>
          <a:prstGeom prst="rect">
            <a:avLst/>
          </a:prstGeom>
        </p:spPr>
      </p:pic>
    </p:spTree>
    <p:extLst>
      <p:ext uri="{BB962C8B-B14F-4D97-AF65-F5344CB8AC3E}">
        <p14:creationId xmlns:p14="http://schemas.microsoft.com/office/powerpoint/2010/main" val="379836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9" name="Rectangle 18">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C9D41C3-2AFD-47B8-82CC-961E5FA3967F}"/>
              </a:ext>
            </a:extLst>
          </p:cNvPr>
          <p:cNvSpPr>
            <a:spLocks noGrp="1"/>
          </p:cNvSpPr>
          <p:nvPr>
            <p:ph type="title"/>
          </p:nvPr>
        </p:nvSpPr>
        <p:spPr>
          <a:xfrm>
            <a:off x="634757" y="5442101"/>
            <a:ext cx="10509069" cy="1472224"/>
          </a:xfrm>
        </p:spPr>
        <p:txBody>
          <a:bodyPr vert="horz" lIns="91440" tIns="45720" rIns="91440" bIns="45720" rtlCol="0" anchor="b">
            <a:normAutofit fontScale="90000"/>
          </a:bodyPr>
          <a:lstStyle/>
          <a:p>
            <a:pPr>
              <a:lnSpc>
                <a:spcPct val="80000"/>
              </a:lnSpc>
            </a:pPr>
            <a:r>
              <a:rPr lang="en-US" sz="1300" b="1" dirty="0">
                <a:solidFill>
                  <a:schemeClr val="tx1"/>
                </a:solidFill>
                <a:latin typeface="Verdana" panose="020B0604030504040204" pitchFamily="34" charset="0"/>
                <a:ea typeface="Verdana" panose="020B0604030504040204" pitchFamily="34" charset="0"/>
              </a:rPr>
              <a:t>W </a:t>
            </a:r>
            <a:r>
              <a:rPr lang="en-US" sz="1300" b="1" dirty="0" err="1">
                <a:solidFill>
                  <a:schemeClr val="tx1"/>
                </a:solidFill>
                <a:latin typeface="Verdana" panose="020B0604030504040204" pitchFamily="34" charset="0"/>
                <a:ea typeface="Verdana" panose="020B0604030504040204" pitchFamily="34" charset="0"/>
              </a:rPr>
              <a:t>styczniu</a:t>
            </a:r>
            <a:r>
              <a:rPr lang="en-US" sz="1300" b="1" dirty="0">
                <a:solidFill>
                  <a:schemeClr val="tx1"/>
                </a:solidFill>
                <a:latin typeface="Verdana" panose="020B0604030504040204" pitchFamily="34" charset="0"/>
                <a:ea typeface="Verdana" panose="020B0604030504040204" pitchFamily="34" charset="0"/>
              </a:rPr>
              <a:t> 1945 </a:t>
            </a:r>
            <a:r>
              <a:rPr lang="en-US" sz="1300" b="1" dirty="0" err="1">
                <a:solidFill>
                  <a:schemeClr val="tx1"/>
                </a:solidFill>
                <a:latin typeface="Verdana" panose="020B0604030504040204" pitchFamily="34" charset="0"/>
                <a:ea typeface="Verdana" panose="020B0604030504040204" pitchFamily="34" charset="0"/>
              </a:rPr>
              <a:t>roku</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dotarła</a:t>
            </a:r>
            <a:r>
              <a:rPr lang="en-US" sz="1300" b="1" dirty="0">
                <a:solidFill>
                  <a:schemeClr val="tx1"/>
                </a:solidFill>
                <a:latin typeface="Verdana" panose="020B0604030504040204" pitchFamily="34" charset="0"/>
                <a:ea typeface="Verdana" panose="020B0604030504040204" pitchFamily="34" charset="0"/>
              </a:rPr>
              <a:t> do </a:t>
            </a:r>
            <a:r>
              <a:rPr lang="en-US" sz="1300" b="1" dirty="0" err="1">
                <a:solidFill>
                  <a:schemeClr val="tx1"/>
                </a:solidFill>
                <a:latin typeface="Verdana" panose="020B0604030504040204" pitchFamily="34" charset="0"/>
                <a:ea typeface="Verdana" panose="020B0604030504040204" pitchFamily="34" charset="0"/>
              </a:rPr>
              <a:t>Broniewskiego</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fałszywa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wiadomość</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że</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żona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Marysia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Zarębińska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nie</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przeżyła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Oświęcimia</a:t>
            </a:r>
            <a:r>
              <a:rPr lang="en-US" sz="1300" dirty="0">
                <a:solidFill>
                  <a:schemeClr val="tx1"/>
                </a:solidFill>
                <a:latin typeface="Verdana" panose="020B0604030504040204" pitchFamily="34" charset="0"/>
                <a:ea typeface="Verdana" panose="020B0604030504040204" pitchFamily="34" charset="0"/>
              </a:rPr>
              <a:t>. </a:t>
            </a:r>
            <a:br>
              <a:rPr lang="en-US" sz="1300" dirty="0">
                <a:solidFill>
                  <a:schemeClr val="tx1"/>
                </a:solidFill>
                <a:latin typeface="Verdana" panose="020B0604030504040204" pitchFamily="34" charset="0"/>
                <a:ea typeface="Verdana" panose="020B0604030504040204" pitchFamily="34" charset="0"/>
              </a:rPr>
            </a:br>
            <a:r>
              <a:rPr lang="en-US" sz="1300" dirty="0" err="1">
                <a:solidFill>
                  <a:schemeClr val="tx1"/>
                </a:solidFill>
                <a:latin typeface="Verdana" panose="020B0604030504040204" pitchFamily="34" charset="0"/>
                <a:ea typeface="Verdana" panose="020B0604030504040204" pitchFamily="34" charset="0"/>
              </a:rPr>
              <a:t>Był</a:t>
            </a:r>
            <a:r>
              <a:rPr lang="en-US" sz="1300" dirty="0">
                <a:solidFill>
                  <a:schemeClr val="tx1"/>
                </a:solidFill>
                <a:latin typeface="Verdana" panose="020B0604030504040204" pitchFamily="34" charset="0"/>
                <a:ea typeface="Verdana" panose="020B0604030504040204" pitchFamily="34" charset="0"/>
              </a:rPr>
              <a:t> to </a:t>
            </a:r>
            <a:r>
              <a:rPr lang="en-US" sz="1300" b="1" dirty="0" err="1">
                <a:solidFill>
                  <a:schemeClr val="tx1"/>
                </a:solidFill>
                <a:latin typeface="Verdana" panose="020B0604030504040204" pitchFamily="34" charset="0"/>
                <a:ea typeface="Verdana" panose="020B0604030504040204" pitchFamily="34" charset="0"/>
              </a:rPr>
              <a:t>bardzo</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trudny</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okres</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dla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poety</a:t>
            </a:r>
            <a:r>
              <a:rPr lang="en-US" sz="1300" dirty="0">
                <a:solidFill>
                  <a:schemeClr val="tx1"/>
                </a:solidFill>
                <a:latin typeface="Verdana" panose="020B0604030504040204" pitchFamily="34" charset="0"/>
                <a:ea typeface="Verdana" panose="020B0604030504040204" pitchFamily="34" charset="0"/>
              </a:rPr>
              <a:t>, w </a:t>
            </a:r>
            <a:r>
              <a:rPr lang="en-US" sz="1300" dirty="0" err="1">
                <a:solidFill>
                  <a:schemeClr val="tx1"/>
                </a:solidFill>
                <a:latin typeface="Verdana" panose="020B0604030504040204" pitchFamily="34" charset="0"/>
                <a:ea typeface="Verdana" panose="020B0604030504040204" pitchFamily="34" charset="0"/>
              </a:rPr>
              <a:t>którym</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zwątpienie</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i</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choroba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alkoholowa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mocno</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dały</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znać</a:t>
            </a:r>
            <a:r>
              <a:rPr lang="en-US" sz="1300" dirty="0">
                <a:solidFill>
                  <a:schemeClr val="tx1"/>
                </a:solidFill>
                <a:latin typeface="Verdana" panose="020B0604030504040204" pitchFamily="34" charset="0"/>
                <a:ea typeface="Verdana" panose="020B0604030504040204" pitchFamily="34" charset="0"/>
              </a:rPr>
              <a:t> o </a:t>
            </a:r>
            <a:r>
              <a:rPr lang="en-US" sz="1300" dirty="0" err="1">
                <a:solidFill>
                  <a:schemeClr val="tx1"/>
                </a:solidFill>
                <a:latin typeface="Verdana" panose="020B0604030504040204" pitchFamily="34" charset="0"/>
                <a:ea typeface="Verdana" panose="020B0604030504040204" pitchFamily="34" charset="0"/>
              </a:rPr>
              <a:t>sobie</a:t>
            </a:r>
            <a:r>
              <a:rPr lang="en-US" sz="1300" dirty="0">
                <a:solidFill>
                  <a:schemeClr val="tx1"/>
                </a:solidFill>
                <a:latin typeface="Verdana" panose="020B0604030504040204" pitchFamily="34" charset="0"/>
                <a:ea typeface="Verdana" panose="020B0604030504040204" pitchFamily="34" charset="0"/>
              </a:rPr>
              <a:t>.</a:t>
            </a:r>
            <a:br>
              <a:rPr lang="en-US" sz="1300" dirty="0">
                <a:solidFill>
                  <a:schemeClr val="tx1"/>
                </a:solidFill>
                <a:latin typeface="Verdana" panose="020B0604030504040204" pitchFamily="34" charset="0"/>
                <a:ea typeface="Verdana" panose="020B0604030504040204" pitchFamily="34" charset="0"/>
              </a:rPr>
            </a:br>
            <a:r>
              <a:rPr lang="en-US" sz="1300" dirty="0" err="1">
                <a:solidFill>
                  <a:schemeClr val="tx1"/>
                </a:solidFill>
                <a:latin typeface="Verdana" panose="020B0604030504040204" pitchFamily="34" charset="0"/>
                <a:ea typeface="Verdana" panose="020B0604030504040204" pitchFamily="34" charset="0"/>
              </a:rPr>
              <a:t>Broniewski</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napisał</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wiersze</a:t>
            </a:r>
            <a:r>
              <a:rPr lang="en-US" sz="1300" dirty="0">
                <a:solidFill>
                  <a:schemeClr val="tx1"/>
                </a:solidFill>
                <a:latin typeface="Verdana" panose="020B0604030504040204" pitchFamily="34" charset="0"/>
                <a:ea typeface="Verdana" panose="020B0604030504040204" pitchFamily="34" charset="0"/>
              </a:rPr>
              <a:t> </a:t>
            </a:r>
            <a:r>
              <a:rPr lang="en-US" sz="1300" b="1" dirty="0">
                <a:solidFill>
                  <a:schemeClr val="tx1"/>
                </a:solidFill>
                <a:latin typeface="Verdana" panose="020B0604030504040204" pitchFamily="34" charset="0"/>
                <a:ea typeface="Verdana" panose="020B0604030504040204" pitchFamily="34" charset="0"/>
              </a:rPr>
              <a:t>„</a:t>
            </a:r>
            <a:r>
              <a:rPr lang="en-US" sz="1300" b="1" dirty="0" err="1">
                <a:solidFill>
                  <a:schemeClr val="tx1"/>
                </a:solidFill>
                <a:latin typeface="Verdana" panose="020B0604030504040204" pitchFamily="34" charset="0"/>
                <a:ea typeface="Verdana" panose="020B0604030504040204" pitchFamily="34" charset="0"/>
              </a:rPr>
              <a:t>Ręka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umarłej</a:t>
            </a:r>
            <a:r>
              <a:rPr lang="en-US" sz="1300" b="1" dirty="0">
                <a:solidFill>
                  <a:schemeClr val="tx1"/>
                </a:solidFill>
                <a:latin typeface="Verdana" panose="020B0604030504040204" pitchFamily="34" charset="0"/>
                <a:ea typeface="Verdana" panose="020B0604030504040204" pitchFamily="34" charset="0"/>
              </a:rPr>
              <a:t>”, ”zona”, </a:t>
            </a:r>
            <a:r>
              <a:rPr lang="en-US" sz="1300" b="1" dirty="0" err="1">
                <a:solidFill>
                  <a:schemeClr val="tx1"/>
                </a:solidFill>
                <a:latin typeface="Verdana" panose="020B0604030504040204" pitchFamily="34" charset="0"/>
                <a:ea typeface="Verdana" panose="020B0604030504040204" pitchFamily="34" charset="0"/>
              </a:rPr>
              <a:t>Ballada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Ciała</a:t>
            </a:r>
            <a:r>
              <a:rPr lang="en-US" sz="1300" b="1"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zanim</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wyjaśniło</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się</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że</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wiadomość</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była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nieprawdziwa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i</a:t>
            </a:r>
            <a:r>
              <a:rPr lang="en-US" sz="1300" dirty="0">
                <a:solidFill>
                  <a:schemeClr val="tx1"/>
                </a:solidFill>
                <a:latin typeface="Verdana" panose="020B0604030504040204" pitchFamily="34" charset="0"/>
                <a:ea typeface="Verdana" panose="020B0604030504040204" pitchFamily="34" charset="0"/>
              </a:rPr>
              <a:t> Maria </a:t>
            </a:r>
            <a:r>
              <a:rPr lang="en-US" sz="1300" dirty="0" err="1">
                <a:solidFill>
                  <a:schemeClr val="tx1"/>
                </a:solidFill>
                <a:latin typeface="Verdana" panose="020B0604030504040204" pitchFamily="34" charset="0"/>
                <a:ea typeface="Verdana" panose="020B0604030504040204" pitchFamily="34" charset="0"/>
              </a:rPr>
              <a:t>żyje</a:t>
            </a:r>
            <a:r>
              <a:rPr lang="en-US" sz="1300" dirty="0">
                <a:solidFill>
                  <a:schemeClr val="tx1"/>
                </a:solidFill>
                <a:latin typeface="Verdana" panose="020B0604030504040204" pitchFamily="34" charset="0"/>
                <a:ea typeface="Verdana" panose="020B0604030504040204" pitchFamily="34" charset="0"/>
              </a:rPr>
              <a:t>.</a:t>
            </a:r>
            <a:br>
              <a:rPr lang="en-US" sz="1300" dirty="0">
                <a:solidFill>
                  <a:schemeClr val="tx1"/>
                </a:solidFill>
                <a:latin typeface="Verdana" panose="020B0604030504040204" pitchFamily="34" charset="0"/>
                <a:ea typeface="Verdana" panose="020B0604030504040204" pitchFamily="34" charset="0"/>
              </a:rPr>
            </a:br>
            <a:br>
              <a:rPr lang="en-US" sz="1300" dirty="0">
                <a:solidFill>
                  <a:schemeClr val="tx1"/>
                </a:solidFill>
                <a:latin typeface="Verdana" panose="020B0604030504040204" pitchFamily="34" charset="0"/>
                <a:ea typeface="Verdana" panose="020B0604030504040204" pitchFamily="34" charset="0"/>
              </a:rPr>
            </a:br>
            <a:r>
              <a:rPr lang="en-US" sz="1300" dirty="0" err="1">
                <a:solidFill>
                  <a:schemeClr val="tx1"/>
                </a:solidFill>
                <a:latin typeface="Verdana" panose="020B0604030504040204" pitchFamily="34" charset="0"/>
                <a:ea typeface="Verdana" panose="020B0604030504040204" pitchFamily="34" charset="0"/>
              </a:rPr>
              <a:t>Pół</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roku</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później</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dostał</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wizę</a:t>
            </a:r>
            <a:r>
              <a:rPr lang="en-US" sz="1300" dirty="0">
                <a:solidFill>
                  <a:schemeClr val="tx1"/>
                </a:solidFill>
                <a:latin typeface="Verdana" panose="020B0604030504040204" pitchFamily="34" charset="0"/>
                <a:ea typeface="Verdana" panose="020B0604030504040204" pitchFamily="34" charset="0"/>
              </a:rPr>
              <a:t> do </a:t>
            </a:r>
            <a:r>
              <a:rPr lang="en-US" sz="1300" dirty="0" err="1">
                <a:solidFill>
                  <a:schemeClr val="tx1"/>
                </a:solidFill>
                <a:latin typeface="Verdana" panose="020B0604030504040204" pitchFamily="34" charset="0"/>
                <a:ea typeface="Verdana" panose="020B0604030504040204" pitchFamily="34" charset="0"/>
              </a:rPr>
              <a:t>Anglii</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Namawiano</a:t>
            </a:r>
            <a:r>
              <a:rPr lang="en-US" sz="1300" dirty="0">
                <a:solidFill>
                  <a:schemeClr val="tx1"/>
                </a:solidFill>
                <a:latin typeface="Verdana" panose="020B0604030504040204" pitchFamily="34" charset="0"/>
                <a:ea typeface="Verdana" panose="020B0604030504040204" pitchFamily="34" charset="0"/>
              </a:rPr>
              <a:t> go do </a:t>
            </a:r>
            <a:r>
              <a:rPr lang="en-US" sz="1300" dirty="0" err="1">
                <a:solidFill>
                  <a:schemeClr val="tx1"/>
                </a:solidFill>
                <a:latin typeface="Verdana" panose="020B0604030504040204" pitchFamily="34" charset="0"/>
                <a:ea typeface="Verdana" panose="020B0604030504040204" pitchFamily="34" charset="0"/>
              </a:rPr>
              <a:t>pozostania</a:t>
            </a:r>
            <a:r>
              <a:rPr lang="en-US" sz="1300" dirty="0">
                <a:solidFill>
                  <a:schemeClr val="tx1"/>
                </a:solidFill>
                <a:latin typeface="Verdana" panose="020B0604030504040204" pitchFamily="34" charset="0"/>
                <a:ea typeface="Verdana" panose="020B0604030504040204" pitchFamily="34" charset="0"/>
              </a:rPr>
              <a:t> w </a:t>
            </a:r>
            <a:r>
              <a:rPr lang="en-US" sz="1300" dirty="0" err="1">
                <a:solidFill>
                  <a:schemeClr val="tx1"/>
                </a:solidFill>
                <a:latin typeface="Verdana" panose="020B0604030504040204" pitchFamily="34" charset="0"/>
                <a:ea typeface="Verdana" panose="020B0604030504040204" pitchFamily="34" charset="0"/>
              </a:rPr>
              <a:t>Londynie</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Tęsknota</a:t>
            </a:r>
            <a:r>
              <a:rPr lang="en-US" sz="1300" dirty="0">
                <a:solidFill>
                  <a:schemeClr val="tx1"/>
                </a:solidFill>
                <a:latin typeface="Verdana" panose="020B0604030504040204" pitchFamily="34" charset="0"/>
                <a:ea typeface="Verdana" panose="020B0604030504040204" pitchFamily="34" charset="0"/>
              </a:rPr>
              <a:t> za </a:t>
            </a:r>
            <a:r>
              <a:rPr lang="en-US" sz="1300" dirty="0" err="1">
                <a:solidFill>
                  <a:schemeClr val="tx1"/>
                </a:solidFill>
                <a:latin typeface="Verdana" panose="020B0604030504040204" pitchFamily="34" charset="0"/>
                <a:ea typeface="Verdana" panose="020B0604030504040204" pitchFamily="34" charset="0"/>
              </a:rPr>
              <a:t>rodziną</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i</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krajem</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zadecydowały</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że</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Postanowił</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jednak</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wracać</a:t>
            </a:r>
            <a:r>
              <a:rPr lang="en-US" sz="1300" dirty="0">
                <a:solidFill>
                  <a:schemeClr val="tx1"/>
                </a:solidFill>
                <a:latin typeface="Verdana" panose="020B0604030504040204" pitchFamily="34" charset="0"/>
                <a:ea typeface="Verdana" panose="020B0604030504040204" pitchFamily="34" charset="0"/>
              </a:rPr>
              <a:t> do </a:t>
            </a:r>
            <a:r>
              <a:rPr lang="en-US" sz="1300" dirty="0" err="1">
                <a:solidFill>
                  <a:schemeClr val="tx1"/>
                </a:solidFill>
                <a:latin typeface="Verdana" panose="020B0604030504040204" pitchFamily="34" charset="0"/>
                <a:ea typeface="Verdana" panose="020B0604030504040204" pitchFamily="34" charset="0"/>
              </a:rPr>
              <a:t>Polski</a:t>
            </a:r>
            <a:r>
              <a:rPr lang="en-US" sz="1300" dirty="0">
                <a:solidFill>
                  <a:schemeClr val="tx1"/>
                </a:solidFill>
                <a:latin typeface="Verdana" panose="020B0604030504040204" pitchFamily="34" charset="0"/>
                <a:ea typeface="Verdana" panose="020B0604030504040204" pitchFamily="34" charset="0"/>
              </a:rPr>
              <a:t>.</a:t>
            </a:r>
            <a:br>
              <a:rPr lang="en-US" sz="1300" dirty="0">
                <a:solidFill>
                  <a:schemeClr val="tx1"/>
                </a:solidFill>
                <a:latin typeface="Verdana" panose="020B0604030504040204" pitchFamily="34" charset="0"/>
                <a:ea typeface="Verdana" panose="020B0604030504040204" pitchFamily="34" charset="0"/>
              </a:rPr>
            </a:br>
            <a:br>
              <a:rPr lang="en-US" sz="1300" dirty="0">
                <a:solidFill>
                  <a:schemeClr val="tx1"/>
                </a:solidFill>
                <a:latin typeface="Verdana" panose="020B0604030504040204" pitchFamily="34" charset="0"/>
                <a:ea typeface="Verdana" panose="020B0604030504040204" pitchFamily="34" charset="0"/>
              </a:rPr>
            </a:br>
            <a:r>
              <a:rPr lang="en-US" sz="1300" b="1" dirty="0" err="1">
                <a:solidFill>
                  <a:schemeClr val="tx1"/>
                </a:solidFill>
                <a:latin typeface="Verdana" panose="020B0604030504040204" pitchFamily="34" charset="0"/>
                <a:ea typeface="Verdana" panose="020B0604030504040204" pitchFamily="34" charset="0"/>
              </a:rPr>
              <a:t>Wrócił</a:t>
            </a:r>
            <a:r>
              <a:rPr lang="en-US" sz="1300" b="1" dirty="0">
                <a:solidFill>
                  <a:schemeClr val="tx1"/>
                </a:solidFill>
                <a:latin typeface="Verdana" panose="020B0604030504040204" pitchFamily="34" charset="0"/>
                <a:ea typeface="Verdana" panose="020B0604030504040204" pitchFamily="34" charset="0"/>
              </a:rPr>
              <a:t> w </a:t>
            </a:r>
            <a:r>
              <a:rPr lang="en-US" sz="1300" b="1" dirty="0" err="1">
                <a:solidFill>
                  <a:schemeClr val="tx1"/>
                </a:solidFill>
                <a:latin typeface="Verdana" panose="020B0604030504040204" pitchFamily="34" charset="0"/>
                <a:ea typeface="Verdana" panose="020B0604030504040204" pitchFamily="34" charset="0"/>
              </a:rPr>
              <a:t>listopadzie</a:t>
            </a:r>
            <a:r>
              <a:rPr lang="en-US" sz="1300" b="1" dirty="0">
                <a:solidFill>
                  <a:schemeClr val="tx1"/>
                </a:solidFill>
                <a:latin typeface="Verdana" panose="020B0604030504040204" pitchFamily="34" charset="0"/>
                <a:ea typeface="Verdana" panose="020B0604030504040204" pitchFamily="34" charset="0"/>
              </a:rPr>
              <a:t> 1945 </a:t>
            </a:r>
            <a:r>
              <a:rPr lang="en-US" sz="1300" b="1" dirty="0" err="1">
                <a:solidFill>
                  <a:schemeClr val="tx1"/>
                </a:solidFill>
                <a:latin typeface="Verdana" panose="020B0604030504040204" pitchFamily="34" charset="0"/>
                <a:ea typeface="Verdana" panose="020B0604030504040204" pitchFamily="34" charset="0"/>
              </a:rPr>
              <a:t>roku</a:t>
            </a:r>
            <a:r>
              <a:rPr lang="en-US" sz="1300" b="1"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akurat</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na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urodziny</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córki</a:t>
            </a:r>
            <a:r>
              <a:rPr lang="en-US" sz="1300" dirty="0">
                <a:solidFill>
                  <a:schemeClr val="tx1"/>
                </a:solidFill>
                <a:latin typeface="Verdana" panose="020B0604030504040204" pitchFamily="34" charset="0"/>
                <a:ea typeface="Verdana" panose="020B0604030504040204" pitchFamily="34" charset="0"/>
              </a:rPr>
              <a:t> Anki. Po </a:t>
            </a:r>
            <a:r>
              <a:rPr lang="en-US" sz="1300" dirty="0" err="1">
                <a:solidFill>
                  <a:schemeClr val="tx1"/>
                </a:solidFill>
                <a:latin typeface="Verdana" panose="020B0604030504040204" pitchFamily="34" charset="0"/>
                <a:ea typeface="Verdana" panose="020B0604030504040204" pitchFamily="34" charset="0"/>
              </a:rPr>
              <a:t>jego</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powrocie</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rodzinna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sielanka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przerwana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na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Żoliborzu</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przez</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wojnę</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przeniosła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się</a:t>
            </a:r>
            <a:r>
              <a:rPr lang="en-US" sz="1300" dirty="0">
                <a:solidFill>
                  <a:schemeClr val="tx1"/>
                </a:solidFill>
                <a:latin typeface="Verdana" panose="020B0604030504040204" pitchFamily="34" charset="0"/>
                <a:ea typeface="Verdana" panose="020B0604030504040204" pitchFamily="34" charset="0"/>
              </a:rPr>
              <a:t> do </a:t>
            </a:r>
            <a:r>
              <a:rPr lang="en-US" sz="1300" dirty="0" err="1">
                <a:solidFill>
                  <a:schemeClr val="tx1"/>
                </a:solidFill>
                <a:latin typeface="Verdana" panose="020B0604030504040204" pitchFamily="34" charset="0"/>
                <a:ea typeface="Verdana" panose="020B0604030504040204" pitchFamily="34" charset="0"/>
              </a:rPr>
              <a:t>Łodzi</a:t>
            </a:r>
            <a:r>
              <a:rPr lang="en-US" sz="1300" dirty="0">
                <a:solidFill>
                  <a:schemeClr val="tx1"/>
                </a:solidFill>
                <a:latin typeface="Verdana" panose="020B0604030504040204" pitchFamily="34" charset="0"/>
                <a:ea typeface="Verdana" panose="020B0604030504040204" pitchFamily="34" charset="0"/>
              </a:rPr>
              <a:t>.</a:t>
            </a:r>
            <a:br>
              <a:rPr lang="en-US" sz="1300" dirty="0">
                <a:solidFill>
                  <a:schemeClr val="tx1"/>
                </a:solidFill>
                <a:latin typeface="Verdana" panose="020B0604030504040204" pitchFamily="34" charset="0"/>
                <a:ea typeface="Verdana" panose="020B0604030504040204" pitchFamily="34" charset="0"/>
              </a:rPr>
            </a:br>
            <a:r>
              <a:rPr lang="en-US" sz="1300" b="1" dirty="0" err="1">
                <a:solidFill>
                  <a:schemeClr val="tx1"/>
                </a:solidFill>
                <a:latin typeface="Verdana" panose="020B0604030504040204" pitchFamily="34" charset="0"/>
                <a:ea typeface="Verdana" panose="020B0604030504040204" pitchFamily="34" charset="0"/>
              </a:rPr>
              <a:t>Marysia</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ocalona</a:t>
            </a:r>
            <a:r>
              <a:rPr lang="en-US" sz="1300" b="1" dirty="0">
                <a:solidFill>
                  <a:schemeClr val="tx1"/>
                </a:solidFill>
                <a:latin typeface="Verdana" panose="020B0604030504040204" pitchFamily="34" charset="0"/>
                <a:ea typeface="Verdana" panose="020B0604030504040204" pitchFamily="34" charset="0"/>
              </a:rPr>
              <a:t> z </a:t>
            </a:r>
            <a:r>
              <a:rPr lang="en-US" sz="1300" b="1" dirty="0" err="1">
                <a:solidFill>
                  <a:schemeClr val="tx1"/>
                </a:solidFill>
                <a:latin typeface="Verdana" panose="020B0604030504040204" pitchFamily="34" charset="0"/>
                <a:ea typeface="Verdana" panose="020B0604030504040204" pitchFamily="34" charset="0"/>
              </a:rPr>
              <a:t>Oświęcimia</a:t>
            </a:r>
            <a:r>
              <a:rPr lang="en-US" sz="1300" b="1"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wcześniej</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już</a:t>
            </a:r>
            <a:r>
              <a:rPr lang="en-US" sz="1300"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zamieszkała</a:t>
            </a:r>
            <a:r>
              <a:rPr lang="en-US" sz="1300" b="1" dirty="0">
                <a:solidFill>
                  <a:schemeClr val="tx1"/>
                </a:solidFill>
                <a:latin typeface="Verdana" panose="020B0604030504040204" pitchFamily="34" charset="0"/>
                <a:ea typeface="Verdana" panose="020B0604030504040204" pitchFamily="34" charset="0"/>
              </a:rPr>
              <a:t> w </a:t>
            </a:r>
            <a:r>
              <a:rPr lang="en-US" sz="1300" b="1" dirty="0" err="1">
                <a:solidFill>
                  <a:schemeClr val="tx1"/>
                </a:solidFill>
                <a:latin typeface="Verdana" panose="020B0604030504040204" pitchFamily="34" charset="0"/>
                <a:ea typeface="Verdana" panose="020B0604030504040204" pitchFamily="34" charset="0"/>
              </a:rPr>
              <a:t>Łodzi</a:t>
            </a:r>
            <a:r>
              <a:rPr lang="en-US" sz="1300" b="1" dirty="0">
                <a:solidFill>
                  <a:schemeClr val="tx1"/>
                </a:solidFill>
                <a:latin typeface="Verdana" panose="020B0604030504040204" pitchFamily="34" charset="0"/>
                <a:ea typeface="Verdana" panose="020B0604030504040204" pitchFamily="34" charset="0"/>
              </a:rPr>
              <a:t> z </a:t>
            </a:r>
            <a:r>
              <a:rPr lang="en-US" sz="1300" b="1" dirty="0" err="1">
                <a:solidFill>
                  <a:schemeClr val="tx1"/>
                </a:solidFill>
                <a:latin typeface="Verdana" panose="020B0604030504040204" pitchFamily="34" charset="0"/>
                <a:ea typeface="Verdana" panose="020B0604030504040204" pitchFamily="34" charset="0"/>
              </a:rPr>
              <a:t>córką</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Majką</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którą</a:t>
            </a:r>
            <a:r>
              <a:rPr lang="en-US" sz="1300" dirty="0">
                <a:solidFill>
                  <a:schemeClr val="tx1"/>
                </a:solidFill>
                <a:latin typeface="Verdana" panose="020B0604030504040204" pitchFamily="34" charset="0"/>
                <a:ea typeface="Verdana" panose="020B0604030504040204" pitchFamily="34" charset="0"/>
              </a:rPr>
              <a:t> Janina (</a:t>
            </a:r>
            <a:r>
              <a:rPr lang="en-US" sz="1300" dirty="0" err="1">
                <a:solidFill>
                  <a:schemeClr val="tx1"/>
                </a:solidFill>
                <a:latin typeface="Verdana" panose="020B0604030504040204" pitchFamily="34" charset="0"/>
                <a:ea typeface="Verdana" panose="020B0604030504040204" pitchFamily="34" charset="0"/>
              </a:rPr>
              <a:t>matka</a:t>
            </a:r>
            <a:r>
              <a:rPr lang="en-US" sz="1300" dirty="0">
                <a:solidFill>
                  <a:schemeClr val="tx1"/>
                </a:solidFill>
                <a:latin typeface="Verdana" panose="020B0604030504040204" pitchFamily="34" charset="0"/>
                <a:ea typeface="Verdana" panose="020B0604030504040204" pitchFamily="34" charset="0"/>
              </a:rPr>
              <a:t> Anki) </a:t>
            </a:r>
            <a:r>
              <a:rPr lang="en-US" sz="1300" dirty="0" err="1">
                <a:solidFill>
                  <a:schemeClr val="tx1"/>
                </a:solidFill>
                <a:latin typeface="Verdana" panose="020B0604030504040204" pitchFamily="34" charset="0"/>
                <a:ea typeface="Verdana" panose="020B0604030504040204" pitchFamily="34" charset="0"/>
              </a:rPr>
              <a:t>odnalazła</a:t>
            </a:r>
            <a:r>
              <a:rPr lang="en-US" sz="1300" dirty="0">
                <a:solidFill>
                  <a:schemeClr val="tx1"/>
                </a:solidFill>
                <a:latin typeface="Verdana" panose="020B0604030504040204" pitchFamily="34" charset="0"/>
                <a:ea typeface="Verdana" panose="020B0604030504040204" pitchFamily="34" charset="0"/>
              </a:rPr>
              <a:t> w </a:t>
            </a:r>
            <a:r>
              <a:rPr lang="en-US" sz="1300" dirty="0" err="1">
                <a:solidFill>
                  <a:schemeClr val="tx1"/>
                </a:solidFill>
                <a:latin typeface="Verdana" panose="020B0604030504040204" pitchFamily="34" charset="0"/>
                <a:ea typeface="Verdana" panose="020B0604030504040204" pitchFamily="34" charset="0"/>
              </a:rPr>
              <a:t>sierocińcu</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Anka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przyjechała</a:t>
            </a:r>
            <a:r>
              <a:rPr lang="en-US" sz="1300" dirty="0">
                <a:solidFill>
                  <a:schemeClr val="tx1"/>
                </a:solidFill>
                <a:latin typeface="Verdana" panose="020B0604030504040204" pitchFamily="34" charset="0"/>
                <a:ea typeface="Verdana" panose="020B0604030504040204" pitchFamily="34" charset="0"/>
              </a:rPr>
              <a:t> z </a:t>
            </a:r>
            <a:r>
              <a:rPr lang="en-US" sz="1300" dirty="0" err="1">
                <a:solidFill>
                  <a:schemeClr val="tx1"/>
                </a:solidFill>
                <a:latin typeface="Verdana" panose="020B0604030504040204" pitchFamily="34" charset="0"/>
                <a:ea typeface="Verdana" panose="020B0604030504040204" pitchFamily="34" charset="0"/>
              </a:rPr>
              <a:t>Moskwy</a:t>
            </a:r>
            <a:r>
              <a:rPr lang="en-US" sz="1300" dirty="0">
                <a:solidFill>
                  <a:schemeClr val="tx1"/>
                </a:solidFill>
                <a:latin typeface="Verdana" panose="020B0604030504040204" pitchFamily="34" charset="0"/>
                <a:ea typeface="Verdana" panose="020B0604030504040204" pitchFamily="34" charset="0"/>
              </a:rPr>
              <a:t>. </a:t>
            </a:r>
            <a:br>
              <a:rPr lang="en-US" sz="1300" dirty="0">
                <a:solidFill>
                  <a:schemeClr val="tx1"/>
                </a:solidFill>
                <a:latin typeface="Verdana" panose="020B0604030504040204" pitchFamily="34" charset="0"/>
                <a:ea typeface="Verdana" panose="020B0604030504040204" pitchFamily="34" charset="0"/>
              </a:rPr>
            </a:br>
            <a:r>
              <a:rPr lang="en-US" sz="1300" b="1" dirty="0">
                <a:solidFill>
                  <a:schemeClr val="tx1"/>
                </a:solidFill>
                <a:latin typeface="Verdana" panose="020B0604030504040204" pitchFamily="34" charset="0"/>
                <a:ea typeface="Verdana" panose="020B0604030504040204" pitchFamily="34" charset="0"/>
              </a:rPr>
              <a:t>W </a:t>
            </a:r>
            <a:r>
              <a:rPr lang="en-US" sz="1300" b="1" dirty="0" err="1">
                <a:solidFill>
                  <a:schemeClr val="tx1"/>
                </a:solidFill>
                <a:latin typeface="Verdana" panose="020B0604030504040204" pitchFamily="34" charset="0"/>
                <a:ea typeface="Verdana" panose="020B0604030504040204" pitchFamily="34" charset="0"/>
              </a:rPr>
              <a:t>Łodzi</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dziewczynki</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teraz</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już</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nastolatki</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znowu</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mieszkały</a:t>
            </a:r>
            <a:r>
              <a:rPr lang="en-US" sz="1300" b="1" dirty="0">
                <a:solidFill>
                  <a:schemeClr val="tx1"/>
                </a:solidFill>
                <a:latin typeface="Verdana" panose="020B0604030504040204" pitchFamily="34" charset="0"/>
                <a:ea typeface="Verdana" panose="020B0604030504040204" pitchFamily="34" charset="0"/>
              </a:rPr>
              <a:t> </a:t>
            </a:r>
            <a:r>
              <a:rPr lang="en-US" sz="1300" b="1" dirty="0" err="1">
                <a:solidFill>
                  <a:schemeClr val="tx1"/>
                </a:solidFill>
                <a:latin typeface="Verdana" panose="020B0604030504040204" pitchFamily="34" charset="0"/>
                <a:ea typeface="Verdana" panose="020B0604030504040204" pitchFamily="34" charset="0"/>
              </a:rPr>
              <a:t>razem</a:t>
            </a:r>
            <a:r>
              <a:rPr lang="en-US" sz="1300" b="1"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i</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chodziły</a:t>
            </a:r>
            <a:r>
              <a:rPr lang="en-US" sz="1300" dirty="0">
                <a:solidFill>
                  <a:schemeClr val="tx1"/>
                </a:solidFill>
                <a:latin typeface="Verdana" panose="020B0604030504040204" pitchFamily="34" charset="0"/>
                <a:ea typeface="Verdana" panose="020B0604030504040204" pitchFamily="34" charset="0"/>
              </a:rPr>
              <a:t> do </a:t>
            </a:r>
            <a:r>
              <a:rPr lang="en-US" sz="1300" dirty="0" err="1">
                <a:solidFill>
                  <a:schemeClr val="tx1"/>
                </a:solidFill>
                <a:latin typeface="Verdana" panose="020B0604030504040204" pitchFamily="34" charset="0"/>
                <a:ea typeface="Verdana" panose="020B0604030504040204" pitchFamily="34" charset="0"/>
              </a:rPr>
              <a:t>szkoły</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Anka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robiła</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polską</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maturę</a:t>
            </a:r>
            <a:r>
              <a:rPr lang="en-US" sz="1300" dirty="0">
                <a:solidFill>
                  <a:schemeClr val="tx1"/>
                </a:solidFill>
                <a:latin typeface="Verdana" panose="020B0604030504040204" pitchFamily="34" charset="0"/>
                <a:ea typeface="Verdana" panose="020B0604030504040204" pitchFamily="34" charset="0"/>
              </a:rPr>
              <a:t> (Janina z </a:t>
            </a:r>
            <a:r>
              <a:rPr lang="en-US" sz="1300" dirty="0" err="1">
                <a:solidFill>
                  <a:schemeClr val="tx1"/>
                </a:solidFill>
                <a:latin typeface="Verdana" panose="020B0604030504040204" pitchFamily="34" charset="0"/>
                <a:ea typeface="Verdana" panose="020B0604030504040204" pitchFamily="34" charset="0"/>
              </a:rPr>
              <a:t>mężem</a:t>
            </a:r>
            <a:r>
              <a:rPr lang="en-US" sz="1300" dirty="0">
                <a:solidFill>
                  <a:schemeClr val="tx1"/>
                </a:solidFill>
                <a:latin typeface="Verdana" panose="020B0604030504040204" pitchFamily="34" charset="0"/>
                <a:ea typeface="Verdana" panose="020B0604030504040204" pitchFamily="34" charset="0"/>
              </a:rPr>
              <a:t> </a:t>
            </a:r>
            <a:r>
              <a:rPr lang="en-US" sz="1300" dirty="0" err="1">
                <a:solidFill>
                  <a:schemeClr val="tx1"/>
                </a:solidFill>
                <a:latin typeface="Verdana" panose="020B0604030504040204" pitchFamily="34" charset="0"/>
                <a:ea typeface="Verdana" panose="020B0604030504040204" pitchFamily="34" charset="0"/>
              </a:rPr>
              <a:t>mieszkała</a:t>
            </a:r>
            <a:r>
              <a:rPr lang="en-US" sz="1300" dirty="0">
                <a:solidFill>
                  <a:schemeClr val="tx1"/>
                </a:solidFill>
                <a:latin typeface="Verdana" panose="020B0604030504040204" pitchFamily="34" charset="0"/>
                <a:ea typeface="Verdana" panose="020B0604030504040204" pitchFamily="34" charset="0"/>
              </a:rPr>
              <a:t> w </a:t>
            </a:r>
            <a:r>
              <a:rPr lang="en-US" sz="1300" dirty="0" err="1">
                <a:solidFill>
                  <a:schemeClr val="tx1"/>
                </a:solidFill>
                <a:latin typeface="Verdana" panose="020B0604030504040204" pitchFamily="34" charset="0"/>
                <a:ea typeface="Verdana" panose="020B0604030504040204" pitchFamily="34" charset="0"/>
              </a:rPr>
              <a:t>Warszawie</a:t>
            </a:r>
            <a:r>
              <a:rPr lang="en-US" sz="1300" dirty="0">
                <a:solidFill>
                  <a:schemeClr val="tx1"/>
                </a:solidFill>
                <a:latin typeface="Verdana" panose="020B0604030504040204" pitchFamily="34" charset="0"/>
                <a:ea typeface="Verdana" panose="020B0604030504040204" pitchFamily="34" charset="0"/>
              </a:rPr>
              <a:t>). </a:t>
            </a:r>
            <a:br>
              <a:rPr lang="en-US" sz="1700" dirty="0">
                <a:solidFill>
                  <a:schemeClr val="tx1"/>
                </a:solidFill>
              </a:rPr>
            </a:br>
            <a:endParaRPr lang="en-US" sz="1700" dirty="0">
              <a:solidFill>
                <a:schemeClr val="tx1"/>
              </a:solidFill>
            </a:endParaRPr>
          </a:p>
        </p:txBody>
      </p:sp>
      <p:pic>
        <p:nvPicPr>
          <p:cNvPr id="4" name="Obraz 3">
            <a:extLst>
              <a:ext uri="{FF2B5EF4-FFF2-40B4-BE49-F238E27FC236}">
                <a16:creationId xmlns:a16="http://schemas.microsoft.com/office/drawing/2014/main" id="{896CFAD1-2191-47D2-AA78-DC9D5835845C}"/>
              </a:ext>
            </a:extLst>
          </p:cNvPr>
          <p:cNvPicPr>
            <a:picLocks noChangeAspect="1"/>
          </p:cNvPicPr>
          <p:nvPr/>
        </p:nvPicPr>
        <p:blipFill rotWithShape="1">
          <a:blip r:embed="rId7"/>
          <a:srcRect t="6103" b="40962"/>
          <a:stretch/>
        </p:blipFill>
        <p:spPr>
          <a:xfrm>
            <a:off x="20" y="10"/>
            <a:ext cx="12191980" cy="4243361"/>
          </a:xfrm>
          <a:prstGeom prst="rect">
            <a:avLst/>
          </a:prstGeom>
        </p:spPr>
      </p:pic>
    </p:spTree>
    <p:extLst>
      <p:ext uri="{BB962C8B-B14F-4D97-AF65-F5344CB8AC3E}">
        <p14:creationId xmlns:p14="http://schemas.microsoft.com/office/powerpoint/2010/main" val="732638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A8D26F-01AC-4C25-80C9-5D4C9FEDEC85}"/>
              </a:ext>
            </a:extLst>
          </p:cNvPr>
          <p:cNvSpPr>
            <a:spLocks noGrp="1"/>
          </p:cNvSpPr>
          <p:nvPr>
            <p:ph type="title"/>
          </p:nvPr>
        </p:nvSpPr>
        <p:spPr>
          <a:xfrm>
            <a:off x="1066800" y="555654"/>
            <a:ext cx="10058400" cy="1609344"/>
          </a:xfrm>
        </p:spPr>
        <p:txBody>
          <a:bodyPr>
            <a:normAutofit fontScale="90000"/>
          </a:bodyPr>
          <a:lstStyle/>
          <a:p>
            <a:r>
              <a:rPr lang="pl-PL" sz="1400" b="1" dirty="0">
                <a:latin typeface="Verdana" panose="020B0604030504040204" pitchFamily="34" charset="0"/>
                <a:ea typeface="Verdana" panose="020B0604030504040204" pitchFamily="34" charset="0"/>
              </a:rPr>
              <a:t>Marysia</a:t>
            </a:r>
            <a:r>
              <a:rPr lang="pl-PL" sz="1400" dirty="0">
                <a:latin typeface="Verdana" panose="020B0604030504040204" pitchFamily="34" charset="0"/>
                <a:ea typeface="Verdana" panose="020B0604030504040204" pitchFamily="34" charset="0"/>
              </a:rPr>
              <a:t> zaczęła grać w teatrze a twórczość </a:t>
            </a:r>
            <a:r>
              <a:rPr lang="pl-PL" sz="1400" dirty="0" err="1">
                <a:latin typeface="Verdana" panose="020B0604030504040204" pitchFamily="34" charset="0"/>
                <a:ea typeface="Verdana" panose="020B0604030504040204" pitchFamily="34" charset="0"/>
              </a:rPr>
              <a:t>broniewskiego</a:t>
            </a:r>
            <a:r>
              <a:rPr lang="pl-PL" sz="1400" dirty="0">
                <a:latin typeface="Verdana" panose="020B0604030504040204" pitchFamily="34" charset="0"/>
                <a:ea typeface="Verdana" panose="020B0604030504040204" pitchFamily="34" charset="0"/>
              </a:rPr>
              <a:t> rozkwita i zdobywa uznanie – świadczą o tym przyznane mu w roku 1946 nagrody literackie miast Łodzi i Warszawy. </a:t>
            </a:r>
            <a:br>
              <a:rPr lang="pl-PL" sz="1400" dirty="0">
                <a:latin typeface="Verdana" panose="020B0604030504040204" pitchFamily="34" charset="0"/>
                <a:ea typeface="Verdana" panose="020B0604030504040204" pitchFamily="34" charset="0"/>
              </a:rPr>
            </a:b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Optymistyczny ton ówczesnych wierszy przyćmiła wkrótce osobista tragedia poety.</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rok później</a:t>
            </a:r>
            <a:r>
              <a:rPr lang="pl-PL" sz="1400" b="1" dirty="0">
                <a:latin typeface="Verdana" panose="020B0604030504040204" pitchFamily="34" charset="0"/>
                <a:ea typeface="Verdana" panose="020B0604030504040204" pitchFamily="34" charset="0"/>
              </a:rPr>
              <a:t> Maria</a:t>
            </a:r>
            <a:r>
              <a:rPr lang="pl-PL" sz="1400" dirty="0">
                <a:latin typeface="Verdana" panose="020B0604030504040204" pitchFamily="34" charset="0"/>
                <a:ea typeface="Verdana" panose="020B0604030504040204" pitchFamily="34" charset="0"/>
              </a:rPr>
              <a:t> </a:t>
            </a:r>
            <a:r>
              <a:rPr lang="pl-PL" sz="1400" b="1" dirty="0">
                <a:latin typeface="Verdana" panose="020B0604030504040204" pitchFamily="34" charset="0"/>
                <a:ea typeface="Verdana" panose="020B0604030504040204" pitchFamily="34" charset="0"/>
              </a:rPr>
              <a:t>zachorowała na nieuleczalną chorobę krwi</a:t>
            </a:r>
            <a:r>
              <a:rPr lang="pl-PL" sz="1400" dirty="0">
                <a:latin typeface="Verdana" panose="020B0604030504040204" pitchFamily="34" charset="0"/>
                <a:ea typeface="Verdana" panose="020B0604030504040204" pitchFamily="34" charset="0"/>
              </a:rPr>
              <a:t>, której nabawiła sie w Oświęcimiu i mimo leczenia w klinice w Szwajcarii </a:t>
            </a:r>
            <a:r>
              <a:rPr lang="pl-PL" sz="1400" b="1" dirty="0">
                <a:latin typeface="Verdana" panose="020B0604030504040204" pitchFamily="34" charset="0"/>
                <a:ea typeface="Verdana" panose="020B0604030504040204" pitchFamily="34" charset="0"/>
              </a:rPr>
              <a:t>zmarła w Zurichu w lipcu 1947 roku.</a:t>
            </a:r>
            <a:br>
              <a:rPr lang="pl-PL" sz="1400" b="1" dirty="0">
                <a:latin typeface="Verdana" panose="020B0604030504040204" pitchFamily="34" charset="0"/>
                <a:ea typeface="Verdana" panose="020B0604030504040204" pitchFamily="34" charset="0"/>
              </a:rPr>
            </a:br>
            <a:br>
              <a:rPr lang="pl-PL" sz="1400" b="1"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Broniewski powtórnie bardzo ciężko przeżył jej śmierć (tym razem prawdziwą).</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poświęcił jej szereg przejmujących utworów, opublikowanych w </a:t>
            </a:r>
            <a:r>
              <a:rPr lang="pl-PL" sz="1400" b="1" dirty="0">
                <a:latin typeface="Verdana" panose="020B0604030504040204" pitchFamily="34" charset="0"/>
                <a:ea typeface="Verdana" panose="020B0604030504040204" pitchFamily="34" charset="0"/>
              </a:rPr>
              <a:t>tomie „Nadzieja”.</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napisał poświęcone ukochanej żonie wiersze</a:t>
            </a:r>
            <a:r>
              <a:rPr lang="pl-PL" sz="1400" b="1" dirty="0">
                <a:latin typeface="Verdana" panose="020B0604030504040204" pitchFamily="34" charset="0"/>
                <a:ea typeface="Verdana" panose="020B0604030504040204" pitchFamily="34" charset="0"/>
              </a:rPr>
              <a:t>:” Opowiadania Oświęcimskie”,” Lot”, „Obrączka” i „</a:t>
            </a:r>
            <a:r>
              <a:rPr lang="pl-PL" sz="1400" b="1" dirty="0" err="1">
                <a:latin typeface="Verdana" panose="020B0604030504040204" pitchFamily="34" charset="0"/>
                <a:ea typeface="Verdana" panose="020B0604030504040204" pitchFamily="34" charset="0"/>
              </a:rPr>
              <a:t>Hirslanden</a:t>
            </a:r>
            <a:r>
              <a:rPr lang="pl-PL" sz="1400" b="1" dirty="0">
                <a:latin typeface="Verdana" panose="020B0604030504040204" pitchFamily="34" charset="0"/>
                <a:ea typeface="Verdana" panose="020B0604030504040204" pitchFamily="34" charset="0"/>
              </a:rPr>
              <a:t>”.</a:t>
            </a:r>
          </a:p>
        </p:txBody>
      </p:sp>
      <p:pic>
        <p:nvPicPr>
          <p:cNvPr id="4" name="Obraz 3">
            <a:extLst>
              <a:ext uri="{FF2B5EF4-FFF2-40B4-BE49-F238E27FC236}">
                <a16:creationId xmlns:a16="http://schemas.microsoft.com/office/drawing/2014/main" id="{7E804D11-3A9D-4C71-80A5-E9CB52E887D3}"/>
              </a:ext>
            </a:extLst>
          </p:cNvPr>
          <p:cNvPicPr>
            <a:picLocks noChangeAspect="1"/>
          </p:cNvPicPr>
          <p:nvPr/>
        </p:nvPicPr>
        <p:blipFill>
          <a:blip r:embed="rId2"/>
          <a:stretch>
            <a:fillRect/>
          </a:stretch>
        </p:blipFill>
        <p:spPr>
          <a:xfrm>
            <a:off x="3032620" y="2423184"/>
            <a:ext cx="5824236" cy="3879162"/>
          </a:xfrm>
          <a:prstGeom prst="rect">
            <a:avLst/>
          </a:prstGeom>
        </p:spPr>
      </p:pic>
    </p:spTree>
    <p:extLst>
      <p:ext uri="{BB962C8B-B14F-4D97-AF65-F5344CB8AC3E}">
        <p14:creationId xmlns:p14="http://schemas.microsoft.com/office/powerpoint/2010/main" val="2055352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7" name="Oval 16">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19A1D830-E73C-47A9-A534-323CEEFF5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F69FBEC-4C47-4288-962D-3FC20C79F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9676C88-94CE-4548-9C8D-CB5EECE8ACBD}"/>
              </a:ext>
            </a:extLst>
          </p:cNvPr>
          <p:cNvSpPr>
            <a:spLocks noGrp="1"/>
          </p:cNvSpPr>
          <p:nvPr>
            <p:ph type="title"/>
          </p:nvPr>
        </p:nvSpPr>
        <p:spPr>
          <a:xfrm>
            <a:off x="7349418" y="1253294"/>
            <a:ext cx="3896264" cy="3765666"/>
          </a:xfrm>
        </p:spPr>
        <p:txBody>
          <a:bodyPr vert="horz" lIns="91440" tIns="45720" rIns="91440" bIns="45720" rtlCol="0" anchor="b">
            <a:normAutofit fontScale="90000"/>
          </a:bodyPr>
          <a:lstStyle/>
          <a:p>
            <a:pPr>
              <a:lnSpc>
                <a:spcPct val="80000"/>
              </a:lnSpc>
            </a:pP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okresie</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powojennym</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władysław</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stał</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się</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jedną</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wizytówek</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nowej</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władzy</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Poetą</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którego</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talent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zaprzęgnięto</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służbę</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komunizmu</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br>
              <a:rPr lang="pl-PL"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tym</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okresie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Broniewski</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pisze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wiersze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głównie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politycznie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propagandowe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takie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jak :</a:t>
            </a:r>
            <a:b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Opowieści</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o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życiu</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śmierci</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Karola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Waltera-Świerczewskiego</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1947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Słowie</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o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Stalinie</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1949, ale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powstają</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też</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poematy</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liryczne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Mazowsze</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i</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Wisła</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br>
              <a:rPr lang="pl-PL"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W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czasach</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stalinizmu</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był</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poetą</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głęboko</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zaangażowanym</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budowę</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nowej</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rzeczywistości</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b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b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Odmówił</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jednak</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Bierutowi</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agentowi</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nkwd</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osadzonemu</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stanowisku</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prezydenta</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w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powojennej</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Polsce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napisania</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słów</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nowego</a:t>
            </a:r>
            <a:r>
              <a:rPr lang="en-US" sz="1600" b="1"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b="1"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hymnu</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wręczając</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mu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kartkę</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z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napisem</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jeszcze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polska</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nie</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 </a:t>
            </a:r>
            <a:r>
              <a:rPr lang="en-US" sz="1600" dirty="0" err="1">
                <a:blipFill dpi="0" rotWithShape="1">
                  <a:blip r:embed="rId4"/>
                  <a:srcRect/>
                  <a:tile tx="6350" ty="-127000" sx="65000" sy="64000" flip="none" algn="tl"/>
                </a:blipFill>
                <a:latin typeface="Verdana" panose="020B0604030504040204" pitchFamily="34" charset="0"/>
                <a:ea typeface="Verdana" panose="020B0604030504040204" pitchFamily="34" charset="0"/>
              </a:rPr>
              <a:t>zginęła</a:t>
            </a:r>
            <a:r>
              <a:rPr lang="en-US" sz="1600" dirty="0">
                <a:blipFill dpi="0" rotWithShape="1">
                  <a:blip r:embed="rId4"/>
                  <a:srcRect/>
                  <a:tile tx="6350" ty="-127000" sx="65000" sy="64000" flip="none" algn="tl"/>
                </a:blipFill>
                <a:latin typeface="Verdana" panose="020B0604030504040204" pitchFamily="34" charset="0"/>
                <a:ea typeface="Verdana" panose="020B0604030504040204" pitchFamily="34" charset="0"/>
              </a:rPr>
              <a:t>”.</a:t>
            </a:r>
            <a:br>
              <a:rPr lang="en-US" sz="1800" dirty="0">
                <a:blipFill dpi="0" rotWithShape="1">
                  <a:blip r:embed="rId4"/>
                  <a:srcRect/>
                  <a:tile tx="6350" ty="-127000" sx="65000" sy="64000" flip="none" algn="tl"/>
                </a:blipFill>
              </a:rPr>
            </a:br>
            <a:endParaRPr lang="en-US" sz="1800" b="1" dirty="0">
              <a:blipFill dpi="0" rotWithShape="1">
                <a:blip r:embed="rId4"/>
                <a:srcRect/>
                <a:tile tx="6350" ty="-127000" sx="65000" sy="64000" flip="none" algn="tl"/>
              </a:blipFill>
            </a:endParaRPr>
          </a:p>
        </p:txBody>
      </p:sp>
      <p:pic>
        <p:nvPicPr>
          <p:cNvPr id="5" name="Obraz 4">
            <a:extLst>
              <a:ext uri="{FF2B5EF4-FFF2-40B4-BE49-F238E27FC236}">
                <a16:creationId xmlns:a16="http://schemas.microsoft.com/office/drawing/2014/main" id="{CE9ADC6A-DAA8-471E-BFBE-DAAAD55EB3CA}"/>
              </a:ext>
            </a:extLst>
          </p:cNvPr>
          <p:cNvPicPr>
            <a:picLocks noChangeAspect="1"/>
          </p:cNvPicPr>
          <p:nvPr/>
        </p:nvPicPr>
        <p:blipFill rotWithShape="1">
          <a:blip r:embed="rId6"/>
          <a:srcRect r="4" b="9965"/>
          <a:stretch/>
        </p:blipFill>
        <p:spPr>
          <a:xfrm>
            <a:off x="20" y="10"/>
            <a:ext cx="6901088" cy="6857990"/>
          </a:xfrm>
          <a:prstGeom prst="rect">
            <a:avLst/>
          </a:prstGeom>
        </p:spPr>
      </p:pic>
      <p:grpSp>
        <p:nvGrpSpPr>
          <p:cNvPr id="24" name="Group 23">
            <a:extLst>
              <a:ext uri="{FF2B5EF4-FFF2-40B4-BE49-F238E27FC236}">
                <a16:creationId xmlns:a16="http://schemas.microsoft.com/office/drawing/2014/main" id="{54F6FC82-E588-4DA0-8096-0C3BD54F17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4" y="6229681"/>
            <a:ext cx="457200" cy="457200"/>
            <a:chOff x="11361456" y="6195813"/>
            <a:chExt cx="548640" cy="548640"/>
          </a:xfrm>
        </p:grpSpPr>
        <p:sp>
          <p:nvSpPr>
            <p:cNvPr id="25" name="Oval 24">
              <a:extLst>
                <a:ext uri="{FF2B5EF4-FFF2-40B4-BE49-F238E27FC236}">
                  <a16:creationId xmlns:a16="http://schemas.microsoft.com/office/drawing/2014/main" id="{E8898E90-044F-45FF-8B4D-CE0F6A630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923BF161-A852-4DA5-BB4C-2DFC336B77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Obraz 5">
            <a:extLst>
              <a:ext uri="{FF2B5EF4-FFF2-40B4-BE49-F238E27FC236}">
                <a16:creationId xmlns:a16="http://schemas.microsoft.com/office/drawing/2014/main" id="{6DD8C414-FDE4-40CC-BFC3-1E5EBABA22C2}"/>
              </a:ext>
            </a:extLst>
          </p:cNvPr>
          <p:cNvPicPr>
            <a:picLocks noChangeAspect="1"/>
          </p:cNvPicPr>
          <p:nvPr/>
        </p:nvPicPr>
        <p:blipFill>
          <a:blip r:embed="rId8"/>
          <a:stretch>
            <a:fillRect/>
          </a:stretch>
        </p:blipFill>
        <p:spPr>
          <a:xfrm>
            <a:off x="7042667" y="5511054"/>
            <a:ext cx="4816257" cy="658425"/>
          </a:xfrm>
          <a:prstGeom prst="rect">
            <a:avLst/>
          </a:prstGeom>
        </p:spPr>
      </p:pic>
    </p:spTree>
    <p:extLst>
      <p:ext uri="{BB962C8B-B14F-4D97-AF65-F5344CB8AC3E}">
        <p14:creationId xmlns:p14="http://schemas.microsoft.com/office/powerpoint/2010/main" val="304635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FDA46A9-3910-491B-B990-AC0684469293}"/>
              </a:ext>
            </a:extLst>
          </p:cNvPr>
          <p:cNvSpPr>
            <a:spLocks noGrp="1"/>
          </p:cNvSpPr>
          <p:nvPr>
            <p:ph type="title"/>
          </p:nvPr>
        </p:nvSpPr>
        <p:spPr>
          <a:xfrm>
            <a:off x="4970109" y="484632"/>
            <a:ext cx="6730277" cy="1609344"/>
          </a:xfrm>
          <a:ln>
            <a:noFill/>
          </a:ln>
        </p:spPr>
        <p:txBody>
          <a:bodyPr>
            <a:normAutofit/>
          </a:bodyPr>
          <a:lstStyle/>
          <a:p>
            <a:r>
              <a:rPr lang="pl-PL" sz="1400" b="1" dirty="0">
                <a:latin typeface="Verdana" panose="020B0604030504040204" pitchFamily="34" charset="0"/>
                <a:ea typeface="Verdana" panose="020B0604030504040204" pitchFamily="34" charset="0"/>
              </a:rPr>
              <a:t>W 1948 </a:t>
            </a:r>
            <a:r>
              <a:rPr lang="pl-PL" sz="1400" dirty="0">
                <a:latin typeface="Verdana" panose="020B0604030504040204" pitchFamily="34" charset="0"/>
                <a:ea typeface="Verdana" panose="020B0604030504040204" pitchFamily="34" charset="0"/>
              </a:rPr>
              <a:t>roku </a:t>
            </a:r>
            <a:r>
              <a:rPr lang="pl-PL" sz="1400" b="1" dirty="0">
                <a:latin typeface="Verdana" panose="020B0604030504040204" pitchFamily="34" charset="0"/>
                <a:ea typeface="Verdana" panose="020B0604030504040204" pitchFamily="34" charset="0"/>
              </a:rPr>
              <a:t>po raz trzeci</a:t>
            </a:r>
            <a:r>
              <a:rPr lang="pl-PL" sz="1400" dirty="0">
                <a:latin typeface="Verdana" panose="020B0604030504040204" pitchFamily="34" charset="0"/>
                <a:ea typeface="Verdana" panose="020B0604030504040204" pitchFamily="34" charset="0"/>
              </a:rPr>
              <a:t> wszedł w </a:t>
            </a:r>
            <a:r>
              <a:rPr lang="pl-PL" sz="1400" b="1" dirty="0">
                <a:latin typeface="Verdana" panose="020B0604030504040204" pitchFamily="34" charset="0"/>
                <a:ea typeface="Verdana" panose="020B0604030504040204" pitchFamily="34" charset="0"/>
              </a:rPr>
              <a:t>związek małżeński.</a:t>
            </a:r>
            <a:br>
              <a:rPr lang="pl-PL" sz="1400" b="1"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Ostatnią już żoną poety została </a:t>
            </a:r>
            <a:r>
              <a:rPr lang="pl-PL" sz="1400" b="1" dirty="0">
                <a:latin typeface="Verdana" panose="020B0604030504040204" pitchFamily="34" charset="0"/>
                <a:ea typeface="Verdana" panose="020B0604030504040204" pitchFamily="34" charset="0"/>
              </a:rPr>
              <a:t>Wanda Burawska.</a:t>
            </a:r>
            <a:br>
              <a:rPr lang="pl-PL" sz="1400" b="1"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 młodości Ukończyła Wydział Psychologii Uniwersytetu Warszawskiego. podczas wojny  walczyła w szeregach Armii krajowej.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Odznaczona Krzyżem Walecznych. </a:t>
            </a:r>
            <a:endParaRPr lang="pl-PL" sz="1400" b="1" dirty="0"/>
          </a:p>
        </p:txBody>
      </p:sp>
      <p:pic>
        <p:nvPicPr>
          <p:cNvPr id="4" name="Obraz 3" descr="Obraz zawierający zewnętrzne, osoba, stare, drzewo&#10;&#10;Opis wygenerowany automatycznie">
            <a:extLst>
              <a:ext uri="{FF2B5EF4-FFF2-40B4-BE49-F238E27FC236}">
                <a16:creationId xmlns:a16="http://schemas.microsoft.com/office/drawing/2014/main" id="{20E7889D-1018-42A7-9640-2D15A3F7EE28}"/>
              </a:ext>
            </a:extLst>
          </p:cNvPr>
          <p:cNvPicPr>
            <a:picLocks noChangeAspect="1"/>
          </p:cNvPicPr>
          <p:nvPr/>
        </p:nvPicPr>
        <p:blipFill rotWithShape="1">
          <a:blip r:embed="rId4"/>
          <a:srcRect l="6411" r="4436"/>
          <a:stretch/>
        </p:blipFill>
        <p:spPr>
          <a:xfrm>
            <a:off x="3344" y="10"/>
            <a:ext cx="4646726" cy="6857990"/>
          </a:xfrm>
          <a:prstGeom prst="rect">
            <a:avLst/>
          </a:prstGeom>
        </p:spPr>
      </p:pic>
      <p:grpSp>
        <p:nvGrpSpPr>
          <p:cNvPr id="11" name="Group 10">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Obraz 4">
            <a:extLst>
              <a:ext uri="{FF2B5EF4-FFF2-40B4-BE49-F238E27FC236}">
                <a16:creationId xmlns:a16="http://schemas.microsoft.com/office/drawing/2014/main" id="{870F4966-15F6-40F4-962E-4DC4F3694C95}"/>
              </a:ext>
            </a:extLst>
          </p:cNvPr>
          <p:cNvPicPr>
            <a:picLocks noChangeAspect="1"/>
          </p:cNvPicPr>
          <p:nvPr/>
        </p:nvPicPr>
        <p:blipFill>
          <a:blip r:embed="rId6"/>
          <a:stretch>
            <a:fillRect/>
          </a:stretch>
        </p:blipFill>
        <p:spPr>
          <a:xfrm>
            <a:off x="7385930" y="1903236"/>
            <a:ext cx="3093022" cy="4815872"/>
          </a:xfrm>
          <a:prstGeom prst="rect">
            <a:avLst/>
          </a:prstGeom>
        </p:spPr>
      </p:pic>
    </p:spTree>
    <p:extLst>
      <p:ext uri="{BB962C8B-B14F-4D97-AF65-F5344CB8AC3E}">
        <p14:creationId xmlns:p14="http://schemas.microsoft.com/office/powerpoint/2010/main" val="3439922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19" name="Rectangle 18">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037BACED-9574-4AAE-9D04-510030835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25845"/>
            <a:ext cx="12192000" cy="2610465"/>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19C6880B-281D-427D-9886-914A85BB6CDA}"/>
              </a:ext>
            </a:extLst>
          </p:cNvPr>
          <p:cNvSpPr>
            <a:spLocks noGrp="1"/>
          </p:cNvSpPr>
          <p:nvPr>
            <p:ph type="title"/>
          </p:nvPr>
        </p:nvSpPr>
        <p:spPr>
          <a:xfrm>
            <a:off x="634757" y="4570635"/>
            <a:ext cx="10509069" cy="1472224"/>
          </a:xfrm>
        </p:spPr>
        <p:txBody>
          <a:bodyPr vert="horz" lIns="91440" tIns="45720" rIns="91440" bIns="45720" rtlCol="0" anchor="b">
            <a:normAutofit/>
          </a:bodyPr>
          <a:lstStyle/>
          <a:p>
            <a:pPr>
              <a:lnSpc>
                <a:spcPct val="80000"/>
              </a:lnSpc>
            </a:pPr>
            <a:r>
              <a:rPr lang="en-US" sz="1400" dirty="0">
                <a:solidFill>
                  <a:schemeClr val="tx1"/>
                </a:solidFill>
                <a:latin typeface="Verdana" panose="020B0604030504040204" pitchFamily="34" charset="0"/>
                <a:ea typeface="Verdana" panose="020B0604030504040204" pitchFamily="34" charset="0"/>
              </a:rPr>
              <a:t>W 1954 </a:t>
            </a:r>
            <a:r>
              <a:rPr lang="en-US" sz="1400" dirty="0" err="1">
                <a:solidFill>
                  <a:schemeClr val="tx1"/>
                </a:solidFill>
                <a:latin typeface="Verdana" panose="020B0604030504040204" pitchFamily="34" charset="0"/>
                <a:ea typeface="Verdana" panose="020B0604030504040204" pitchFamily="34" charset="0"/>
              </a:rPr>
              <a:t>roku</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Władysław</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broniewski</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przeżywa</a:t>
            </a:r>
            <a:r>
              <a:rPr lang="en-US" sz="1400"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kolejną</a:t>
            </a:r>
            <a:r>
              <a:rPr lang="en-US" sz="1400" b="1"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tragedię</a:t>
            </a:r>
            <a:r>
              <a:rPr lang="en-US" sz="1400" b="1" dirty="0">
                <a:solidFill>
                  <a:schemeClr val="tx1"/>
                </a:solidFill>
                <a:latin typeface="Verdana" panose="020B0604030504040204" pitchFamily="34" charset="0"/>
                <a:ea typeface="Verdana" panose="020B0604030504040204" pitchFamily="34" charset="0"/>
              </a:rPr>
              <a:t> </a:t>
            </a:r>
            <a:r>
              <a:rPr lang="en-US" sz="1400" dirty="0">
                <a:solidFill>
                  <a:schemeClr val="tx1"/>
                </a:solidFill>
                <a:latin typeface="Verdana" panose="020B0604030504040204" pitchFamily="34" charset="0"/>
                <a:ea typeface="Verdana" panose="020B0604030504040204" pitchFamily="34" charset="0"/>
              </a:rPr>
              <a:t>w </a:t>
            </a:r>
            <a:r>
              <a:rPr lang="en-US" sz="1400" dirty="0" err="1">
                <a:solidFill>
                  <a:schemeClr val="tx1"/>
                </a:solidFill>
                <a:latin typeface="Verdana" panose="020B0604030504040204" pitchFamily="34" charset="0"/>
                <a:ea typeface="Verdana" panose="020B0604030504040204" pitchFamily="34" charset="0"/>
              </a:rPr>
              <a:t>swoim</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życiu</a:t>
            </a:r>
            <a:r>
              <a:rPr lang="en-US" sz="1400" dirty="0">
                <a:solidFill>
                  <a:schemeClr val="tx1"/>
                </a:solidFill>
                <a:latin typeface="Verdana" panose="020B0604030504040204" pitchFamily="34" charset="0"/>
                <a:ea typeface="Verdana" panose="020B0604030504040204" pitchFamily="34" charset="0"/>
              </a:rPr>
              <a:t>.</a:t>
            </a:r>
            <a:br>
              <a:rPr lang="en-US" sz="1400" dirty="0">
                <a:solidFill>
                  <a:schemeClr val="tx1"/>
                </a:solidFill>
                <a:latin typeface="Verdana" panose="020B0604030504040204" pitchFamily="34" charset="0"/>
                <a:ea typeface="Verdana" panose="020B0604030504040204" pitchFamily="34" charset="0"/>
              </a:rPr>
            </a:br>
            <a:r>
              <a:rPr lang="en-US" sz="1400" dirty="0" err="1">
                <a:solidFill>
                  <a:schemeClr val="tx1"/>
                </a:solidFill>
                <a:latin typeface="Verdana" panose="020B0604030504040204" pitchFamily="34" charset="0"/>
                <a:ea typeface="Verdana" panose="020B0604030504040204" pitchFamily="34" charset="0"/>
              </a:rPr>
              <a:t>na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skutek</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tragicznego</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wypadku</a:t>
            </a:r>
            <a:r>
              <a:rPr lang="en-US" sz="1400" dirty="0">
                <a:solidFill>
                  <a:schemeClr val="tx1"/>
                </a:solidFill>
                <a:latin typeface="Verdana" panose="020B0604030504040204" pitchFamily="34" charset="0"/>
                <a:ea typeface="Verdana" panose="020B0604030504040204" pitchFamily="34" charset="0"/>
              </a:rPr>
              <a:t> </a:t>
            </a:r>
            <a:r>
              <a:rPr lang="en-US" sz="1400" b="1"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zatrucia</a:t>
            </a:r>
            <a:r>
              <a:rPr lang="en-US" sz="1400" b="1"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gazem</a:t>
            </a:r>
            <a:r>
              <a:rPr lang="en-US" sz="1400" b="1"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zmarła</a:t>
            </a:r>
            <a:r>
              <a:rPr lang="en-US" sz="1400" b="1"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córka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poety</a:t>
            </a:r>
            <a:r>
              <a:rPr lang="en-US" sz="1400" dirty="0">
                <a:solidFill>
                  <a:schemeClr val="tx1"/>
                </a:solidFill>
                <a:latin typeface="Verdana" panose="020B0604030504040204" pitchFamily="34" charset="0"/>
                <a:ea typeface="Verdana" panose="020B0604030504040204" pitchFamily="34" charset="0"/>
              </a:rPr>
              <a:t> –Joanna </a:t>
            </a:r>
            <a:r>
              <a:rPr lang="en-US" sz="1400" dirty="0" err="1">
                <a:solidFill>
                  <a:schemeClr val="tx1"/>
                </a:solidFill>
                <a:latin typeface="Verdana" panose="020B0604030504040204" pitchFamily="34" charset="0"/>
                <a:ea typeface="Verdana" panose="020B0604030504040204" pitchFamily="34" charset="0"/>
              </a:rPr>
              <a:t>Broniewska-Kozicka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nazywana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przez</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ojca</a:t>
            </a:r>
            <a:r>
              <a:rPr lang="en-US" sz="1400" dirty="0">
                <a:solidFill>
                  <a:schemeClr val="tx1"/>
                </a:solidFill>
                <a:latin typeface="Verdana" panose="020B0604030504040204" pitchFamily="34" charset="0"/>
                <a:ea typeface="Verdana" panose="020B0604030504040204" pitchFamily="34" charset="0"/>
              </a:rPr>
              <a:t> „</a:t>
            </a:r>
            <a:r>
              <a:rPr lang="en-US" sz="1400" b="1" dirty="0" err="1">
                <a:solidFill>
                  <a:schemeClr val="tx1"/>
                </a:solidFill>
                <a:latin typeface="Verdana" panose="020B0604030504040204" pitchFamily="34" charset="0"/>
                <a:ea typeface="Verdana" panose="020B0604030504040204" pitchFamily="34" charset="0"/>
              </a:rPr>
              <a:t>Anką</a:t>
            </a:r>
            <a:r>
              <a:rPr lang="en-US" sz="1400" b="1" dirty="0">
                <a:solidFill>
                  <a:schemeClr val="tx1"/>
                </a:solidFill>
                <a:latin typeface="Verdana" panose="020B0604030504040204" pitchFamily="34" charset="0"/>
                <a:ea typeface="Verdana" panose="020B0604030504040204" pitchFamily="34" charset="0"/>
              </a:rPr>
              <a:t>”.</a:t>
            </a:r>
            <a:br>
              <a:rPr lang="en-US" sz="1400" dirty="0">
                <a:solidFill>
                  <a:schemeClr val="tx1"/>
                </a:solidFill>
                <a:latin typeface="Verdana" panose="020B0604030504040204" pitchFamily="34" charset="0"/>
                <a:ea typeface="Verdana" panose="020B0604030504040204" pitchFamily="34" charset="0"/>
              </a:rPr>
            </a:br>
            <a:r>
              <a:rPr lang="en-US" sz="1400" dirty="0" err="1">
                <a:solidFill>
                  <a:schemeClr val="tx1"/>
                </a:solidFill>
                <a:latin typeface="Verdana" panose="020B0604030504040204" pitchFamily="34" charset="0"/>
                <a:ea typeface="Verdana" panose="020B0604030504040204" pitchFamily="34" charset="0"/>
              </a:rPr>
              <a:t>Wydarzenie</a:t>
            </a:r>
            <a:r>
              <a:rPr lang="en-US" sz="1400" dirty="0">
                <a:solidFill>
                  <a:schemeClr val="tx1"/>
                </a:solidFill>
                <a:latin typeface="Verdana" panose="020B0604030504040204" pitchFamily="34" charset="0"/>
                <a:ea typeface="Verdana" panose="020B0604030504040204" pitchFamily="34" charset="0"/>
              </a:rPr>
              <a:t> to </a:t>
            </a:r>
            <a:r>
              <a:rPr lang="en-US" sz="1400" dirty="0" err="1">
                <a:solidFill>
                  <a:schemeClr val="tx1"/>
                </a:solidFill>
                <a:latin typeface="Verdana" panose="020B0604030504040204" pitchFamily="34" charset="0"/>
                <a:ea typeface="Verdana" panose="020B0604030504040204" pitchFamily="34" charset="0"/>
              </a:rPr>
              <a:t>stało</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się</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bodźcem</a:t>
            </a:r>
            <a:r>
              <a:rPr lang="en-US" sz="1400" dirty="0">
                <a:solidFill>
                  <a:schemeClr val="tx1"/>
                </a:solidFill>
                <a:latin typeface="Verdana" panose="020B0604030504040204" pitchFamily="34" charset="0"/>
                <a:ea typeface="Verdana" panose="020B0604030504040204" pitchFamily="34" charset="0"/>
              </a:rPr>
              <a:t> do </a:t>
            </a:r>
            <a:r>
              <a:rPr lang="en-US" sz="1400" dirty="0" err="1">
                <a:solidFill>
                  <a:schemeClr val="tx1"/>
                </a:solidFill>
                <a:latin typeface="Verdana" panose="020B0604030504040204" pitchFamily="34" charset="0"/>
                <a:ea typeface="Verdana" panose="020B0604030504040204" pitchFamily="34" charset="0"/>
              </a:rPr>
              <a:t>napisania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przez</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poetę</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przejmująco</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smutnego</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cyklu</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wierszy</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Anka</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porównywanego</a:t>
            </a:r>
            <a:r>
              <a:rPr lang="en-US" sz="1400" dirty="0">
                <a:solidFill>
                  <a:schemeClr val="tx1"/>
                </a:solidFill>
                <a:latin typeface="Verdana" panose="020B0604030504040204" pitchFamily="34" charset="0"/>
                <a:ea typeface="Verdana" panose="020B0604030504040204" pitchFamily="34" charset="0"/>
              </a:rPr>
              <a:t> </a:t>
            </a:r>
            <a:r>
              <a:rPr lang="en-US" sz="1400" dirty="0" err="1">
                <a:solidFill>
                  <a:schemeClr val="tx1"/>
                </a:solidFill>
                <a:latin typeface="Verdana" panose="020B0604030504040204" pitchFamily="34" charset="0"/>
                <a:ea typeface="Verdana" panose="020B0604030504040204" pitchFamily="34" charset="0"/>
              </a:rPr>
              <a:t>dziś</a:t>
            </a:r>
            <a:r>
              <a:rPr lang="en-US" sz="1400" dirty="0">
                <a:solidFill>
                  <a:schemeClr val="tx1"/>
                </a:solidFill>
                <a:latin typeface="Verdana" panose="020B0604030504040204" pitchFamily="34" charset="0"/>
                <a:ea typeface="Verdana" panose="020B0604030504040204" pitchFamily="34" charset="0"/>
              </a:rPr>
              <a:t> do </a:t>
            </a:r>
            <a:r>
              <a:rPr lang="en-US" sz="1400" dirty="0" err="1">
                <a:solidFill>
                  <a:schemeClr val="tx1"/>
                </a:solidFill>
                <a:latin typeface="Verdana" panose="020B0604030504040204" pitchFamily="34" charset="0"/>
                <a:ea typeface="Verdana" panose="020B0604030504040204" pitchFamily="34" charset="0"/>
              </a:rPr>
              <a:t>Trenów</a:t>
            </a:r>
            <a:r>
              <a:rPr lang="en-US" sz="1400" dirty="0">
                <a:solidFill>
                  <a:schemeClr val="tx1"/>
                </a:solidFill>
                <a:latin typeface="Verdana" panose="020B0604030504040204" pitchFamily="34" charset="0"/>
                <a:ea typeface="Verdana" panose="020B0604030504040204" pitchFamily="34" charset="0"/>
              </a:rPr>
              <a:t> Jana </a:t>
            </a:r>
            <a:r>
              <a:rPr lang="en-US" sz="1400" dirty="0" err="1">
                <a:solidFill>
                  <a:schemeClr val="tx1"/>
                </a:solidFill>
                <a:latin typeface="Verdana" panose="020B0604030504040204" pitchFamily="34" charset="0"/>
                <a:ea typeface="Verdana" panose="020B0604030504040204" pitchFamily="34" charset="0"/>
              </a:rPr>
              <a:t>Kochanowskiego</a:t>
            </a:r>
            <a:r>
              <a:rPr lang="en-US" sz="1400" dirty="0">
                <a:solidFill>
                  <a:schemeClr val="tx1"/>
                </a:solidFill>
                <a:latin typeface="Verdana" panose="020B0604030504040204" pitchFamily="34" charset="0"/>
                <a:ea typeface="Verdana" panose="020B0604030504040204" pitchFamily="34" charset="0"/>
              </a:rPr>
              <a:t>.</a:t>
            </a:r>
          </a:p>
        </p:txBody>
      </p:sp>
      <p:pic>
        <p:nvPicPr>
          <p:cNvPr id="4" name="Obraz 3">
            <a:extLst>
              <a:ext uri="{FF2B5EF4-FFF2-40B4-BE49-F238E27FC236}">
                <a16:creationId xmlns:a16="http://schemas.microsoft.com/office/drawing/2014/main" id="{33CDFFC4-269D-4166-85C8-8FBD1B25170B}"/>
              </a:ext>
            </a:extLst>
          </p:cNvPr>
          <p:cNvPicPr>
            <a:picLocks noChangeAspect="1"/>
          </p:cNvPicPr>
          <p:nvPr/>
        </p:nvPicPr>
        <p:blipFill rotWithShape="1">
          <a:blip r:embed="rId7"/>
          <a:srcRect t="2076" b="16984"/>
          <a:stretch/>
        </p:blipFill>
        <p:spPr>
          <a:xfrm>
            <a:off x="20" y="10"/>
            <a:ext cx="12191980" cy="4243361"/>
          </a:xfrm>
          <a:prstGeom prst="rect">
            <a:avLst/>
          </a:prstGeom>
        </p:spPr>
      </p:pic>
    </p:spTree>
    <p:extLst>
      <p:ext uri="{BB962C8B-B14F-4D97-AF65-F5344CB8AC3E}">
        <p14:creationId xmlns:p14="http://schemas.microsoft.com/office/powerpoint/2010/main" val="19192283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5141AD74-CAAD-4CB2-8D8E-72C6846CAC0F}"/>
              </a:ext>
            </a:extLst>
          </p:cNvPr>
          <p:cNvSpPr>
            <a:spLocks noGrp="1"/>
          </p:cNvSpPr>
          <p:nvPr>
            <p:ph type="body" idx="1"/>
          </p:nvPr>
        </p:nvSpPr>
        <p:spPr>
          <a:xfrm>
            <a:off x="627953" y="423735"/>
            <a:ext cx="4754880" cy="640080"/>
          </a:xfrm>
        </p:spPr>
        <p:txBody>
          <a:bodyPr/>
          <a:lstStyle/>
          <a:p>
            <a:r>
              <a:rPr lang="pl-PL" dirty="0"/>
              <a:t>Broniewski z córką Anką i psem Hetką</a:t>
            </a:r>
          </a:p>
        </p:txBody>
      </p:sp>
      <p:sp>
        <p:nvSpPr>
          <p:cNvPr id="5" name="Symbol zastępczy tekstu 4">
            <a:extLst>
              <a:ext uri="{FF2B5EF4-FFF2-40B4-BE49-F238E27FC236}">
                <a16:creationId xmlns:a16="http://schemas.microsoft.com/office/drawing/2014/main" id="{354D9129-1985-4EA1-8577-450CA667B191}"/>
              </a:ext>
            </a:extLst>
          </p:cNvPr>
          <p:cNvSpPr>
            <a:spLocks noGrp="1"/>
          </p:cNvSpPr>
          <p:nvPr>
            <p:ph type="body" sz="quarter" idx="3"/>
          </p:nvPr>
        </p:nvSpPr>
        <p:spPr>
          <a:xfrm>
            <a:off x="7003416" y="1737537"/>
            <a:ext cx="4754880" cy="640080"/>
          </a:xfrm>
        </p:spPr>
        <p:txBody>
          <a:bodyPr/>
          <a:lstStyle/>
          <a:p>
            <a:r>
              <a:rPr lang="pl-PL" dirty="0"/>
              <a:t>Anka i Broniewski</a:t>
            </a:r>
          </a:p>
        </p:txBody>
      </p:sp>
      <p:pic>
        <p:nvPicPr>
          <p:cNvPr id="8" name="Symbol zastępczy zawartości 7">
            <a:extLst>
              <a:ext uri="{FF2B5EF4-FFF2-40B4-BE49-F238E27FC236}">
                <a16:creationId xmlns:a16="http://schemas.microsoft.com/office/drawing/2014/main" id="{B6994226-1BB6-4E01-956E-343675E118FA}"/>
              </a:ext>
            </a:extLst>
          </p:cNvPr>
          <p:cNvPicPr>
            <a:picLocks noGrp="1" noChangeAspect="1"/>
          </p:cNvPicPr>
          <p:nvPr>
            <p:ph sz="quarter" idx="4"/>
          </p:nvPr>
        </p:nvPicPr>
        <p:blipFill>
          <a:blip r:embed="rId2"/>
          <a:stretch>
            <a:fillRect/>
          </a:stretch>
        </p:blipFill>
        <p:spPr>
          <a:xfrm>
            <a:off x="5094780" y="2477856"/>
            <a:ext cx="6733273" cy="3548208"/>
          </a:xfrm>
          <a:prstGeom prst="rect">
            <a:avLst/>
          </a:prstGeom>
        </p:spPr>
      </p:pic>
      <p:pic>
        <p:nvPicPr>
          <p:cNvPr id="11" name="Symbol zastępczy zawartości 10">
            <a:extLst>
              <a:ext uri="{FF2B5EF4-FFF2-40B4-BE49-F238E27FC236}">
                <a16:creationId xmlns:a16="http://schemas.microsoft.com/office/drawing/2014/main" id="{850251B2-DE33-450F-92F0-506B6B9E0BC8}"/>
              </a:ext>
            </a:extLst>
          </p:cNvPr>
          <p:cNvPicPr>
            <a:picLocks noGrp="1" noChangeAspect="1"/>
          </p:cNvPicPr>
          <p:nvPr>
            <p:ph sz="half" idx="2"/>
          </p:nvPr>
        </p:nvPicPr>
        <p:blipFill>
          <a:blip r:embed="rId3"/>
          <a:stretch>
            <a:fillRect/>
          </a:stretch>
        </p:blipFill>
        <p:spPr>
          <a:xfrm>
            <a:off x="627953" y="1278615"/>
            <a:ext cx="3924283" cy="5245331"/>
          </a:xfrm>
          <a:prstGeom prst="rect">
            <a:avLst/>
          </a:prstGeom>
        </p:spPr>
      </p:pic>
    </p:spTree>
    <p:extLst>
      <p:ext uri="{BB962C8B-B14F-4D97-AF65-F5344CB8AC3E}">
        <p14:creationId xmlns:p14="http://schemas.microsoft.com/office/powerpoint/2010/main" val="2736613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04CB627B-506F-4A0A-9696-5AEBEC3947F1}"/>
              </a:ext>
            </a:extLst>
          </p:cNvPr>
          <p:cNvSpPr>
            <a:spLocks noGrp="1"/>
          </p:cNvSpPr>
          <p:nvPr>
            <p:ph type="body" idx="1"/>
          </p:nvPr>
        </p:nvSpPr>
        <p:spPr/>
        <p:txBody>
          <a:bodyPr>
            <a:normAutofit/>
          </a:bodyPr>
          <a:lstStyle/>
          <a:p>
            <a:r>
              <a:rPr lang="pl-PL" dirty="0"/>
              <a:t>Broniewski z córką Anką i wnuczką Ewą 1954 r.</a:t>
            </a:r>
          </a:p>
        </p:txBody>
      </p:sp>
      <p:pic>
        <p:nvPicPr>
          <p:cNvPr id="7" name="Symbol zastępczy zawartości 6">
            <a:extLst>
              <a:ext uri="{FF2B5EF4-FFF2-40B4-BE49-F238E27FC236}">
                <a16:creationId xmlns:a16="http://schemas.microsoft.com/office/drawing/2014/main" id="{67C46D7D-F136-46B6-9E87-511EB3C6D320}"/>
              </a:ext>
            </a:extLst>
          </p:cNvPr>
          <p:cNvPicPr>
            <a:picLocks noGrp="1" noChangeAspect="1"/>
          </p:cNvPicPr>
          <p:nvPr>
            <p:ph sz="half" idx="2"/>
          </p:nvPr>
        </p:nvPicPr>
        <p:blipFill>
          <a:blip r:embed="rId2"/>
          <a:stretch>
            <a:fillRect/>
          </a:stretch>
        </p:blipFill>
        <p:spPr>
          <a:xfrm>
            <a:off x="1145884" y="2743200"/>
            <a:ext cx="4602744" cy="3292475"/>
          </a:xfrm>
          <a:prstGeom prst="rect">
            <a:avLst/>
          </a:prstGeom>
        </p:spPr>
      </p:pic>
      <p:pic>
        <p:nvPicPr>
          <p:cNvPr id="8" name="Symbol zastępczy zawartości 7">
            <a:extLst>
              <a:ext uri="{FF2B5EF4-FFF2-40B4-BE49-F238E27FC236}">
                <a16:creationId xmlns:a16="http://schemas.microsoft.com/office/drawing/2014/main" id="{241CD37F-95BB-4B82-A393-DB05FBC33C79}"/>
              </a:ext>
            </a:extLst>
          </p:cNvPr>
          <p:cNvPicPr>
            <a:picLocks noGrp="1" noChangeAspect="1"/>
          </p:cNvPicPr>
          <p:nvPr>
            <p:ph sz="quarter" idx="4"/>
          </p:nvPr>
        </p:nvPicPr>
        <p:blipFill>
          <a:blip r:embed="rId3"/>
          <a:stretch>
            <a:fillRect/>
          </a:stretch>
        </p:blipFill>
        <p:spPr>
          <a:xfrm>
            <a:off x="6222181" y="2688336"/>
            <a:ext cx="5138612" cy="3347340"/>
          </a:xfrm>
          <a:prstGeom prst="rect">
            <a:avLst/>
          </a:prstGeom>
        </p:spPr>
      </p:pic>
    </p:spTree>
    <p:extLst>
      <p:ext uri="{BB962C8B-B14F-4D97-AF65-F5344CB8AC3E}">
        <p14:creationId xmlns:p14="http://schemas.microsoft.com/office/powerpoint/2010/main" val="239689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2873ADBF-C4AF-4F35-9BBF-B6251BF58A48}"/>
              </a:ext>
            </a:extLst>
          </p:cNvPr>
          <p:cNvPicPr>
            <a:picLocks noChangeAspect="1"/>
          </p:cNvPicPr>
          <p:nvPr/>
        </p:nvPicPr>
        <p:blipFill rotWithShape="1">
          <a:blip r:embed="rId4"/>
          <a:srcRect l="594" r="-1" b="-1"/>
          <a:stretch/>
        </p:blipFill>
        <p:spPr>
          <a:xfrm>
            <a:off x="3344" y="10"/>
            <a:ext cx="4646726" cy="6857990"/>
          </a:xfrm>
          <a:prstGeom prst="rect">
            <a:avLst/>
          </a:prstGeom>
        </p:spPr>
      </p:pic>
      <p:pic>
        <p:nvPicPr>
          <p:cNvPr id="5" name="Symbol zastępczy zawartości 4">
            <a:extLst>
              <a:ext uri="{FF2B5EF4-FFF2-40B4-BE49-F238E27FC236}">
                <a16:creationId xmlns:a16="http://schemas.microsoft.com/office/drawing/2014/main" id="{15DA3F8D-A11E-40E2-87EA-2B503E41C1DB}"/>
              </a:ext>
            </a:extLst>
          </p:cNvPr>
          <p:cNvPicPr>
            <a:picLocks noGrp="1" noChangeAspect="1"/>
          </p:cNvPicPr>
          <p:nvPr>
            <p:ph idx="1"/>
          </p:nvPr>
        </p:nvPicPr>
        <p:blipFill>
          <a:blip r:embed="rId5"/>
          <a:stretch>
            <a:fillRect/>
          </a:stretch>
        </p:blipFill>
        <p:spPr>
          <a:xfrm>
            <a:off x="4969402" y="235047"/>
            <a:ext cx="5864417" cy="1165645"/>
          </a:xfrm>
          <a:prstGeom prst="rect">
            <a:avLst/>
          </a:prstGeom>
        </p:spPr>
      </p:pic>
      <p:grpSp>
        <p:nvGrpSpPr>
          <p:cNvPr id="19" name="Group 12">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3">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14">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Obraz 5">
            <a:extLst>
              <a:ext uri="{FF2B5EF4-FFF2-40B4-BE49-F238E27FC236}">
                <a16:creationId xmlns:a16="http://schemas.microsoft.com/office/drawing/2014/main" id="{8FEDE9DC-AC9D-4BFC-89CC-0C374C8AB698}"/>
              </a:ext>
            </a:extLst>
          </p:cNvPr>
          <p:cNvPicPr>
            <a:picLocks noChangeAspect="1"/>
          </p:cNvPicPr>
          <p:nvPr/>
        </p:nvPicPr>
        <p:blipFill>
          <a:blip r:embed="rId7"/>
          <a:stretch>
            <a:fillRect/>
          </a:stretch>
        </p:blipFill>
        <p:spPr>
          <a:xfrm>
            <a:off x="6542920" y="1620231"/>
            <a:ext cx="3686175" cy="4781550"/>
          </a:xfrm>
          <a:prstGeom prst="rect">
            <a:avLst/>
          </a:prstGeom>
        </p:spPr>
      </p:pic>
    </p:spTree>
    <p:extLst>
      <p:ext uri="{BB962C8B-B14F-4D97-AF65-F5344CB8AC3E}">
        <p14:creationId xmlns:p14="http://schemas.microsoft.com/office/powerpoint/2010/main" val="203281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Symbol zastępczy zawartości 3">
            <a:extLst>
              <a:ext uri="{FF2B5EF4-FFF2-40B4-BE49-F238E27FC236}">
                <a16:creationId xmlns:a16="http://schemas.microsoft.com/office/drawing/2014/main" id="{7E0F6739-488E-42CA-A70C-D1329EB35F21}"/>
              </a:ext>
            </a:extLst>
          </p:cNvPr>
          <p:cNvPicPr>
            <a:picLocks noChangeAspect="1"/>
          </p:cNvPicPr>
          <p:nvPr/>
        </p:nvPicPr>
        <p:blipFill rotWithShape="1">
          <a:blip r:embed="rId2">
            <a:duotone>
              <a:prstClr val="black"/>
              <a:prstClr val="white"/>
            </a:duotone>
            <a:alphaModFix amt="80000"/>
          </a:blip>
          <a:srcRect l="11793" r="1" b="1"/>
          <a:stretch/>
        </p:blipFill>
        <p:spPr>
          <a:xfrm>
            <a:off x="3130637" y="171119"/>
            <a:ext cx="9059839" cy="6855958"/>
          </a:xfrm>
          <a:prstGeom prst="rect">
            <a:avLst/>
          </a:prstGeom>
        </p:spPr>
      </p:pic>
      <p:sp>
        <p:nvSpPr>
          <p:cNvPr id="14" name="Rectangle 13">
            <a:extLst>
              <a:ext uri="{FF2B5EF4-FFF2-40B4-BE49-F238E27FC236}">
                <a16:creationId xmlns:a16="http://schemas.microsoft.com/office/drawing/2014/main" id="{F6A67491-8DC4-4A39-8A37-58B2F086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2" name="Tytuł 1">
            <a:extLst>
              <a:ext uri="{FF2B5EF4-FFF2-40B4-BE49-F238E27FC236}">
                <a16:creationId xmlns:a16="http://schemas.microsoft.com/office/drawing/2014/main" id="{5889D16F-067A-4B02-A4F1-CC081E61DA15}"/>
              </a:ext>
            </a:extLst>
          </p:cNvPr>
          <p:cNvSpPr>
            <a:spLocks noGrp="1"/>
          </p:cNvSpPr>
          <p:nvPr>
            <p:ph type="title"/>
          </p:nvPr>
        </p:nvSpPr>
        <p:spPr>
          <a:xfrm>
            <a:off x="7389782" y="392836"/>
            <a:ext cx="4920019" cy="2021553"/>
          </a:xfrm>
        </p:spPr>
        <p:txBody>
          <a:bodyPr>
            <a:normAutofit fontScale="90000"/>
          </a:bodyPr>
          <a:lstStyle/>
          <a:p>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 ostatnich latach życia poety </a:t>
            </a: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powstawały utwory zawierające </a:t>
            </a: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motywy śmierci i przemijania </a:t>
            </a: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podsumowujące biografię twórcy. </a:t>
            </a:r>
            <a:b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 takich utworów należy wydrukowany w 1961 roku wiersz </a:t>
            </a: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„Dąb” </a:t>
            </a: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poświęcony potężnemu dębowi stojącemu przed płockim domem „I ostał się pień nagi, nad nim zamieci kłąb. Odwagi! To ja – dąb…”</a:t>
            </a:r>
            <a:b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Władysław Broniewski był już wtedy </a:t>
            </a: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nieuleczalnie chory. </a:t>
            </a:r>
            <a:b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Jeszcze </a:t>
            </a: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dokonuje przekładów, jeszcze otrzymuje nagrody</a:t>
            </a: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ale ma świadomość, że życia zostało mu coraz mniej. </a:t>
            </a:r>
            <a:b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lang="pl-PL"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powstały m.in. </a:t>
            </a:r>
            <a:r>
              <a:rPr lang="pl-PL"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Cisza, Budzę się zbyt rano..., Anka –Bratek.</a:t>
            </a:r>
            <a:br>
              <a:rPr lang="pl-PL"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br>
              <a:rPr lang="pl-PL"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pl-PL" sz="1400" b="1" dirty="0">
              <a:solidFill>
                <a:srgbClr val="FFFFFF"/>
              </a:solidFill>
              <a:latin typeface="Verdana" panose="020B0604030504040204" pitchFamily="34" charset="0"/>
              <a:ea typeface="Verdana" panose="020B0604030504040204" pitchFamily="34" charset="0"/>
            </a:endParaRPr>
          </a:p>
        </p:txBody>
      </p:sp>
      <p:sp>
        <p:nvSpPr>
          <p:cNvPr id="16" name="Freeform: Shape 15">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Obraz 4">
            <a:extLst>
              <a:ext uri="{FF2B5EF4-FFF2-40B4-BE49-F238E27FC236}">
                <a16:creationId xmlns:a16="http://schemas.microsoft.com/office/drawing/2014/main" id="{74036553-5835-4D09-BF9A-D6C7F31B3C27}"/>
              </a:ext>
            </a:extLst>
          </p:cNvPr>
          <p:cNvPicPr>
            <a:picLocks noChangeAspect="1"/>
          </p:cNvPicPr>
          <p:nvPr/>
        </p:nvPicPr>
        <p:blipFill rotWithShape="1">
          <a:blip r:embed="rId5"/>
          <a:srcRect l="4557" r="36556"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grpSp>
        <p:nvGrpSpPr>
          <p:cNvPr id="18" name="Group 17">
            <a:extLst>
              <a:ext uri="{FF2B5EF4-FFF2-40B4-BE49-F238E27FC236}">
                <a16:creationId xmlns:a16="http://schemas.microsoft.com/office/drawing/2014/main" id="{987D9359-6216-4C32-9A60-D601E5582D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5409EBBC-4EF2-4ABA-A7EE-2D9F807F0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97983B73-5C22-4373-ACE8-713BB641D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53456695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ymbol zastępczy zawartości 3" descr="Obraz zawierający drzewo, niebo, zewnętrzne, kamień&#10;&#10;Opis wygenerowany automatycznie">
            <a:extLst>
              <a:ext uri="{FF2B5EF4-FFF2-40B4-BE49-F238E27FC236}">
                <a16:creationId xmlns:a16="http://schemas.microsoft.com/office/drawing/2014/main" id="{4FAE13D9-4C47-409F-A02D-F71F37795952}"/>
              </a:ext>
            </a:extLst>
          </p:cNvPr>
          <p:cNvPicPr>
            <a:picLocks noChangeAspect="1"/>
          </p:cNvPicPr>
          <p:nvPr/>
        </p:nvPicPr>
        <p:blipFill rotWithShape="1">
          <a:blip r:embed="rId2"/>
          <a:srcRect t="232" r="1" b="1"/>
          <a:stretch/>
        </p:blipFill>
        <p:spPr>
          <a:xfrm>
            <a:off x="3344" y="3509433"/>
            <a:ext cx="4475150" cy="3348566"/>
          </a:xfrm>
          <a:prstGeom prst="rect">
            <a:avLst/>
          </a:prstGeom>
        </p:spPr>
      </p:pic>
      <p:sp>
        <p:nvSpPr>
          <p:cNvPr id="12" name="Rectangle 11">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869447A-8A5D-4BA0-8691-61F73FFD82AE}"/>
              </a:ext>
            </a:extLst>
          </p:cNvPr>
          <p:cNvSpPr>
            <a:spLocks noGrp="1"/>
          </p:cNvSpPr>
          <p:nvPr>
            <p:ph type="title"/>
          </p:nvPr>
        </p:nvSpPr>
        <p:spPr>
          <a:xfrm>
            <a:off x="4970109" y="484632"/>
            <a:ext cx="6730277" cy="1609344"/>
          </a:xfrm>
          <a:ln>
            <a:noFill/>
          </a:ln>
        </p:spPr>
        <p:txBody>
          <a:bodyPr>
            <a:normAutofit/>
          </a:bodyPr>
          <a:lstStyle/>
          <a:p>
            <a:r>
              <a:rPr lang="pl-PL" sz="3000" b="1" dirty="0">
                <a:latin typeface="Verdana" panose="020B0604030504040204" pitchFamily="34" charset="0"/>
                <a:ea typeface="Verdana" panose="020B0604030504040204" pitchFamily="34" charset="0"/>
              </a:rPr>
              <a:t>10 lutego 1962 roku Władysław Broniewski zmarł na raka krtani</a:t>
            </a:r>
            <a:r>
              <a:rPr lang="pl-PL" sz="3000" dirty="0">
                <a:latin typeface="Verdana" panose="020B0604030504040204" pitchFamily="34" charset="0"/>
                <a:ea typeface="Verdana" panose="020B0604030504040204" pitchFamily="34" charset="0"/>
              </a:rPr>
              <a:t>. </a:t>
            </a:r>
          </a:p>
        </p:txBody>
      </p:sp>
      <p:pic>
        <p:nvPicPr>
          <p:cNvPr id="5" name="Obraz 4" descr="Obraz zawierający podłoże, zewnętrzne, kwiat, roślina&#10;&#10;Opis wygenerowany automatycznie">
            <a:extLst>
              <a:ext uri="{FF2B5EF4-FFF2-40B4-BE49-F238E27FC236}">
                <a16:creationId xmlns:a16="http://schemas.microsoft.com/office/drawing/2014/main" id="{FBF228D3-6999-4CB6-BF3D-C94A07C8F0F1}"/>
              </a:ext>
            </a:extLst>
          </p:cNvPr>
          <p:cNvPicPr>
            <a:picLocks noChangeAspect="1"/>
          </p:cNvPicPr>
          <p:nvPr/>
        </p:nvPicPr>
        <p:blipFill rotWithShape="1">
          <a:blip r:embed="rId5"/>
          <a:srcRect r="1" b="234"/>
          <a:stretch/>
        </p:blipFill>
        <p:spPr>
          <a:xfrm>
            <a:off x="3344" y="10"/>
            <a:ext cx="4475150" cy="3348557"/>
          </a:xfrm>
          <a:prstGeom prst="rect">
            <a:avLst/>
          </a:prstGeom>
        </p:spPr>
      </p:pic>
      <p:grpSp>
        <p:nvGrpSpPr>
          <p:cNvPr id="14" name="Group 13">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Obraz 6">
            <a:extLst>
              <a:ext uri="{FF2B5EF4-FFF2-40B4-BE49-F238E27FC236}">
                <a16:creationId xmlns:a16="http://schemas.microsoft.com/office/drawing/2014/main" id="{CB9C43F5-7353-4442-8C1B-C60008959616}"/>
              </a:ext>
            </a:extLst>
          </p:cNvPr>
          <p:cNvPicPr>
            <a:picLocks noChangeAspect="1"/>
          </p:cNvPicPr>
          <p:nvPr/>
        </p:nvPicPr>
        <p:blipFill>
          <a:blip r:embed="rId7"/>
          <a:stretch>
            <a:fillRect/>
          </a:stretch>
        </p:blipFill>
        <p:spPr>
          <a:xfrm>
            <a:off x="5660418" y="5183716"/>
            <a:ext cx="4816257" cy="816935"/>
          </a:xfrm>
          <a:prstGeom prst="rect">
            <a:avLst/>
          </a:prstGeom>
        </p:spPr>
      </p:pic>
      <p:pic>
        <p:nvPicPr>
          <p:cNvPr id="8" name="Obraz 7">
            <a:extLst>
              <a:ext uri="{FF2B5EF4-FFF2-40B4-BE49-F238E27FC236}">
                <a16:creationId xmlns:a16="http://schemas.microsoft.com/office/drawing/2014/main" id="{99176A7A-12E3-423D-8516-95FAC05C8B0F}"/>
              </a:ext>
            </a:extLst>
          </p:cNvPr>
          <p:cNvPicPr>
            <a:picLocks noChangeAspect="1"/>
          </p:cNvPicPr>
          <p:nvPr/>
        </p:nvPicPr>
        <p:blipFill>
          <a:blip r:embed="rId8"/>
          <a:stretch>
            <a:fillRect/>
          </a:stretch>
        </p:blipFill>
        <p:spPr>
          <a:xfrm>
            <a:off x="5660418" y="2174293"/>
            <a:ext cx="5243014" cy="1335140"/>
          </a:xfrm>
          <a:prstGeom prst="rect">
            <a:avLst/>
          </a:prstGeom>
        </p:spPr>
      </p:pic>
    </p:spTree>
    <p:extLst>
      <p:ext uri="{BB962C8B-B14F-4D97-AF65-F5344CB8AC3E}">
        <p14:creationId xmlns:p14="http://schemas.microsoft.com/office/powerpoint/2010/main" val="1958565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37DEC1-3913-4F0D-A2CB-8DA3F94FE82F}"/>
              </a:ext>
            </a:extLst>
          </p:cNvPr>
          <p:cNvSpPr>
            <a:spLocks noGrp="1"/>
          </p:cNvSpPr>
          <p:nvPr>
            <p:ph type="title"/>
          </p:nvPr>
        </p:nvSpPr>
        <p:spPr>
          <a:xfrm>
            <a:off x="1069848" y="484632"/>
            <a:ext cx="10058400" cy="640080"/>
          </a:xfrm>
        </p:spPr>
        <p:txBody>
          <a:bodyPr>
            <a:noAutofit/>
          </a:bodyPr>
          <a:lstStyle/>
          <a:p>
            <a:r>
              <a:rPr lang="pl-PL" sz="1400" dirty="0">
                <a:effectLst/>
                <a:latin typeface="Verdana" panose="020B0604030504040204" pitchFamily="34" charset="0"/>
                <a:ea typeface="Verdana" panose="020B0604030504040204" pitchFamily="34" charset="0"/>
                <a:cs typeface="Times New Roman" panose="02020603050405020304" pitchFamily="18" charset="0"/>
              </a:rPr>
              <a:t>Dom po śmierci dziadka Antoniego utrzymywały matka (założyła stancję dla uczennic) oraz babka – Jadwiga Lubowidzka (dawała lekcje gry na fortepianie). Władek wychowywał się zatem w domu ”czterech kobiet” (matka, babka i dwie siostry). One uczyły go wrażliwości na poezję i muzykę , krajobraz i przyrodę, innych ludzi, cudzą krzywdę…</a:t>
            </a:r>
            <a:endParaRPr lang="pl-PL" sz="1400" dirty="0">
              <a:latin typeface="Verdana" panose="020B0604030504040204" pitchFamily="34" charset="0"/>
              <a:ea typeface="Verdana" panose="020B0604030504040204" pitchFamily="34" charset="0"/>
            </a:endParaRPr>
          </a:p>
        </p:txBody>
      </p:sp>
      <p:sp>
        <p:nvSpPr>
          <p:cNvPr id="3" name="Symbol zastępczy tekstu 2">
            <a:extLst>
              <a:ext uri="{FF2B5EF4-FFF2-40B4-BE49-F238E27FC236}">
                <a16:creationId xmlns:a16="http://schemas.microsoft.com/office/drawing/2014/main" id="{4F8E11D2-0210-4177-A525-66838312B4C8}"/>
              </a:ext>
            </a:extLst>
          </p:cNvPr>
          <p:cNvSpPr>
            <a:spLocks noGrp="1"/>
          </p:cNvSpPr>
          <p:nvPr>
            <p:ph type="body" idx="1"/>
          </p:nvPr>
        </p:nvSpPr>
        <p:spPr>
          <a:xfrm>
            <a:off x="1149557" y="1929086"/>
            <a:ext cx="4754880" cy="640080"/>
          </a:xfrm>
        </p:spPr>
        <p:txBody>
          <a:bodyPr/>
          <a:lstStyle/>
          <a:p>
            <a:r>
              <a:rPr lang="pl-PL" dirty="0"/>
              <a:t>Broniewski z siostrami Zosią i Janiną</a:t>
            </a:r>
          </a:p>
        </p:txBody>
      </p:sp>
      <p:sp>
        <p:nvSpPr>
          <p:cNvPr id="5" name="Symbol zastępczy tekstu 4">
            <a:extLst>
              <a:ext uri="{FF2B5EF4-FFF2-40B4-BE49-F238E27FC236}">
                <a16:creationId xmlns:a16="http://schemas.microsoft.com/office/drawing/2014/main" id="{3B9B86C8-3B38-496E-8C4C-5E620321A047}"/>
              </a:ext>
            </a:extLst>
          </p:cNvPr>
          <p:cNvSpPr>
            <a:spLocks noGrp="1"/>
          </p:cNvSpPr>
          <p:nvPr>
            <p:ph type="body" sz="quarter" idx="3"/>
          </p:nvPr>
        </p:nvSpPr>
        <p:spPr>
          <a:xfrm>
            <a:off x="6595043" y="5857221"/>
            <a:ext cx="4754880" cy="640080"/>
          </a:xfrm>
        </p:spPr>
        <p:txBody>
          <a:bodyPr/>
          <a:lstStyle/>
          <a:p>
            <a:r>
              <a:rPr lang="pl-PL" dirty="0"/>
              <a:t>Z babcią Jadwigą Lubowidzką , Płock 1921 r.</a:t>
            </a:r>
          </a:p>
        </p:txBody>
      </p:sp>
      <p:pic>
        <p:nvPicPr>
          <p:cNvPr id="15" name="Symbol zastępczy zawartości 9">
            <a:extLst>
              <a:ext uri="{FF2B5EF4-FFF2-40B4-BE49-F238E27FC236}">
                <a16:creationId xmlns:a16="http://schemas.microsoft.com/office/drawing/2014/main" id="{20FCEF98-1304-4F9E-8228-4E70990C96DE}"/>
              </a:ext>
            </a:extLst>
          </p:cNvPr>
          <p:cNvPicPr>
            <a:picLocks noGrp="1" noChangeAspect="1"/>
          </p:cNvPicPr>
          <p:nvPr>
            <p:ph sz="half" idx="2"/>
          </p:nvPr>
        </p:nvPicPr>
        <p:blipFill>
          <a:blip r:embed="rId2"/>
          <a:stretch>
            <a:fillRect/>
          </a:stretch>
        </p:blipFill>
        <p:spPr>
          <a:xfrm>
            <a:off x="1149874" y="3098360"/>
            <a:ext cx="4754563" cy="3078901"/>
          </a:xfrm>
          <a:prstGeom prst="rect">
            <a:avLst/>
          </a:prstGeom>
        </p:spPr>
      </p:pic>
      <p:pic>
        <p:nvPicPr>
          <p:cNvPr id="19" name="Symbol zastępczy zawartości 18">
            <a:extLst>
              <a:ext uri="{FF2B5EF4-FFF2-40B4-BE49-F238E27FC236}">
                <a16:creationId xmlns:a16="http://schemas.microsoft.com/office/drawing/2014/main" id="{64A86FF3-F353-4560-AAD8-FA6B9EDA2D72}"/>
              </a:ext>
            </a:extLst>
          </p:cNvPr>
          <p:cNvPicPr>
            <a:picLocks noGrp="1" noChangeAspect="1"/>
          </p:cNvPicPr>
          <p:nvPr>
            <p:ph sz="quarter" idx="4"/>
          </p:nvPr>
        </p:nvPicPr>
        <p:blipFill>
          <a:blip r:embed="rId3"/>
          <a:stretch>
            <a:fillRect/>
          </a:stretch>
        </p:blipFill>
        <p:spPr>
          <a:xfrm>
            <a:off x="7320782" y="1251751"/>
            <a:ext cx="3119358" cy="4361326"/>
          </a:xfrm>
          <a:prstGeom prst="rect">
            <a:avLst/>
          </a:prstGeom>
        </p:spPr>
      </p:pic>
    </p:spTree>
    <p:extLst>
      <p:ext uri="{BB962C8B-B14F-4D97-AF65-F5344CB8AC3E}">
        <p14:creationId xmlns:p14="http://schemas.microsoft.com/office/powerpoint/2010/main" val="1818327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1">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ymbol zastępczy zawartości 3">
            <a:extLst>
              <a:ext uri="{FF2B5EF4-FFF2-40B4-BE49-F238E27FC236}">
                <a16:creationId xmlns:a16="http://schemas.microsoft.com/office/drawing/2014/main" id="{3485D082-0137-4A43-941C-A4B816363743}"/>
              </a:ext>
            </a:extLst>
          </p:cNvPr>
          <p:cNvPicPr>
            <a:picLocks noChangeAspect="1"/>
          </p:cNvPicPr>
          <p:nvPr/>
        </p:nvPicPr>
        <p:blipFill rotWithShape="1">
          <a:blip r:embed="rId4"/>
          <a:srcRect l="10260" r="9889" b="2"/>
          <a:stretch/>
        </p:blipFill>
        <p:spPr>
          <a:xfrm>
            <a:off x="3344" y="10"/>
            <a:ext cx="4475150" cy="3348557"/>
          </a:xfrm>
          <a:prstGeom prst="rect">
            <a:avLst/>
          </a:prstGeom>
        </p:spPr>
      </p:pic>
      <p:grpSp>
        <p:nvGrpSpPr>
          <p:cNvPr id="24" name="Group 13">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15">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1" name="Obraz 10">
            <a:extLst>
              <a:ext uri="{FF2B5EF4-FFF2-40B4-BE49-F238E27FC236}">
                <a16:creationId xmlns:a16="http://schemas.microsoft.com/office/drawing/2014/main" id="{20318DC8-97BA-4B08-A8EE-86D5D564FBC6}"/>
              </a:ext>
            </a:extLst>
          </p:cNvPr>
          <p:cNvPicPr>
            <a:picLocks noChangeAspect="1"/>
          </p:cNvPicPr>
          <p:nvPr/>
        </p:nvPicPr>
        <p:blipFill>
          <a:blip r:embed="rId6"/>
          <a:stretch>
            <a:fillRect/>
          </a:stretch>
        </p:blipFill>
        <p:spPr>
          <a:xfrm>
            <a:off x="-11223" y="3844031"/>
            <a:ext cx="4486373" cy="2945599"/>
          </a:xfrm>
          <a:prstGeom prst="rect">
            <a:avLst/>
          </a:prstGeom>
        </p:spPr>
      </p:pic>
      <p:sp>
        <p:nvSpPr>
          <p:cNvPr id="26" name="pole tekstowe 25">
            <a:extLst>
              <a:ext uri="{FF2B5EF4-FFF2-40B4-BE49-F238E27FC236}">
                <a16:creationId xmlns:a16="http://schemas.microsoft.com/office/drawing/2014/main" id="{67E03345-28B4-4BF7-B3E7-D0FF5484D30E}"/>
              </a:ext>
            </a:extLst>
          </p:cNvPr>
          <p:cNvSpPr txBox="1"/>
          <p:nvPr/>
        </p:nvSpPr>
        <p:spPr>
          <a:xfrm>
            <a:off x="4969692" y="86916"/>
            <a:ext cx="6098958" cy="6771084"/>
          </a:xfrm>
          <a:prstGeom prst="rect">
            <a:avLst/>
          </a:prstGeom>
          <a:noFill/>
        </p:spPr>
        <p:txBody>
          <a:bodyPr wrap="square">
            <a:spAutoFit/>
          </a:bodyPr>
          <a:lstStyle/>
          <a:p>
            <a:r>
              <a:rPr lang="pl-PL" sz="1400" b="1" dirty="0">
                <a:latin typeface="Verdana" panose="020B0604030504040204" pitchFamily="34" charset="0"/>
                <a:ea typeface="Verdana" panose="020B0604030504040204" pitchFamily="34" charset="0"/>
              </a:rPr>
              <a:t>Twórczość poetycka</a:t>
            </a:r>
          </a:p>
          <a:p>
            <a:r>
              <a:rPr lang="pl-PL" sz="1400" dirty="0">
                <a:latin typeface="Verdana" panose="020B0604030504040204" pitchFamily="34" charset="0"/>
                <a:ea typeface="Verdana" panose="020B0604030504040204" pitchFamily="34" charset="0"/>
              </a:rPr>
              <a:t> </a:t>
            </a:r>
          </a:p>
          <a:p>
            <a:r>
              <a:rPr lang="pl-PL" sz="1400" b="1" dirty="0">
                <a:latin typeface="Verdana" panose="020B0604030504040204" pitchFamily="34" charset="0"/>
                <a:ea typeface="Verdana" panose="020B0604030504040204" pitchFamily="34" charset="0"/>
              </a:rPr>
              <a:t>Tomiki wierszy</a:t>
            </a:r>
          </a:p>
          <a:p>
            <a:r>
              <a:rPr lang="pl-PL" sz="1400" dirty="0">
                <a:solidFill>
                  <a:srgbClr val="0070C0"/>
                </a:solidFill>
                <a:latin typeface="Verdana" panose="020B0604030504040204" pitchFamily="34" charset="0"/>
                <a:ea typeface="Verdana" panose="020B0604030504040204" pitchFamily="34" charset="0"/>
              </a:rPr>
              <a:t>Wiatraki</a:t>
            </a:r>
            <a:r>
              <a:rPr lang="pl-PL" sz="1400" dirty="0">
                <a:latin typeface="Verdana" panose="020B0604030504040204" pitchFamily="34" charset="0"/>
                <a:ea typeface="Verdana" panose="020B0604030504040204" pitchFamily="34" charset="0"/>
              </a:rPr>
              <a:t> (1925)</a:t>
            </a:r>
          </a:p>
          <a:p>
            <a:r>
              <a:rPr lang="pl-PL" sz="1400" dirty="0">
                <a:solidFill>
                  <a:srgbClr val="0070C0"/>
                </a:solidFill>
                <a:latin typeface="Verdana" panose="020B0604030504040204" pitchFamily="34" charset="0"/>
                <a:ea typeface="Verdana" panose="020B0604030504040204" pitchFamily="34" charset="0"/>
              </a:rPr>
              <a:t>Trzy salwy </a:t>
            </a:r>
            <a:r>
              <a:rPr lang="pl-PL" sz="1400" dirty="0">
                <a:latin typeface="Verdana" panose="020B0604030504040204" pitchFamily="34" charset="0"/>
                <a:ea typeface="Verdana" panose="020B0604030504040204" pitchFamily="34" charset="0"/>
              </a:rPr>
              <a:t>(1925) [wspólnie z S. R. Standem i W. </a:t>
            </a:r>
            <a:r>
              <a:rPr lang="pl-PL" sz="1400" dirty="0" err="1">
                <a:latin typeface="Verdana" panose="020B0604030504040204" pitchFamily="34" charset="0"/>
                <a:ea typeface="Verdana" panose="020B0604030504040204" pitchFamily="34" charset="0"/>
              </a:rPr>
              <a:t>Wandurskim</a:t>
            </a:r>
            <a:r>
              <a:rPr lang="pl-PL" sz="1400" dirty="0">
                <a:latin typeface="Verdana" panose="020B0604030504040204" pitchFamily="34" charset="0"/>
                <a:ea typeface="Verdana" panose="020B0604030504040204" pitchFamily="34" charset="0"/>
              </a:rPr>
              <a:t>]</a:t>
            </a:r>
          </a:p>
          <a:p>
            <a:r>
              <a:rPr lang="pl-PL" sz="1400" dirty="0">
                <a:solidFill>
                  <a:srgbClr val="0070C0"/>
                </a:solidFill>
                <a:latin typeface="Verdana" panose="020B0604030504040204" pitchFamily="34" charset="0"/>
                <a:ea typeface="Verdana" panose="020B0604030504040204" pitchFamily="34" charset="0"/>
              </a:rPr>
              <a:t>Dymy nad miastem </a:t>
            </a:r>
            <a:r>
              <a:rPr lang="pl-PL" sz="1400" dirty="0">
                <a:latin typeface="Verdana" panose="020B0604030504040204" pitchFamily="34" charset="0"/>
                <a:ea typeface="Verdana" panose="020B0604030504040204" pitchFamily="34" charset="0"/>
              </a:rPr>
              <a:t>(1927)</a:t>
            </a:r>
          </a:p>
          <a:p>
            <a:r>
              <a:rPr lang="pl-PL" sz="1400" dirty="0">
                <a:solidFill>
                  <a:srgbClr val="0070C0"/>
                </a:solidFill>
                <a:latin typeface="Verdana" panose="020B0604030504040204" pitchFamily="34" charset="0"/>
                <a:ea typeface="Verdana" panose="020B0604030504040204" pitchFamily="34" charset="0"/>
              </a:rPr>
              <a:t>Troska i pieśń </a:t>
            </a:r>
            <a:r>
              <a:rPr lang="pl-PL" sz="1400" dirty="0">
                <a:latin typeface="Verdana" panose="020B0604030504040204" pitchFamily="34" charset="0"/>
                <a:ea typeface="Verdana" panose="020B0604030504040204" pitchFamily="34" charset="0"/>
              </a:rPr>
              <a:t>(1932)</a:t>
            </a:r>
          </a:p>
          <a:p>
            <a:r>
              <a:rPr lang="pl-PL" sz="1400" dirty="0">
                <a:solidFill>
                  <a:srgbClr val="0070C0"/>
                </a:solidFill>
                <a:latin typeface="Verdana" panose="020B0604030504040204" pitchFamily="34" charset="0"/>
                <a:ea typeface="Verdana" panose="020B0604030504040204" pitchFamily="34" charset="0"/>
              </a:rPr>
              <a:t>Krzyk ostateczny </a:t>
            </a:r>
            <a:r>
              <a:rPr lang="pl-PL" sz="1400" dirty="0">
                <a:latin typeface="Verdana" panose="020B0604030504040204" pitchFamily="34" charset="0"/>
                <a:ea typeface="Verdana" panose="020B0604030504040204" pitchFamily="34" charset="0"/>
              </a:rPr>
              <a:t>(1938)</a:t>
            </a:r>
          </a:p>
          <a:p>
            <a:r>
              <a:rPr lang="pl-PL" sz="1400" dirty="0">
                <a:solidFill>
                  <a:srgbClr val="0070C0"/>
                </a:solidFill>
                <a:latin typeface="Verdana" panose="020B0604030504040204" pitchFamily="34" charset="0"/>
                <a:ea typeface="Verdana" panose="020B0604030504040204" pitchFamily="34" charset="0"/>
              </a:rPr>
              <a:t>Bagnet na broń </a:t>
            </a:r>
            <a:r>
              <a:rPr lang="pl-PL" sz="1400" dirty="0">
                <a:latin typeface="Verdana" panose="020B0604030504040204" pitchFamily="34" charset="0"/>
                <a:ea typeface="Verdana" panose="020B0604030504040204" pitchFamily="34" charset="0"/>
              </a:rPr>
              <a:t>(1943)</a:t>
            </a:r>
          </a:p>
          <a:p>
            <a:r>
              <a:rPr lang="pl-PL" sz="1400" dirty="0">
                <a:solidFill>
                  <a:srgbClr val="0070C0"/>
                </a:solidFill>
                <a:latin typeface="Verdana" panose="020B0604030504040204" pitchFamily="34" charset="0"/>
                <a:ea typeface="Verdana" panose="020B0604030504040204" pitchFamily="34" charset="0"/>
              </a:rPr>
              <a:t>Drzewo rozpaczające </a:t>
            </a:r>
            <a:r>
              <a:rPr lang="pl-PL" sz="1400" dirty="0">
                <a:latin typeface="Verdana" panose="020B0604030504040204" pitchFamily="34" charset="0"/>
                <a:ea typeface="Verdana" panose="020B0604030504040204" pitchFamily="34" charset="0"/>
              </a:rPr>
              <a:t>(1945)</a:t>
            </a:r>
          </a:p>
          <a:p>
            <a:r>
              <a:rPr lang="pl-PL" sz="1400" dirty="0">
                <a:solidFill>
                  <a:srgbClr val="0070C0"/>
                </a:solidFill>
                <a:latin typeface="Verdana" panose="020B0604030504040204" pitchFamily="34" charset="0"/>
                <a:ea typeface="Verdana" panose="020B0604030504040204" pitchFamily="34" charset="0"/>
              </a:rPr>
              <a:t>Nadzieja</a:t>
            </a:r>
            <a:r>
              <a:rPr lang="pl-PL" sz="1400" dirty="0">
                <a:latin typeface="Verdana" panose="020B0604030504040204" pitchFamily="34" charset="0"/>
                <a:ea typeface="Verdana" panose="020B0604030504040204" pitchFamily="34" charset="0"/>
              </a:rPr>
              <a:t> (1951)</a:t>
            </a:r>
          </a:p>
          <a:p>
            <a:r>
              <a:rPr lang="pl-PL" sz="1400" dirty="0">
                <a:solidFill>
                  <a:srgbClr val="0070C0"/>
                </a:solidFill>
                <a:latin typeface="Verdana" panose="020B0604030504040204" pitchFamily="34" charset="0"/>
                <a:ea typeface="Verdana" panose="020B0604030504040204" pitchFamily="34" charset="0"/>
              </a:rPr>
              <a:t>Anka</a:t>
            </a:r>
            <a:r>
              <a:rPr lang="pl-PL" sz="1400" dirty="0">
                <a:latin typeface="Verdana" panose="020B0604030504040204" pitchFamily="34" charset="0"/>
                <a:ea typeface="Verdana" panose="020B0604030504040204" pitchFamily="34" charset="0"/>
              </a:rPr>
              <a:t> (1956)</a:t>
            </a:r>
          </a:p>
          <a:p>
            <a:r>
              <a:rPr lang="pl-PL" sz="1400" b="1" dirty="0">
                <a:latin typeface="Verdana" panose="020B0604030504040204" pitchFamily="34" charset="0"/>
                <a:ea typeface="Verdana" panose="020B0604030504040204" pitchFamily="34" charset="0"/>
              </a:rPr>
              <a:t>Poematy</a:t>
            </a:r>
          </a:p>
          <a:p>
            <a:r>
              <a:rPr lang="pl-PL" sz="1400" dirty="0">
                <a:solidFill>
                  <a:srgbClr val="0070C0"/>
                </a:solidFill>
                <a:latin typeface="Verdana" panose="020B0604030504040204" pitchFamily="34" charset="0"/>
                <a:ea typeface="Verdana" panose="020B0604030504040204" pitchFamily="34" charset="0"/>
              </a:rPr>
              <a:t>Komuna Paryska </a:t>
            </a:r>
            <a:r>
              <a:rPr lang="pl-PL" sz="1400" dirty="0">
                <a:latin typeface="Verdana" panose="020B0604030504040204" pitchFamily="34" charset="0"/>
                <a:ea typeface="Verdana" panose="020B0604030504040204" pitchFamily="34" charset="0"/>
              </a:rPr>
              <a:t>(1929)</a:t>
            </a:r>
          </a:p>
          <a:p>
            <a:r>
              <a:rPr lang="pl-PL" sz="1400" dirty="0">
                <a:solidFill>
                  <a:srgbClr val="0070C0"/>
                </a:solidFill>
                <a:latin typeface="Verdana" panose="020B0604030504040204" pitchFamily="34" charset="0"/>
                <a:ea typeface="Verdana" panose="020B0604030504040204" pitchFamily="34" charset="0"/>
              </a:rPr>
              <a:t>Opowieść o życiu i śmierci Karola Waltera-Świerczewskiego, robotnika i generała </a:t>
            </a:r>
            <a:r>
              <a:rPr lang="pl-PL" sz="1400" dirty="0">
                <a:latin typeface="Verdana" panose="020B0604030504040204" pitchFamily="34" charset="0"/>
                <a:ea typeface="Verdana" panose="020B0604030504040204" pitchFamily="34" charset="0"/>
              </a:rPr>
              <a:t>(1948 )</a:t>
            </a:r>
          </a:p>
          <a:p>
            <a:r>
              <a:rPr lang="pl-PL" sz="1400" dirty="0">
                <a:solidFill>
                  <a:srgbClr val="0070C0"/>
                </a:solidFill>
                <a:latin typeface="Verdana" panose="020B0604030504040204" pitchFamily="34" charset="0"/>
                <a:ea typeface="Verdana" panose="020B0604030504040204" pitchFamily="34" charset="0"/>
              </a:rPr>
              <a:t>Słowo o Stalinie </a:t>
            </a:r>
            <a:r>
              <a:rPr lang="pl-PL" sz="1400" dirty="0">
                <a:latin typeface="Verdana" panose="020B0604030504040204" pitchFamily="34" charset="0"/>
                <a:ea typeface="Verdana" panose="020B0604030504040204" pitchFamily="34" charset="0"/>
              </a:rPr>
              <a:t>(1949)</a:t>
            </a:r>
          </a:p>
          <a:p>
            <a:r>
              <a:rPr lang="pl-PL" sz="1400" dirty="0">
                <a:solidFill>
                  <a:srgbClr val="0070C0"/>
                </a:solidFill>
                <a:latin typeface="Verdana" panose="020B0604030504040204" pitchFamily="34" charset="0"/>
                <a:ea typeface="Verdana" panose="020B0604030504040204" pitchFamily="34" charset="0"/>
              </a:rPr>
              <a:t>Mazowsze</a:t>
            </a:r>
            <a:r>
              <a:rPr lang="pl-PL" sz="1400" dirty="0">
                <a:latin typeface="Verdana" panose="020B0604030504040204" pitchFamily="34" charset="0"/>
                <a:ea typeface="Verdana" panose="020B0604030504040204" pitchFamily="34" charset="0"/>
              </a:rPr>
              <a:t> (1951)</a:t>
            </a:r>
          </a:p>
          <a:p>
            <a:r>
              <a:rPr lang="pl-PL" sz="1400" dirty="0">
                <a:solidFill>
                  <a:srgbClr val="0070C0"/>
                </a:solidFill>
                <a:latin typeface="Verdana" panose="020B0604030504040204" pitchFamily="34" charset="0"/>
                <a:ea typeface="Verdana" panose="020B0604030504040204" pitchFamily="34" charset="0"/>
              </a:rPr>
              <a:t>Wisła</a:t>
            </a:r>
            <a:r>
              <a:rPr lang="pl-PL" sz="1400" dirty="0">
                <a:latin typeface="Verdana" panose="020B0604030504040204" pitchFamily="34" charset="0"/>
                <a:ea typeface="Verdana" panose="020B0604030504040204" pitchFamily="34" charset="0"/>
              </a:rPr>
              <a:t> (1953)</a:t>
            </a:r>
          </a:p>
          <a:p>
            <a:r>
              <a:rPr lang="pl-PL" sz="1400" b="1" dirty="0">
                <a:latin typeface="Verdana" panose="020B0604030504040204" pitchFamily="34" charset="0"/>
                <a:ea typeface="Verdana" panose="020B0604030504040204" pitchFamily="34" charset="0"/>
              </a:rPr>
              <a:t>Przekłady</a:t>
            </a:r>
          </a:p>
          <a:p>
            <a:r>
              <a:rPr lang="pl-PL" sz="1400" dirty="0">
                <a:latin typeface="Verdana" panose="020B0604030504040204" pitchFamily="34" charset="0"/>
                <a:ea typeface="Verdana" panose="020B0604030504040204" pitchFamily="34" charset="0"/>
              </a:rPr>
              <a:t>Broniewski był także tłumaczem literatury rosyjskiej i niemieckiej, przetłumaczył m.in.:</a:t>
            </a:r>
          </a:p>
          <a:p>
            <a:endParaRPr lang="pl-PL" sz="1400" dirty="0">
              <a:latin typeface="Verdana" panose="020B0604030504040204" pitchFamily="34" charset="0"/>
              <a:ea typeface="Verdana" panose="020B0604030504040204" pitchFamily="34" charset="0"/>
            </a:endParaRPr>
          </a:p>
          <a:p>
            <a:r>
              <a:rPr lang="pl-PL" sz="1400" b="1" dirty="0">
                <a:latin typeface="Verdana" panose="020B0604030504040204" pitchFamily="34" charset="0"/>
                <a:ea typeface="Verdana" panose="020B0604030504040204" pitchFamily="34" charset="0"/>
              </a:rPr>
              <a:t>Fiodora Dostojewskiego </a:t>
            </a:r>
            <a:r>
              <a:rPr lang="pl-PL" sz="1400" dirty="0">
                <a:latin typeface="Verdana" panose="020B0604030504040204" pitchFamily="34" charset="0"/>
                <a:ea typeface="Verdana" panose="020B0604030504040204" pitchFamily="34" charset="0"/>
              </a:rPr>
              <a:t>(Skrzywdzeni i poniżeni, Białe noce)</a:t>
            </a:r>
          </a:p>
          <a:p>
            <a:r>
              <a:rPr lang="pl-PL" sz="1400" b="1" dirty="0">
                <a:latin typeface="Verdana" panose="020B0604030504040204" pitchFamily="34" charset="0"/>
                <a:ea typeface="Verdana" panose="020B0604030504040204" pitchFamily="34" charset="0"/>
              </a:rPr>
              <a:t>Aleksego Tołstoja </a:t>
            </a:r>
            <a:r>
              <a:rPr lang="pl-PL" sz="1400" dirty="0">
                <a:latin typeface="Verdana" panose="020B0604030504040204" pitchFamily="34" charset="0"/>
                <a:ea typeface="Verdana" panose="020B0604030504040204" pitchFamily="34" charset="0"/>
              </a:rPr>
              <a:t>(Droga przez mękę – dwie pierwsze części; trzecia wspólnie z Wacławem Rogowiczem)</a:t>
            </a:r>
          </a:p>
          <a:p>
            <a:r>
              <a:rPr lang="pl-PL" sz="1400" dirty="0">
                <a:latin typeface="Verdana" panose="020B0604030504040204" pitchFamily="34" charset="0"/>
                <a:ea typeface="Verdana" panose="020B0604030504040204" pitchFamily="34" charset="0"/>
              </a:rPr>
              <a:t>powieść Martwe dusze </a:t>
            </a:r>
            <a:r>
              <a:rPr lang="pl-PL" sz="1400" b="1" dirty="0">
                <a:latin typeface="Verdana" panose="020B0604030504040204" pitchFamily="34" charset="0"/>
                <a:ea typeface="Verdana" panose="020B0604030504040204" pitchFamily="34" charset="0"/>
              </a:rPr>
              <a:t>Nikołaja Gogola </a:t>
            </a:r>
            <a:r>
              <a:rPr lang="pl-PL" sz="1400" dirty="0">
                <a:latin typeface="Verdana" panose="020B0604030504040204" pitchFamily="34" charset="0"/>
                <a:ea typeface="Verdana" panose="020B0604030504040204" pitchFamily="34" charset="0"/>
              </a:rPr>
              <a:t>(1927), </a:t>
            </a:r>
            <a:r>
              <a:rPr lang="pl-PL" sz="1400" b="1" dirty="0">
                <a:latin typeface="Verdana" panose="020B0604030504040204" pitchFamily="34" charset="0"/>
                <a:ea typeface="Verdana" panose="020B0604030504040204" pitchFamily="34" charset="0"/>
              </a:rPr>
              <a:t>Aleksandra Puszkina </a:t>
            </a:r>
          </a:p>
          <a:p>
            <a:r>
              <a:rPr lang="pl-PL" sz="1400" b="1" dirty="0">
                <a:latin typeface="Verdana" panose="020B0604030504040204" pitchFamily="34" charset="0"/>
                <a:ea typeface="Verdana" panose="020B0604030504040204" pitchFamily="34" charset="0"/>
              </a:rPr>
              <a:t>Władimira Majakowskiego</a:t>
            </a:r>
          </a:p>
          <a:p>
            <a:r>
              <a:rPr lang="pl-PL" sz="1400" b="1" dirty="0">
                <a:latin typeface="Verdana" panose="020B0604030504040204" pitchFamily="34" charset="0"/>
                <a:ea typeface="Verdana" panose="020B0604030504040204" pitchFamily="34" charset="0"/>
              </a:rPr>
              <a:t>Siergieja Jesienina</a:t>
            </a:r>
          </a:p>
          <a:p>
            <a:r>
              <a:rPr lang="pl-PL" sz="1400" b="1" dirty="0">
                <a:latin typeface="Verdana" panose="020B0604030504040204" pitchFamily="34" charset="0"/>
                <a:ea typeface="Verdana" panose="020B0604030504040204" pitchFamily="34" charset="0"/>
              </a:rPr>
              <a:t>Bertolta Brechta</a:t>
            </a:r>
          </a:p>
        </p:txBody>
      </p:sp>
    </p:spTree>
    <p:extLst>
      <p:ext uri="{BB962C8B-B14F-4D97-AF65-F5344CB8AC3E}">
        <p14:creationId xmlns:p14="http://schemas.microsoft.com/office/powerpoint/2010/main" val="406085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4CAAA07F-2572-41AB-A152-0A433A06A037}"/>
              </a:ext>
            </a:extLst>
          </p:cNvPr>
          <p:cNvSpPr>
            <a:spLocks noGrp="1"/>
          </p:cNvSpPr>
          <p:nvPr>
            <p:ph idx="1"/>
          </p:nvPr>
        </p:nvSpPr>
        <p:spPr>
          <a:xfrm>
            <a:off x="485260" y="870012"/>
            <a:ext cx="2867725" cy="1997645"/>
          </a:xfrm>
        </p:spPr>
        <p:txBody>
          <a:bodyPr>
            <a:normAutofit fontScale="25000" lnSpcReduction="20000"/>
          </a:bodyPr>
          <a:lstStyle/>
          <a:p>
            <a:pPr marL="0" indent="0">
              <a:buNone/>
            </a:pPr>
            <a:r>
              <a:rPr lang="pl-PL" sz="5600" dirty="0">
                <a:latin typeface="Verdana" panose="020B0604030504040204" pitchFamily="34" charset="0"/>
                <a:ea typeface="Verdana" panose="020B0604030504040204" pitchFamily="34" charset="0"/>
              </a:rPr>
              <a:t>Poeta swoje pierwsze utwory dla dzieci zaczął pisać pod namową swojej żony Janiny, która była redaktorką „Małego Płomyczka”. Właśnie w tej gazetce ukazywały się od 1935 r. utwory dedykowane dla najmłodszych.</a:t>
            </a:r>
          </a:p>
          <a:p>
            <a:pPr marL="0" indent="0">
              <a:buNone/>
            </a:pPr>
            <a:endParaRPr lang="pl-PL" sz="5600" dirty="0">
              <a:latin typeface="Verdana" panose="020B0604030504040204" pitchFamily="34" charset="0"/>
              <a:ea typeface="Verdana" panose="020B0604030504040204" pitchFamily="34" charset="0"/>
            </a:endParaRPr>
          </a:p>
          <a:p>
            <a:pPr marL="0" indent="0">
              <a:buNone/>
            </a:pPr>
            <a:endParaRPr lang="pl-PL" sz="5600" dirty="0">
              <a:latin typeface="Verdana" panose="020B0604030504040204" pitchFamily="34" charset="0"/>
              <a:ea typeface="Verdana" panose="020B0604030504040204" pitchFamily="34" charset="0"/>
            </a:endParaRPr>
          </a:p>
          <a:p>
            <a:pPr marL="0" indent="0">
              <a:buNone/>
            </a:pPr>
            <a:r>
              <a:rPr lang="pl-PL" sz="5600" dirty="0">
                <a:latin typeface="Verdana" panose="020B0604030504040204" pitchFamily="34" charset="0"/>
                <a:ea typeface="Verdana" panose="020B0604030504040204" pitchFamily="34" charset="0"/>
              </a:rPr>
              <a:t>Oto niektóre tytuły: </a:t>
            </a:r>
          </a:p>
          <a:p>
            <a:pPr marL="0" indent="0">
              <a:buNone/>
            </a:pPr>
            <a:endParaRPr lang="pl-PL" sz="5600" dirty="0">
              <a:latin typeface="Verdana" panose="020B0604030504040204" pitchFamily="34" charset="0"/>
              <a:ea typeface="Verdana" panose="020B0604030504040204" pitchFamily="34" charset="0"/>
            </a:endParaRPr>
          </a:p>
          <a:p>
            <a:pPr marL="0" indent="0">
              <a:buNone/>
            </a:pPr>
            <a:r>
              <a:rPr lang="pl-PL" sz="5600" dirty="0">
                <a:latin typeface="Verdana" panose="020B0604030504040204" pitchFamily="34" charset="0"/>
                <a:ea typeface="Verdana" panose="020B0604030504040204" pitchFamily="34" charset="0"/>
              </a:rPr>
              <a:t>Zegary – wiersz napisany specjalnie dla Majki, który recytowała na uroczystości w przedszkolu.</a:t>
            </a:r>
          </a:p>
          <a:p>
            <a:pPr marL="0" indent="0">
              <a:buNone/>
            </a:pPr>
            <a:r>
              <a:rPr lang="pl-PL" sz="5600" dirty="0">
                <a:latin typeface="Verdana" panose="020B0604030504040204" pitchFamily="34" charset="0"/>
                <a:ea typeface="Verdana" panose="020B0604030504040204" pitchFamily="34" charset="0"/>
              </a:rPr>
              <a:t>Sam do szkoły, Pierwiosnek, Literki, Pierwszy motylek, Kukułka Wróżby, Tłusty czwartek, Gramy w zielone, Wiewiórka, Parowóz, Odlot bocianów, Kominiarz, Liście, Popiel i Piast, Zajączki, Babie lato Zbieramy, Kasztany Wróbelki zimą , Teczka Zosi, Słowik, W ogródku Zosi </a:t>
            </a:r>
          </a:p>
          <a:p>
            <a:pPr marL="0" indent="0">
              <a:buNone/>
            </a:pPr>
            <a:endParaRPr lang="pl-PL" dirty="0"/>
          </a:p>
        </p:txBody>
      </p:sp>
      <p:pic>
        <p:nvPicPr>
          <p:cNvPr id="4" name="Obraz 3">
            <a:extLst>
              <a:ext uri="{FF2B5EF4-FFF2-40B4-BE49-F238E27FC236}">
                <a16:creationId xmlns:a16="http://schemas.microsoft.com/office/drawing/2014/main" id="{1DF4F1DE-49E7-445B-829A-43EDBDB68EBC}"/>
              </a:ext>
            </a:extLst>
          </p:cNvPr>
          <p:cNvPicPr>
            <a:picLocks noChangeAspect="1"/>
          </p:cNvPicPr>
          <p:nvPr/>
        </p:nvPicPr>
        <p:blipFill>
          <a:blip r:embed="rId2"/>
          <a:stretch>
            <a:fillRect/>
          </a:stretch>
        </p:blipFill>
        <p:spPr>
          <a:xfrm>
            <a:off x="3769769" y="1200319"/>
            <a:ext cx="3278731" cy="4609815"/>
          </a:xfrm>
          <a:prstGeom prst="rect">
            <a:avLst/>
          </a:prstGeom>
        </p:spPr>
      </p:pic>
      <p:sp>
        <p:nvSpPr>
          <p:cNvPr id="6" name="pole tekstowe 5">
            <a:extLst>
              <a:ext uri="{FF2B5EF4-FFF2-40B4-BE49-F238E27FC236}">
                <a16:creationId xmlns:a16="http://schemas.microsoft.com/office/drawing/2014/main" id="{6DBA82CB-033A-4DDF-B40D-6138C9F0B944}"/>
              </a:ext>
            </a:extLst>
          </p:cNvPr>
          <p:cNvSpPr txBox="1"/>
          <p:nvPr/>
        </p:nvSpPr>
        <p:spPr>
          <a:xfrm>
            <a:off x="7332119" y="781405"/>
            <a:ext cx="3278731" cy="5447645"/>
          </a:xfrm>
          <a:prstGeom prst="rect">
            <a:avLst/>
          </a:prstGeom>
          <a:noFill/>
        </p:spPr>
        <p:txBody>
          <a:bodyPr wrap="square">
            <a:spAutoFit/>
          </a:bodyPr>
          <a:lstStyle/>
          <a:p>
            <a:r>
              <a:rPr lang="pl-PL" sz="1200" b="1" dirty="0">
                <a:latin typeface="Verdana" panose="020B0604030504040204" pitchFamily="34" charset="0"/>
                <a:ea typeface="Verdana" panose="020B0604030504040204" pitchFamily="34" charset="0"/>
              </a:rPr>
              <a:t>Wiewiórka</a:t>
            </a:r>
          </a:p>
          <a:p>
            <a:endParaRPr lang="pl-PL" sz="1200"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Ruda wiewiórka, ruda wiewiórka</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Skacze wesoło z drzewa na drzewo.</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Z chwiejnej gałązki zieleń da nurka,</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Machnie ogonkiem w prawo i w lewo.</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 Zeszła na ziemię, nic się nie boi,</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Wie, że orzeszki mamy w kieszonkach.</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O, z ręki bierze! O, przy mnie stoi,</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chwiejąc puszystym końcem ogonka.</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 Nikt jej nie skrzywdzi, nikt jej nie spłoszy,</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Taka jest śliczna, zręczna i żywa!</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Zjadła orzeszków za kilka groszy,</a:t>
            </a:r>
          </a:p>
          <a:p>
            <a:endParaRPr lang="pl-PL" sz="1200" b="1" dirty="0">
              <a:latin typeface="Verdana" panose="020B0604030504040204" pitchFamily="34" charset="0"/>
              <a:ea typeface="Verdana" panose="020B0604030504040204" pitchFamily="34" charset="0"/>
            </a:endParaRPr>
          </a:p>
          <a:p>
            <a:r>
              <a:rPr lang="pl-PL" sz="1200" b="1" dirty="0">
                <a:latin typeface="Verdana" panose="020B0604030504040204" pitchFamily="34" charset="0"/>
                <a:ea typeface="Verdana" panose="020B0604030504040204" pitchFamily="34" charset="0"/>
              </a:rPr>
              <a:t>Na pożegnanie ogonkiem kiwa.</a:t>
            </a:r>
          </a:p>
        </p:txBody>
      </p:sp>
    </p:spTree>
    <p:extLst>
      <p:ext uri="{BB962C8B-B14F-4D97-AF65-F5344CB8AC3E}">
        <p14:creationId xmlns:p14="http://schemas.microsoft.com/office/powerpoint/2010/main" val="1569034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FED88FF-D88D-41A9-9268-E416006288AF}"/>
              </a:ext>
            </a:extLst>
          </p:cNvPr>
          <p:cNvPicPr>
            <a:picLocks noChangeAspect="1"/>
          </p:cNvPicPr>
          <p:nvPr/>
        </p:nvPicPr>
        <p:blipFill rotWithShape="1">
          <a:blip r:embed="rId2"/>
          <a:srcRect r="-1" b="9482"/>
          <a:stretch/>
        </p:blipFill>
        <p:spPr>
          <a:xfrm>
            <a:off x="2930184" y="-2655"/>
            <a:ext cx="2996169" cy="3358597"/>
          </a:xfrm>
          <a:prstGeom prst="rect">
            <a:avLst/>
          </a:prstGeom>
        </p:spPr>
      </p:pic>
      <p:pic>
        <p:nvPicPr>
          <p:cNvPr id="6" name="Obraz 5">
            <a:extLst>
              <a:ext uri="{FF2B5EF4-FFF2-40B4-BE49-F238E27FC236}">
                <a16:creationId xmlns:a16="http://schemas.microsoft.com/office/drawing/2014/main" id="{B523E4E4-D76F-4C89-B700-C6BD6C1F38A3}"/>
              </a:ext>
            </a:extLst>
          </p:cNvPr>
          <p:cNvPicPr>
            <a:picLocks noChangeAspect="1"/>
          </p:cNvPicPr>
          <p:nvPr/>
        </p:nvPicPr>
        <p:blipFill rotWithShape="1">
          <a:blip r:embed="rId3"/>
          <a:srcRect t="9727" r="-2" b="-2"/>
          <a:stretch/>
        </p:blipFill>
        <p:spPr>
          <a:xfrm>
            <a:off x="20" y="3504904"/>
            <a:ext cx="5926333" cy="3353096"/>
          </a:xfrm>
          <a:prstGeom prst="rect">
            <a:avLst/>
          </a:prstGeom>
        </p:spPr>
      </p:pic>
      <p:sp>
        <p:nvSpPr>
          <p:cNvPr id="11" name="Rectangle 10">
            <a:extLst>
              <a:ext uri="{FF2B5EF4-FFF2-40B4-BE49-F238E27FC236}">
                <a16:creationId xmlns:a16="http://schemas.microsoft.com/office/drawing/2014/main" id="{11564CA4-59C9-4DAC-950E-61D1FA2787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220" y="0"/>
            <a:ext cx="610477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5C57F39-FBC8-4355-9395-BDC3AD9B8AA6}"/>
              </a:ext>
            </a:extLst>
          </p:cNvPr>
          <p:cNvSpPr>
            <a:spLocks noGrp="1"/>
          </p:cNvSpPr>
          <p:nvPr>
            <p:ph type="title"/>
          </p:nvPr>
        </p:nvSpPr>
        <p:spPr>
          <a:xfrm>
            <a:off x="6400800" y="484632"/>
            <a:ext cx="5299586" cy="1609344"/>
          </a:xfrm>
          <a:ln>
            <a:noFill/>
          </a:ln>
        </p:spPr>
        <p:txBody>
          <a:bodyPr>
            <a:normAutofit/>
          </a:bodyPr>
          <a:lstStyle/>
          <a:p>
            <a:r>
              <a:rPr lang="pl-PL" sz="4000" b="1" dirty="0">
                <a:latin typeface="Verdana" panose="020B0604030504040204" pitchFamily="34" charset="0"/>
                <a:ea typeface="Verdana" panose="020B0604030504040204" pitchFamily="34" charset="0"/>
              </a:rPr>
              <a:t>Tatry wielka miłość</a:t>
            </a:r>
          </a:p>
        </p:txBody>
      </p:sp>
      <p:pic>
        <p:nvPicPr>
          <p:cNvPr id="4" name="Obraz 3">
            <a:extLst>
              <a:ext uri="{FF2B5EF4-FFF2-40B4-BE49-F238E27FC236}">
                <a16:creationId xmlns:a16="http://schemas.microsoft.com/office/drawing/2014/main" id="{FF046957-51B7-4A38-83ED-CD82C1C48EBF}"/>
              </a:ext>
            </a:extLst>
          </p:cNvPr>
          <p:cNvPicPr>
            <a:picLocks noChangeAspect="1"/>
          </p:cNvPicPr>
          <p:nvPr/>
        </p:nvPicPr>
        <p:blipFill rotWithShape="1">
          <a:blip r:embed="rId5"/>
          <a:srcRect l="36701" r="7395" b="4"/>
          <a:stretch/>
        </p:blipFill>
        <p:spPr>
          <a:xfrm>
            <a:off x="20" y="10"/>
            <a:ext cx="2769297" cy="3355932"/>
          </a:xfrm>
          <a:prstGeom prst="rect">
            <a:avLst/>
          </a:prstGeom>
        </p:spPr>
      </p:pic>
      <p:sp>
        <p:nvSpPr>
          <p:cNvPr id="3" name="Symbol zastępczy zawartości 2">
            <a:extLst>
              <a:ext uri="{FF2B5EF4-FFF2-40B4-BE49-F238E27FC236}">
                <a16:creationId xmlns:a16="http://schemas.microsoft.com/office/drawing/2014/main" id="{FDCBD8F4-6E83-4A51-83C8-6DE6B5EC5E4B}"/>
              </a:ext>
            </a:extLst>
          </p:cNvPr>
          <p:cNvSpPr>
            <a:spLocks noGrp="1"/>
          </p:cNvSpPr>
          <p:nvPr>
            <p:ph idx="1"/>
          </p:nvPr>
        </p:nvSpPr>
        <p:spPr>
          <a:xfrm>
            <a:off x="6400799" y="2121408"/>
            <a:ext cx="5299585" cy="4050792"/>
          </a:xfrm>
        </p:spPr>
        <p:txBody>
          <a:bodyPr>
            <a:normAutofit/>
          </a:bodyPr>
          <a:lstStyle/>
          <a:p>
            <a:pPr marL="0" indent="0">
              <a:buNone/>
            </a:pPr>
            <a:r>
              <a:rPr lang="pl-PL" sz="1200" dirty="0">
                <a:latin typeface="Verdana" panose="020B0604030504040204" pitchFamily="34" charset="0"/>
                <a:ea typeface="Verdana" panose="020B0604030504040204" pitchFamily="34" charset="0"/>
              </a:rPr>
              <a:t>Władysław Broniewski pałał gorącą i nigdy nie wygasłą miłością do polskich Tatr.</a:t>
            </a:r>
          </a:p>
          <a:p>
            <a:pPr marL="0" indent="0">
              <a:buNone/>
            </a:pPr>
            <a:r>
              <a:rPr lang="pl-PL" sz="1200" dirty="0">
                <a:latin typeface="Verdana" panose="020B0604030504040204" pitchFamily="34" charset="0"/>
                <a:ea typeface="Verdana" panose="020B0604030504040204" pitchFamily="34" charset="0"/>
              </a:rPr>
              <a:t>Już w połowie lat dwudziestych uciekał od warszawskiej i politycznej codzienności w Tatry.</a:t>
            </a:r>
          </a:p>
          <a:p>
            <a:pPr marL="0" indent="0">
              <a:buNone/>
            </a:pPr>
            <a:r>
              <a:rPr lang="pl-PL" sz="1200" dirty="0">
                <a:latin typeface="Verdana" panose="020B0604030504040204" pitchFamily="34" charset="0"/>
                <a:ea typeface="Verdana" panose="020B0604030504040204" pitchFamily="34" charset="0"/>
              </a:rPr>
              <a:t>Został wtedy członkiem Gospody Włóczęgów – spółdzielni mieszkaniowo-turystycznej, założonej przez członków PPS ( Polska Partia Socjalistyczna) i KPP ( Komunistyczna Partia Polski), która wykupiła na własność willę „Lanca” na Antałówce w Zakopanem.  </a:t>
            </a:r>
          </a:p>
          <a:p>
            <a:pPr marL="0" indent="0">
              <a:buNone/>
            </a:pPr>
            <a:r>
              <a:rPr lang="pl-PL" sz="1200" dirty="0">
                <a:latin typeface="Verdana" panose="020B0604030504040204" pitchFamily="34" charset="0"/>
                <a:ea typeface="Verdana" panose="020B0604030504040204" pitchFamily="34" charset="0"/>
              </a:rPr>
              <a:t>Podczas wędrówek wybierał szlaki najtrudniejsze, np. na Orlą Perć, bo uważał, że tylko takie są warte wysiłku. Kochał Tatry bezwarunkowo i była to miłość odwzajemniona.</a:t>
            </a:r>
          </a:p>
          <a:p>
            <a:pPr marL="0" indent="0">
              <a:buNone/>
            </a:pPr>
            <a:r>
              <a:rPr lang="pl-PL" sz="1200" dirty="0">
                <a:latin typeface="Verdana" panose="020B0604030504040204" pitchFamily="34" charset="0"/>
                <a:ea typeface="Verdana" panose="020B0604030504040204" pitchFamily="34" charset="0"/>
              </a:rPr>
              <a:t>Jeździł w góry co najmniej raz do roku. Często wyjeżdżał na szybki wypad na narty z przyjaciółmi lub rodziną.</a:t>
            </a:r>
          </a:p>
          <a:p>
            <a:pPr marL="0" indent="0">
              <a:buNone/>
            </a:pPr>
            <a:r>
              <a:rPr lang="pl-PL" sz="1200" dirty="0">
                <a:latin typeface="Verdana" panose="020B0604030504040204" pitchFamily="34" charset="0"/>
                <a:ea typeface="Verdana" panose="020B0604030504040204" pitchFamily="34" charset="0"/>
              </a:rPr>
              <a:t>Narciarską pasją i Tatrami starał się też zarazić uwielbianą córkę. Na nartach w Hali Gąsienicowej poznał swoją trzecią żonę Wandę.</a:t>
            </a:r>
          </a:p>
          <a:p>
            <a:pPr marL="0" indent="0">
              <a:buNone/>
            </a:pPr>
            <a:r>
              <a:rPr lang="pl-PL" sz="1200" dirty="0">
                <a:latin typeface="Verdana" panose="020B0604030504040204" pitchFamily="34" charset="0"/>
                <a:ea typeface="Verdana" panose="020B0604030504040204" pitchFamily="34" charset="0"/>
              </a:rPr>
              <a:t>Tatrom poświęcił także piękny wiersz „ Hawrań i Murań”</a:t>
            </a:r>
          </a:p>
          <a:p>
            <a:pPr marL="0" indent="0">
              <a:buNone/>
            </a:pPr>
            <a:endParaRPr lang="pl-PL" sz="1100" dirty="0">
              <a:latin typeface="Verdana" panose="020B0604030504040204" pitchFamily="34" charset="0"/>
              <a:ea typeface="Verdana" panose="020B0604030504040204" pitchFamily="34" charset="0"/>
            </a:endParaRPr>
          </a:p>
          <a:p>
            <a:pPr marL="0" indent="0">
              <a:buNone/>
            </a:pPr>
            <a:endParaRPr lang="pl-PL" sz="1100" dirty="0">
              <a:latin typeface="Verdana" panose="020B0604030504040204" pitchFamily="34" charset="0"/>
              <a:ea typeface="Verdana" panose="020B0604030504040204" pitchFamily="34" charset="0"/>
            </a:endParaRPr>
          </a:p>
          <a:p>
            <a:pPr marL="0" indent="0">
              <a:buNone/>
            </a:pPr>
            <a:endParaRPr lang="pl-PL" sz="1100" dirty="0"/>
          </a:p>
        </p:txBody>
      </p:sp>
      <p:grpSp>
        <p:nvGrpSpPr>
          <p:cNvPr id="13" name="Group 12">
            <a:extLst>
              <a:ext uri="{FF2B5EF4-FFF2-40B4-BE49-F238E27FC236}">
                <a16:creationId xmlns:a16="http://schemas.microsoft.com/office/drawing/2014/main" id="{E74380E0-C298-4F18-9189-C236E8B829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979684C7-75DC-42F1-850A-E9C49ECA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4130853F-4D98-4539-8461-9F2028367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53506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B6DE215C-1806-4805-B741-5A477500A618}"/>
              </a:ext>
            </a:extLst>
          </p:cNvPr>
          <p:cNvSpPr>
            <a:spLocks noGrp="1"/>
          </p:cNvSpPr>
          <p:nvPr>
            <p:ph type="title"/>
          </p:nvPr>
        </p:nvSpPr>
        <p:spPr>
          <a:xfrm>
            <a:off x="7813550" y="0"/>
            <a:ext cx="3816774" cy="1609344"/>
          </a:xfrm>
          <a:ln>
            <a:noFill/>
          </a:ln>
        </p:spPr>
        <p:txBody>
          <a:bodyPr>
            <a:normAutofit/>
          </a:bodyPr>
          <a:lstStyle/>
          <a:p>
            <a:r>
              <a:rPr lang="pl-PL" sz="2700" b="1" dirty="0">
                <a:latin typeface="Verdana" panose="020B0604030504040204" pitchFamily="34" charset="0"/>
                <a:ea typeface="Verdana" panose="020B0604030504040204" pitchFamily="34" charset="0"/>
              </a:rPr>
              <a:t>Muzeum Władysława Broniewskiego</a:t>
            </a:r>
            <a:br>
              <a:rPr lang="pl-PL" sz="2700" b="1" dirty="0">
                <a:latin typeface="Verdana" panose="020B0604030504040204" pitchFamily="34" charset="0"/>
                <a:ea typeface="Verdana" panose="020B0604030504040204" pitchFamily="34" charset="0"/>
              </a:rPr>
            </a:br>
            <a:r>
              <a:rPr lang="pl-PL" sz="2700" b="1" dirty="0">
                <a:latin typeface="Verdana" panose="020B0604030504040204" pitchFamily="34" charset="0"/>
                <a:ea typeface="Verdana" panose="020B0604030504040204" pitchFamily="34" charset="0"/>
              </a:rPr>
              <a:t>W Warszawie</a:t>
            </a:r>
          </a:p>
        </p:txBody>
      </p:sp>
      <p:pic>
        <p:nvPicPr>
          <p:cNvPr id="4" name="Obraz 3">
            <a:extLst>
              <a:ext uri="{FF2B5EF4-FFF2-40B4-BE49-F238E27FC236}">
                <a16:creationId xmlns:a16="http://schemas.microsoft.com/office/drawing/2014/main" id="{879DD175-3B25-4717-AF94-DCCA41C4711C}"/>
              </a:ext>
            </a:extLst>
          </p:cNvPr>
          <p:cNvPicPr>
            <a:picLocks noChangeAspect="1"/>
          </p:cNvPicPr>
          <p:nvPr/>
        </p:nvPicPr>
        <p:blipFill rotWithShape="1">
          <a:blip r:embed="rId4"/>
          <a:srcRect l="1782" r="15662"/>
          <a:stretch/>
        </p:blipFill>
        <p:spPr>
          <a:xfrm>
            <a:off x="3343" y="10"/>
            <a:ext cx="7548923" cy="6857990"/>
          </a:xfrm>
          <a:prstGeom prst="rect">
            <a:avLst/>
          </a:prstGeom>
        </p:spPr>
      </p:pic>
      <p:sp>
        <p:nvSpPr>
          <p:cNvPr id="3" name="Symbol zastępczy zawartości 2">
            <a:extLst>
              <a:ext uri="{FF2B5EF4-FFF2-40B4-BE49-F238E27FC236}">
                <a16:creationId xmlns:a16="http://schemas.microsoft.com/office/drawing/2014/main" id="{9D866435-BE4D-4492-B309-DAD7A70A86C3}"/>
              </a:ext>
            </a:extLst>
          </p:cNvPr>
          <p:cNvSpPr>
            <a:spLocks noGrp="1"/>
          </p:cNvSpPr>
          <p:nvPr>
            <p:ph idx="1"/>
          </p:nvPr>
        </p:nvSpPr>
        <p:spPr>
          <a:xfrm>
            <a:off x="7813550" y="1524598"/>
            <a:ext cx="3816774" cy="4050792"/>
          </a:xfrm>
        </p:spPr>
        <p:txBody>
          <a:bodyPr>
            <a:noAutofit/>
          </a:bodyPr>
          <a:lstStyle/>
          <a:p>
            <a:pPr marL="0" indent="0">
              <a:buNone/>
            </a:pPr>
            <a:r>
              <a:rPr lang="pl-PL" sz="1300" dirty="0">
                <a:latin typeface="Verdana" panose="020B0604030504040204" pitchFamily="34" charset="0"/>
                <a:ea typeface="Verdana" panose="020B0604030504040204" pitchFamily="34" charset="0"/>
              </a:rPr>
              <a:t>W domu, w którym Władysław Broniewski spędził </a:t>
            </a:r>
            <a:r>
              <a:rPr lang="pl-PL" sz="1300" b="1" dirty="0">
                <a:latin typeface="Verdana" panose="020B0604030504040204" pitchFamily="34" charset="0"/>
                <a:ea typeface="Verdana" panose="020B0604030504040204" pitchFamily="34" charset="0"/>
              </a:rPr>
              <a:t>ostatnie dziewięć lat życia </a:t>
            </a:r>
            <a:r>
              <a:rPr lang="pl-PL" sz="1300" dirty="0">
                <a:latin typeface="Verdana" panose="020B0604030504040204" pitchFamily="34" charset="0"/>
                <a:ea typeface="Verdana" panose="020B0604030504040204" pitchFamily="34" charset="0"/>
              </a:rPr>
              <a:t>działa Muzeum Władysława Broniewskiego. </a:t>
            </a:r>
          </a:p>
          <a:p>
            <a:pPr marL="0" indent="0">
              <a:buNone/>
            </a:pPr>
            <a:r>
              <a:rPr lang="pl-PL" sz="1300" dirty="0">
                <a:latin typeface="Verdana" panose="020B0604030504040204" pitchFamily="34" charset="0"/>
                <a:ea typeface="Verdana" panose="020B0604030504040204" pitchFamily="34" charset="0"/>
              </a:rPr>
              <a:t>Muzeum mieści się w willi przy ul. Jarosława Dąbrowskiego 51 .</a:t>
            </a:r>
          </a:p>
          <a:p>
            <a:pPr marL="0" indent="0">
              <a:buNone/>
            </a:pPr>
            <a:r>
              <a:rPr lang="pl-PL" sz="1300" dirty="0">
                <a:latin typeface="Verdana" panose="020B0604030504040204" pitchFamily="34" charset="0"/>
                <a:ea typeface="Verdana" panose="020B0604030504040204" pitchFamily="34" charset="0"/>
              </a:rPr>
              <a:t>W 1950 r. </a:t>
            </a:r>
            <a:r>
              <a:rPr lang="pl-PL" sz="1300" b="1" dirty="0">
                <a:latin typeface="Verdana" panose="020B0604030504040204" pitchFamily="34" charset="0"/>
                <a:ea typeface="Verdana" panose="020B0604030504040204" pitchFamily="34" charset="0"/>
              </a:rPr>
              <a:t>Państwo podarowało </a:t>
            </a:r>
            <a:r>
              <a:rPr lang="pl-PL" sz="1300" dirty="0">
                <a:latin typeface="Verdana" panose="020B0604030504040204" pitchFamily="34" charset="0"/>
                <a:ea typeface="Verdana" panose="020B0604030504040204" pitchFamily="34" charset="0"/>
              </a:rPr>
              <a:t>ją poecie </a:t>
            </a:r>
            <a:r>
              <a:rPr lang="pl-PL" sz="1300" b="1" dirty="0">
                <a:latin typeface="Verdana" panose="020B0604030504040204" pitchFamily="34" charset="0"/>
                <a:ea typeface="Verdana" panose="020B0604030504040204" pitchFamily="34" charset="0"/>
              </a:rPr>
              <a:t>w </a:t>
            </a:r>
            <a:r>
              <a:rPr lang="pl-PL" sz="1400" b="1" dirty="0">
                <a:latin typeface="Verdana" panose="020B0604030504040204" pitchFamily="34" charset="0"/>
                <a:ea typeface="Verdana" panose="020B0604030504040204" pitchFamily="34" charset="0"/>
              </a:rPr>
              <a:t>rocznicę 25-lecia twórczości.</a:t>
            </a:r>
          </a:p>
          <a:p>
            <a:pPr marL="0" indent="0">
              <a:buNone/>
            </a:pPr>
            <a:r>
              <a:rPr lang="pl-PL" sz="1300" dirty="0">
                <a:latin typeface="Verdana" panose="020B0604030504040204" pitchFamily="34" charset="0"/>
                <a:ea typeface="Verdana" panose="020B0604030504040204" pitchFamily="34" charset="0"/>
              </a:rPr>
              <a:t>Na wystawie obok rękopisów eksponowane są także mało znane materiały z archiwum literackiego pisarza. Zbiory i ekspozycja stała: biograficzne, w oryginalnych wnętrzach - archiwum, pamiątki osobiste; prawie kompletny zbiór rękopisów, korespondencja z lat 1915-1962; pierwodruki wierszy w prasie i pierwsze wydania książkowe, taśmy magnetofonowe z recytacjami poety.</a:t>
            </a:r>
          </a:p>
        </p:txBody>
      </p:sp>
      <p:grpSp>
        <p:nvGrpSpPr>
          <p:cNvPr id="11" name="Group 10">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Obraz 4">
            <a:extLst>
              <a:ext uri="{FF2B5EF4-FFF2-40B4-BE49-F238E27FC236}">
                <a16:creationId xmlns:a16="http://schemas.microsoft.com/office/drawing/2014/main" id="{88670C31-C271-45F0-AC49-859443189D69}"/>
              </a:ext>
            </a:extLst>
          </p:cNvPr>
          <p:cNvPicPr>
            <a:picLocks noChangeAspect="1"/>
          </p:cNvPicPr>
          <p:nvPr/>
        </p:nvPicPr>
        <p:blipFill>
          <a:blip r:embed="rId6"/>
          <a:stretch>
            <a:fillRect/>
          </a:stretch>
        </p:blipFill>
        <p:spPr>
          <a:xfrm>
            <a:off x="8152841" y="5455597"/>
            <a:ext cx="2803798" cy="1362471"/>
          </a:xfrm>
          <a:prstGeom prst="rect">
            <a:avLst/>
          </a:prstGeom>
        </p:spPr>
      </p:pic>
    </p:spTree>
    <p:extLst>
      <p:ext uri="{BB962C8B-B14F-4D97-AF65-F5344CB8AC3E}">
        <p14:creationId xmlns:p14="http://schemas.microsoft.com/office/powerpoint/2010/main" val="30599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a:extLst>
              <a:ext uri="{FF2B5EF4-FFF2-40B4-BE49-F238E27FC236}">
                <a16:creationId xmlns:a16="http://schemas.microsoft.com/office/drawing/2014/main" id="{EA042CBF-7060-4D38-8F05-DBB497179CD7}"/>
              </a:ext>
            </a:extLst>
          </p:cNvPr>
          <p:cNvPicPr>
            <a:picLocks noGrp="1" noChangeAspect="1"/>
          </p:cNvPicPr>
          <p:nvPr>
            <p:ph idx="1"/>
          </p:nvPr>
        </p:nvPicPr>
        <p:blipFill>
          <a:blip r:embed="rId2"/>
          <a:stretch>
            <a:fillRect/>
          </a:stretch>
        </p:blipFill>
        <p:spPr>
          <a:xfrm>
            <a:off x="8918533" y="3829233"/>
            <a:ext cx="3042039" cy="1829026"/>
          </a:xfrm>
          <a:prstGeom prst="rect">
            <a:avLst/>
          </a:prstGeom>
        </p:spPr>
      </p:pic>
      <p:pic>
        <p:nvPicPr>
          <p:cNvPr id="5" name="Obraz 4">
            <a:extLst>
              <a:ext uri="{FF2B5EF4-FFF2-40B4-BE49-F238E27FC236}">
                <a16:creationId xmlns:a16="http://schemas.microsoft.com/office/drawing/2014/main" id="{93A2D7AF-F703-48B2-9647-D2B174AB9A04}"/>
              </a:ext>
            </a:extLst>
          </p:cNvPr>
          <p:cNvPicPr>
            <a:picLocks noChangeAspect="1"/>
          </p:cNvPicPr>
          <p:nvPr/>
        </p:nvPicPr>
        <p:blipFill>
          <a:blip r:embed="rId3"/>
          <a:stretch>
            <a:fillRect/>
          </a:stretch>
        </p:blipFill>
        <p:spPr>
          <a:xfrm>
            <a:off x="4005535" y="3829233"/>
            <a:ext cx="4532401" cy="2703836"/>
          </a:xfrm>
          <a:prstGeom prst="rect">
            <a:avLst/>
          </a:prstGeom>
        </p:spPr>
      </p:pic>
      <p:pic>
        <p:nvPicPr>
          <p:cNvPr id="6" name="Obraz 5">
            <a:extLst>
              <a:ext uri="{FF2B5EF4-FFF2-40B4-BE49-F238E27FC236}">
                <a16:creationId xmlns:a16="http://schemas.microsoft.com/office/drawing/2014/main" id="{A2D6AEDC-9C56-4810-B789-14CC84CBDD5F}"/>
              </a:ext>
            </a:extLst>
          </p:cNvPr>
          <p:cNvPicPr>
            <a:picLocks noChangeAspect="1"/>
          </p:cNvPicPr>
          <p:nvPr/>
        </p:nvPicPr>
        <p:blipFill>
          <a:blip r:embed="rId4"/>
          <a:stretch>
            <a:fillRect/>
          </a:stretch>
        </p:blipFill>
        <p:spPr>
          <a:xfrm>
            <a:off x="4005535" y="351867"/>
            <a:ext cx="4532401" cy="2730772"/>
          </a:xfrm>
          <a:prstGeom prst="rect">
            <a:avLst/>
          </a:prstGeom>
        </p:spPr>
      </p:pic>
      <p:pic>
        <p:nvPicPr>
          <p:cNvPr id="7" name="Obraz 6">
            <a:extLst>
              <a:ext uri="{FF2B5EF4-FFF2-40B4-BE49-F238E27FC236}">
                <a16:creationId xmlns:a16="http://schemas.microsoft.com/office/drawing/2014/main" id="{C6564A9B-289F-43D2-8C95-3346F1360581}"/>
              </a:ext>
            </a:extLst>
          </p:cNvPr>
          <p:cNvPicPr>
            <a:picLocks noChangeAspect="1"/>
          </p:cNvPicPr>
          <p:nvPr/>
        </p:nvPicPr>
        <p:blipFill>
          <a:blip r:embed="rId5"/>
          <a:stretch>
            <a:fillRect/>
          </a:stretch>
        </p:blipFill>
        <p:spPr>
          <a:xfrm>
            <a:off x="8918533" y="1253613"/>
            <a:ext cx="3042039" cy="1829026"/>
          </a:xfrm>
          <a:prstGeom prst="rect">
            <a:avLst/>
          </a:prstGeom>
        </p:spPr>
      </p:pic>
      <p:pic>
        <p:nvPicPr>
          <p:cNvPr id="8" name="Obraz 7">
            <a:extLst>
              <a:ext uri="{FF2B5EF4-FFF2-40B4-BE49-F238E27FC236}">
                <a16:creationId xmlns:a16="http://schemas.microsoft.com/office/drawing/2014/main" id="{F88C8B2F-E42D-40D1-963A-EA411C11CD7E}"/>
              </a:ext>
            </a:extLst>
          </p:cNvPr>
          <p:cNvPicPr>
            <a:picLocks noChangeAspect="1"/>
          </p:cNvPicPr>
          <p:nvPr/>
        </p:nvPicPr>
        <p:blipFill>
          <a:blip r:embed="rId6"/>
          <a:stretch>
            <a:fillRect/>
          </a:stretch>
        </p:blipFill>
        <p:spPr>
          <a:xfrm>
            <a:off x="231428" y="351867"/>
            <a:ext cx="3509854" cy="6154265"/>
          </a:xfrm>
          <a:prstGeom prst="rect">
            <a:avLst/>
          </a:prstGeom>
        </p:spPr>
      </p:pic>
    </p:spTree>
    <p:extLst>
      <p:ext uri="{BB962C8B-B14F-4D97-AF65-F5344CB8AC3E}">
        <p14:creationId xmlns:p14="http://schemas.microsoft.com/office/powerpoint/2010/main" val="3323899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BE71192-5A00-4D71-84C9-F6BADE33E671}"/>
              </a:ext>
            </a:extLst>
          </p:cNvPr>
          <p:cNvSpPr>
            <a:spLocks noGrp="1"/>
          </p:cNvSpPr>
          <p:nvPr>
            <p:ph type="title"/>
          </p:nvPr>
        </p:nvSpPr>
        <p:spPr/>
        <p:txBody>
          <a:bodyPr/>
          <a:lstStyle/>
          <a:p>
            <a:r>
              <a:rPr lang="pl-PL"/>
              <a:t>bibliografia</a:t>
            </a:r>
            <a:endParaRPr lang="pl-PL" dirty="0"/>
          </a:p>
        </p:txBody>
      </p:sp>
      <p:sp>
        <p:nvSpPr>
          <p:cNvPr id="3" name="Symbol zastępczy zawartości 2">
            <a:extLst>
              <a:ext uri="{FF2B5EF4-FFF2-40B4-BE49-F238E27FC236}">
                <a16:creationId xmlns:a16="http://schemas.microsoft.com/office/drawing/2014/main" id="{FA91DF46-BE20-4179-B42C-01B1A360D20E}"/>
              </a:ext>
            </a:extLst>
          </p:cNvPr>
          <p:cNvSpPr>
            <a:spLocks noGrp="1"/>
          </p:cNvSpPr>
          <p:nvPr>
            <p:ph idx="1"/>
          </p:nvPr>
        </p:nvSpPr>
        <p:spPr/>
        <p:txBody>
          <a:bodyPr/>
          <a:lstStyle/>
          <a:p>
            <a:r>
              <a:rPr lang="pl-PL" sz="1600">
                <a:latin typeface="Verdana" panose="020B0604030504040204" pitchFamily="34" charset="0"/>
                <a:ea typeface="Verdana" panose="020B0604030504040204" pitchFamily="34" charset="0"/>
              </a:rPr>
              <a:t>Mariusz Urbanek – „Broniewski, miłość, wódka, polityka” </a:t>
            </a:r>
          </a:p>
          <a:p>
            <a:r>
              <a:rPr lang="pl-PL" sz="1600">
                <a:latin typeface="Verdana" panose="020B0604030504040204" pitchFamily="34" charset="0"/>
                <a:ea typeface="Verdana" panose="020B0604030504040204" pitchFamily="34" charset="0"/>
                <a:hlinkClick r:id="rId2"/>
              </a:rPr>
              <a:t>https://bibliotekazsp.wordpress.com/patron/</a:t>
            </a:r>
            <a:endParaRPr lang="pl-PL" sz="1600">
              <a:latin typeface="Verdana" panose="020B0604030504040204" pitchFamily="34" charset="0"/>
              <a:ea typeface="Verdana" panose="020B0604030504040204" pitchFamily="34" charset="0"/>
            </a:endParaRPr>
          </a:p>
          <a:p>
            <a:r>
              <a:rPr lang="pl-PL" sz="1600" u="sng">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https://www.broniewski.pl/</a:t>
            </a:r>
            <a:endParaRPr lang="pl-PL" sz="1600">
              <a:latin typeface="Verdana" panose="020B0604030504040204" pitchFamily="34" charset="0"/>
              <a:ea typeface="Verdana" panose="020B0604030504040204" pitchFamily="34" charset="0"/>
            </a:endParaRPr>
          </a:p>
          <a:p>
            <a:r>
              <a:rPr lang="pl-PL" sz="1600">
                <a:latin typeface="Verdana" panose="020B0604030504040204" pitchFamily="34" charset="0"/>
                <a:ea typeface="Verdana" panose="020B0604030504040204" pitchFamily="34" charset="0"/>
                <a:hlinkClick r:id="rId4"/>
              </a:rPr>
              <a:t>https://wierszogrodlodzki.wordpress.com/</a:t>
            </a:r>
            <a:endParaRPr lang="pl-PL" sz="1600">
              <a:latin typeface="Verdana" panose="020B0604030504040204" pitchFamily="34" charset="0"/>
              <a:ea typeface="Verdana" panose="020B0604030504040204" pitchFamily="34" charset="0"/>
            </a:endParaRPr>
          </a:p>
          <a:p>
            <a:r>
              <a:rPr lang="pl-PL" sz="1600" u="sng">
                <a:solidFill>
                  <a:srgbClr val="0563C1"/>
                </a:solidFill>
                <a:effectLst/>
                <a:latin typeface="Verdana" panose="020B0604030504040204" pitchFamily="34" charset="0"/>
                <a:ea typeface="Verdana" panose="020B0604030504040204" pitchFamily="34" charset="0"/>
                <a:cs typeface="Times New Roman" panose="02020603050405020304" pitchFamily="18" charset="0"/>
              </a:rPr>
              <a:t>http://muzeumliteratury.pl/to-niepojete-slowo-kocham%E2%80%A6/</a:t>
            </a:r>
          </a:p>
          <a:p>
            <a:r>
              <a:rPr lang="pl-PL" sz="1600">
                <a:effectLst/>
                <a:latin typeface="Verdana" panose="020B0604030504040204" pitchFamily="34" charset="0"/>
                <a:ea typeface="Verdana" panose="020B0604030504040204" pitchFamily="34" charset="0"/>
                <a:cs typeface="Times New Roman" panose="02020603050405020304" pitchFamily="18" charset="0"/>
                <a:hlinkClick r:id="rId5"/>
              </a:rPr>
              <a:t>https://www.ogrodywspomnien.pl/index/showd/90970</a:t>
            </a:r>
            <a:endParaRPr lang="pl-PL" sz="1600">
              <a:effectLst/>
              <a:latin typeface="Verdana" panose="020B0604030504040204" pitchFamily="34" charset="0"/>
              <a:ea typeface="Verdana" panose="020B0604030504040204" pitchFamily="34" charset="0"/>
              <a:cs typeface="Times New Roman" panose="02020603050405020304" pitchFamily="18" charset="0"/>
            </a:endParaRPr>
          </a:p>
          <a:p>
            <a:r>
              <a:rPr lang="pl-PL" sz="1600">
                <a:effectLst/>
                <a:latin typeface="Verdana" panose="020B0604030504040204" pitchFamily="34" charset="0"/>
                <a:ea typeface="Verdana" panose="020B0604030504040204" pitchFamily="34" charset="0"/>
                <a:cs typeface="Times New Roman" panose="02020603050405020304" pitchFamily="18" charset="0"/>
              </a:rPr>
              <a:t>http://www.warszawskie-mozaiki.pl/2019/06/</a:t>
            </a:r>
          </a:p>
          <a:p>
            <a:endParaRPr lang="pl-PL" dirty="0"/>
          </a:p>
        </p:txBody>
      </p:sp>
      <p:pic>
        <p:nvPicPr>
          <p:cNvPr id="4" name="Obraz 3">
            <a:extLst>
              <a:ext uri="{FF2B5EF4-FFF2-40B4-BE49-F238E27FC236}">
                <a16:creationId xmlns:a16="http://schemas.microsoft.com/office/drawing/2014/main" id="{0A1F3FF2-E942-4FDC-A2CB-5537821FFF1A}"/>
              </a:ext>
            </a:extLst>
          </p:cNvPr>
          <p:cNvPicPr>
            <a:picLocks noChangeAspect="1"/>
          </p:cNvPicPr>
          <p:nvPr/>
        </p:nvPicPr>
        <p:blipFill>
          <a:blip r:embed="rId6"/>
          <a:stretch>
            <a:fillRect/>
          </a:stretch>
        </p:blipFill>
        <p:spPr>
          <a:xfrm>
            <a:off x="6617743" y="5780858"/>
            <a:ext cx="5243014" cy="640135"/>
          </a:xfrm>
          <a:prstGeom prst="rect">
            <a:avLst/>
          </a:prstGeom>
        </p:spPr>
      </p:pic>
    </p:spTree>
    <p:extLst>
      <p:ext uri="{BB962C8B-B14F-4D97-AF65-F5344CB8AC3E}">
        <p14:creationId xmlns:p14="http://schemas.microsoft.com/office/powerpoint/2010/main" val="3979467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0D796C-6423-401B-8F40-735207630F67}"/>
              </a:ext>
            </a:extLst>
          </p:cNvPr>
          <p:cNvSpPr>
            <a:spLocks noGrp="1"/>
          </p:cNvSpPr>
          <p:nvPr>
            <p:ph type="title"/>
          </p:nvPr>
        </p:nvSpPr>
        <p:spPr>
          <a:xfrm>
            <a:off x="1066800" y="866372"/>
            <a:ext cx="10058400" cy="980184"/>
          </a:xfrm>
        </p:spPr>
        <p:txBody>
          <a:bodyPr>
            <a:normAutofit fontScale="90000"/>
          </a:bodyPr>
          <a:lstStyle/>
          <a:p>
            <a:r>
              <a:rPr lang="pl-PL" sz="16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Władysław Broniewski uczęszczał do powołanego w 1905 roku z polskim językiem wykładowym Gimnazjum Polskiego w Płocku (obecnie mieści się tu </a:t>
            </a:r>
            <a:r>
              <a:rPr lang="pl-PL" sz="1600" b="1"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Liceum Ogólnokształcące im. Władysława Jagiełły)</a:t>
            </a:r>
            <a:r>
              <a:rPr lang="pl-PL" sz="1600" dirty="0">
                <a:solidFill>
                  <a:srgbClr val="333333"/>
                </a:solidFill>
                <a:effectLst/>
                <a:latin typeface="Verdana" panose="020B0604030504040204" pitchFamily="34" charset="0"/>
                <a:ea typeface="Times New Roman" panose="02020603050405020304" pitchFamily="18" charset="0"/>
                <a:cs typeface="Times New Roman" panose="02020603050405020304" pitchFamily="18" charset="0"/>
              </a:rPr>
              <a:t>.</a:t>
            </a:r>
            <a:r>
              <a:rPr lang="pl-PL" sz="1600" dirty="0">
                <a:effectLst/>
                <a:latin typeface="Calibri" panose="020F0502020204030204" pitchFamily="34" charset="0"/>
                <a:ea typeface="Calibri" panose="020F0502020204030204" pitchFamily="34" charset="0"/>
                <a:cs typeface="Times New Roman" panose="02020603050405020304" pitchFamily="18" charset="0"/>
              </a:rPr>
              <a:t> </a:t>
            </a:r>
            <a:r>
              <a:rPr lang="pl-PL" sz="1600" dirty="0">
                <a:effectLst/>
                <a:latin typeface="Verdana" panose="020B0604030504040204" pitchFamily="34" charset="0"/>
                <a:ea typeface="Verdana" panose="020B0604030504040204" pitchFamily="34" charset="0"/>
                <a:cs typeface="Times New Roman" panose="02020603050405020304" pitchFamily="18" charset="0"/>
              </a:rPr>
              <a:t>Broniewski uczył się średnio. Był uczniem zdolnym, lecz niesfornym. Bardziej niż szkolny program interesowały go lektury i działalność w organizacjach niepodległościowych. Czytał Żeromskiego, Wyspiańskiego, z pamięci recytował wielkich romantyków. Był koleżeński, wesoły, lubiany przez kolegów. Przezywano go „Kogut”, bo muzykalny Władek nie tylko ładnie śpiewał, grał na fortepianie mazurki Chopina , ale też świetnie naśladował głosy ptaków (najlepiej udawał mu się kogut).</a:t>
            </a:r>
            <a:br>
              <a:rPr lang="pl-PL" sz="1200" dirty="0">
                <a:effectLst/>
                <a:latin typeface="Verdana" panose="020B0604030504040204" pitchFamily="34" charset="0"/>
                <a:ea typeface="Verdana" panose="020B0604030504040204" pitchFamily="34" charset="0"/>
                <a:cs typeface="Times New Roman" panose="02020603050405020304" pitchFamily="18" charset="0"/>
              </a:rPr>
            </a:br>
            <a:endParaRPr lang="pl-PL" sz="1200" dirty="0">
              <a:latin typeface="Verdana" panose="020B0604030504040204" pitchFamily="34" charset="0"/>
              <a:ea typeface="Verdana" panose="020B0604030504040204" pitchFamily="34" charset="0"/>
            </a:endParaRPr>
          </a:p>
        </p:txBody>
      </p:sp>
      <p:pic>
        <p:nvPicPr>
          <p:cNvPr id="10" name="Obraz 9">
            <a:extLst>
              <a:ext uri="{FF2B5EF4-FFF2-40B4-BE49-F238E27FC236}">
                <a16:creationId xmlns:a16="http://schemas.microsoft.com/office/drawing/2014/main" id="{487386D5-94FB-4053-8D30-E020920EF0CB}"/>
              </a:ext>
            </a:extLst>
          </p:cNvPr>
          <p:cNvPicPr>
            <a:picLocks noChangeAspect="1"/>
          </p:cNvPicPr>
          <p:nvPr/>
        </p:nvPicPr>
        <p:blipFill>
          <a:blip r:embed="rId2"/>
          <a:stretch>
            <a:fillRect/>
          </a:stretch>
        </p:blipFill>
        <p:spPr>
          <a:xfrm>
            <a:off x="4329561" y="2508809"/>
            <a:ext cx="7096000" cy="3498136"/>
          </a:xfrm>
          <a:prstGeom prst="rect">
            <a:avLst/>
          </a:prstGeom>
        </p:spPr>
      </p:pic>
      <p:pic>
        <p:nvPicPr>
          <p:cNvPr id="3" name="Obraz 2">
            <a:extLst>
              <a:ext uri="{FF2B5EF4-FFF2-40B4-BE49-F238E27FC236}">
                <a16:creationId xmlns:a16="http://schemas.microsoft.com/office/drawing/2014/main" id="{951A6011-CC4D-46AB-B2B7-71160506F8EF}"/>
              </a:ext>
            </a:extLst>
          </p:cNvPr>
          <p:cNvPicPr>
            <a:picLocks noChangeAspect="1"/>
          </p:cNvPicPr>
          <p:nvPr/>
        </p:nvPicPr>
        <p:blipFill>
          <a:blip r:embed="rId3"/>
          <a:stretch>
            <a:fillRect/>
          </a:stretch>
        </p:blipFill>
        <p:spPr>
          <a:xfrm>
            <a:off x="1344026" y="2503611"/>
            <a:ext cx="2056070" cy="3498136"/>
          </a:xfrm>
          <a:prstGeom prst="rect">
            <a:avLst/>
          </a:prstGeom>
        </p:spPr>
      </p:pic>
      <p:pic>
        <p:nvPicPr>
          <p:cNvPr id="4" name="Obraz 3">
            <a:extLst>
              <a:ext uri="{FF2B5EF4-FFF2-40B4-BE49-F238E27FC236}">
                <a16:creationId xmlns:a16="http://schemas.microsoft.com/office/drawing/2014/main" id="{044883ED-D129-4245-AF97-F0F24841D457}"/>
              </a:ext>
            </a:extLst>
          </p:cNvPr>
          <p:cNvPicPr>
            <a:picLocks noChangeAspect="1"/>
          </p:cNvPicPr>
          <p:nvPr/>
        </p:nvPicPr>
        <p:blipFill>
          <a:blip r:embed="rId4"/>
          <a:stretch>
            <a:fillRect/>
          </a:stretch>
        </p:blipFill>
        <p:spPr>
          <a:xfrm>
            <a:off x="697021" y="5991628"/>
            <a:ext cx="4894154" cy="640135"/>
          </a:xfrm>
          <a:prstGeom prst="rect">
            <a:avLst/>
          </a:prstGeom>
        </p:spPr>
      </p:pic>
    </p:spTree>
    <p:extLst>
      <p:ext uri="{BB962C8B-B14F-4D97-AF65-F5344CB8AC3E}">
        <p14:creationId xmlns:p14="http://schemas.microsoft.com/office/powerpoint/2010/main" val="159832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5049EC-ABE8-4C3E-BDCB-14DB5EFD6AD2}"/>
              </a:ext>
            </a:extLst>
          </p:cNvPr>
          <p:cNvSpPr>
            <a:spLocks noGrp="1"/>
          </p:cNvSpPr>
          <p:nvPr>
            <p:ph type="title"/>
          </p:nvPr>
        </p:nvSpPr>
        <p:spPr>
          <a:xfrm>
            <a:off x="966970" y="759839"/>
            <a:ext cx="10258059" cy="1609344"/>
          </a:xfrm>
        </p:spPr>
        <p:txBody>
          <a:bodyPr>
            <a:normAutofit fontScale="90000"/>
          </a:bodyPr>
          <a:lstStyle/>
          <a:p>
            <a:r>
              <a:rPr lang="pl-PL" sz="1600" dirty="0">
                <a:latin typeface="Verdana" panose="020B0604030504040204" pitchFamily="34" charset="0"/>
                <a:ea typeface="Verdana" panose="020B0604030504040204" pitchFamily="34" charset="0"/>
              </a:rPr>
              <a:t>W gimnazjum był współzałożycielem półtajnej </a:t>
            </a:r>
            <a:r>
              <a:rPr lang="pl-PL" sz="1600" b="1" dirty="0">
                <a:latin typeface="Verdana" panose="020B0604030504040204" pitchFamily="34" charset="0"/>
                <a:ea typeface="Verdana" panose="020B0604030504040204" pitchFamily="34" charset="0"/>
              </a:rPr>
              <a:t>drużyny skautów </a:t>
            </a:r>
            <a:r>
              <a:rPr lang="pl-PL" sz="1600" dirty="0">
                <a:latin typeface="Verdana" panose="020B0604030504040204" pitchFamily="34" charset="0"/>
                <a:ea typeface="Verdana" panose="020B0604030504040204" pitchFamily="34" charset="0"/>
              </a:rPr>
              <a:t>(nawiązującej do tradycji Konstytucji 3 Maja i powstania styczniowego). Skautów obowiązywały: patriotyzm, ofiarność, karność i koleżeńskość. </a:t>
            </a:r>
            <a:br>
              <a:rPr lang="pl-PL" sz="1600" dirty="0">
                <a:latin typeface="Verdana" panose="020B0604030504040204" pitchFamily="34" charset="0"/>
                <a:ea typeface="Verdana" panose="020B0604030504040204" pitchFamily="34" charset="0"/>
              </a:rPr>
            </a:br>
            <a:r>
              <a:rPr lang="pl-PL" sz="1600" dirty="0">
                <a:latin typeface="Verdana" panose="020B0604030504040204" pitchFamily="34" charset="0"/>
                <a:ea typeface="Verdana" panose="020B0604030504040204" pitchFamily="34" charset="0"/>
              </a:rPr>
              <a:t>Władek lubił sport, wycieczki, lubił popisywać się sprawnością fizyczną, ale też zaczął pisać wiersze i recytował je kolegom. </a:t>
            </a:r>
            <a:br>
              <a:rPr lang="pl-PL" sz="1600" dirty="0">
                <a:latin typeface="Verdana" panose="020B0604030504040204" pitchFamily="34" charset="0"/>
                <a:ea typeface="Verdana" panose="020B0604030504040204" pitchFamily="34" charset="0"/>
              </a:rPr>
            </a:br>
            <a:r>
              <a:rPr lang="pl-PL" sz="1600" b="1" dirty="0">
                <a:latin typeface="Verdana" panose="020B0604030504040204" pitchFamily="34" charset="0"/>
                <a:ea typeface="Verdana" panose="020B0604030504040204" pitchFamily="34" charset="0"/>
              </a:rPr>
              <a:t>W 1912 r. </a:t>
            </a:r>
            <a:r>
              <a:rPr lang="pl-PL" sz="1600" dirty="0">
                <a:latin typeface="Verdana" panose="020B0604030504040204" pitchFamily="34" charset="0"/>
                <a:ea typeface="Verdana" panose="020B0604030504040204" pitchFamily="34" charset="0"/>
              </a:rPr>
              <a:t>w gimnazjum współtworzył tajną </a:t>
            </a:r>
            <a:r>
              <a:rPr lang="pl-PL" sz="1600" b="1" dirty="0">
                <a:latin typeface="Verdana" panose="020B0604030504040204" pitchFamily="34" charset="0"/>
                <a:ea typeface="Verdana" panose="020B0604030504040204" pitchFamily="34" charset="0"/>
              </a:rPr>
              <a:t>sekcję Strzelecką „Strzelec”. </a:t>
            </a:r>
            <a:r>
              <a:rPr lang="pl-PL" sz="1600" dirty="0">
                <a:latin typeface="Verdana" panose="020B0604030504040204" pitchFamily="34" charset="0"/>
                <a:ea typeface="Verdana" panose="020B0604030504040204" pitchFamily="34" charset="0"/>
              </a:rPr>
              <a:t>Miał pseudonim </a:t>
            </a:r>
            <a:r>
              <a:rPr lang="pl-PL" sz="1600" b="1" dirty="0">
                <a:latin typeface="Verdana" panose="020B0604030504040204" pitchFamily="34" charset="0"/>
                <a:ea typeface="Verdana" panose="020B0604030504040204" pitchFamily="34" charset="0"/>
              </a:rPr>
              <a:t>„Orlik”.</a:t>
            </a:r>
            <a:br>
              <a:rPr lang="pl-PL" sz="1600" b="1" dirty="0">
                <a:latin typeface="Verdana" panose="020B0604030504040204" pitchFamily="34" charset="0"/>
                <a:ea typeface="Verdana" panose="020B0604030504040204" pitchFamily="34" charset="0"/>
              </a:rPr>
            </a:br>
            <a:r>
              <a:rPr lang="pl-PL" sz="1600" dirty="0">
                <a:latin typeface="Verdana" panose="020B0604030504040204" pitchFamily="34" charset="0"/>
                <a:ea typeface="Verdana" panose="020B0604030504040204" pitchFamily="34" charset="0"/>
              </a:rPr>
              <a:t>Chodzili na ćwiczenia za miasto, maszerowali , śpiewali ówczesne zakazane piosenki. </a:t>
            </a:r>
            <a:br>
              <a:rPr lang="pl-PL" sz="1600" dirty="0">
                <a:latin typeface="Verdana" panose="020B0604030504040204" pitchFamily="34" charset="0"/>
                <a:ea typeface="Verdana" panose="020B0604030504040204" pitchFamily="34" charset="0"/>
              </a:rPr>
            </a:br>
            <a:r>
              <a:rPr lang="pl-PL" sz="1600" dirty="0">
                <a:latin typeface="Verdana" panose="020B0604030504040204" pitchFamily="34" charset="0"/>
                <a:ea typeface="Verdana" panose="020B0604030504040204" pitchFamily="34" charset="0"/>
              </a:rPr>
              <a:t>Broniewski był w gimnazjum również </a:t>
            </a:r>
            <a:r>
              <a:rPr lang="pl-PL" sz="1600" b="1" dirty="0">
                <a:latin typeface="Verdana" panose="020B0604030504040204" pitchFamily="34" charset="0"/>
                <a:ea typeface="Verdana" panose="020B0604030504040204" pitchFamily="34" charset="0"/>
              </a:rPr>
              <a:t>głównym redaktorem </a:t>
            </a:r>
            <a:r>
              <a:rPr lang="pl-PL" sz="1600" dirty="0">
                <a:latin typeface="Verdana" panose="020B0604030504040204" pitchFamily="34" charset="0"/>
                <a:ea typeface="Verdana" panose="020B0604030504040204" pitchFamily="34" charset="0"/>
              </a:rPr>
              <a:t>(pisanego ręcznie i odbijanego na hektografie) czasopisma </a:t>
            </a:r>
            <a:r>
              <a:rPr lang="pl-PL" sz="1600" b="1" dirty="0">
                <a:latin typeface="Verdana" panose="020B0604030504040204" pitchFamily="34" charset="0"/>
                <a:ea typeface="Verdana" panose="020B0604030504040204" pitchFamily="34" charset="0"/>
              </a:rPr>
              <a:t>„Młodzi idą”, </a:t>
            </a:r>
            <a:r>
              <a:rPr lang="pl-PL" sz="1600" dirty="0">
                <a:latin typeface="Verdana" panose="020B0604030504040204" pitchFamily="34" charset="0"/>
                <a:ea typeface="Verdana" panose="020B0604030504040204" pitchFamily="34" charset="0"/>
              </a:rPr>
              <a:t>do którego sam pisał większość tekstów i zamieszczał własne wiersze. </a:t>
            </a:r>
            <a:br>
              <a:rPr lang="pl-PL" sz="1100" dirty="0">
                <a:latin typeface="Verdana" panose="020B0604030504040204" pitchFamily="34" charset="0"/>
                <a:ea typeface="Verdana" panose="020B0604030504040204" pitchFamily="34" charset="0"/>
              </a:rPr>
            </a:br>
            <a:endParaRPr lang="pl-PL" sz="1100" dirty="0">
              <a:latin typeface="Verdana" panose="020B0604030504040204" pitchFamily="34" charset="0"/>
              <a:ea typeface="Verdana" panose="020B0604030504040204" pitchFamily="34" charset="0"/>
            </a:endParaRPr>
          </a:p>
        </p:txBody>
      </p:sp>
      <p:pic>
        <p:nvPicPr>
          <p:cNvPr id="4" name="Symbol zastępczy zawartości 3">
            <a:extLst>
              <a:ext uri="{FF2B5EF4-FFF2-40B4-BE49-F238E27FC236}">
                <a16:creationId xmlns:a16="http://schemas.microsoft.com/office/drawing/2014/main" id="{2106FC01-EEF7-4C81-96AC-AFE0E0D10AB9}"/>
              </a:ext>
            </a:extLst>
          </p:cNvPr>
          <p:cNvPicPr>
            <a:picLocks noGrp="1" noChangeAspect="1"/>
          </p:cNvPicPr>
          <p:nvPr>
            <p:ph idx="1"/>
          </p:nvPr>
        </p:nvPicPr>
        <p:blipFill>
          <a:blip r:embed="rId2"/>
          <a:stretch>
            <a:fillRect/>
          </a:stretch>
        </p:blipFill>
        <p:spPr>
          <a:xfrm>
            <a:off x="1167999" y="2935225"/>
            <a:ext cx="5959476" cy="3657600"/>
          </a:xfrm>
          <a:prstGeom prst="rect">
            <a:avLst/>
          </a:prstGeom>
        </p:spPr>
      </p:pic>
      <p:pic>
        <p:nvPicPr>
          <p:cNvPr id="5" name="Obraz 4">
            <a:extLst>
              <a:ext uri="{FF2B5EF4-FFF2-40B4-BE49-F238E27FC236}">
                <a16:creationId xmlns:a16="http://schemas.microsoft.com/office/drawing/2014/main" id="{605745A9-FA6A-4D2E-BED5-88410765F706}"/>
              </a:ext>
            </a:extLst>
          </p:cNvPr>
          <p:cNvPicPr>
            <a:picLocks noChangeAspect="1"/>
          </p:cNvPicPr>
          <p:nvPr/>
        </p:nvPicPr>
        <p:blipFill>
          <a:blip r:embed="rId3"/>
          <a:stretch>
            <a:fillRect/>
          </a:stretch>
        </p:blipFill>
        <p:spPr>
          <a:xfrm>
            <a:off x="7826822" y="2909249"/>
            <a:ext cx="2790872" cy="3683575"/>
          </a:xfrm>
          <a:prstGeom prst="rect">
            <a:avLst/>
          </a:prstGeom>
        </p:spPr>
      </p:pic>
    </p:spTree>
    <p:extLst>
      <p:ext uri="{BB962C8B-B14F-4D97-AF65-F5344CB8AC3E}">
        <p14:creationId xmlns:p14="http://schemas.microsoft.com/office/powerpoint/2010/main" val="945726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A96D25-9815-4093-ACB6-C7F30C4D1F3A}"/>
              </a:ext>
            </a:extLst>
          </p:cNvPr>
          <p:cNvSpPr>
            <a:spLocks noGrp="1"/>
          </p:cNvSpPr>
          <p:nvPr>
            <p:ph type="title"/>
          </p:nvPr>
        </p:nvSpPr>
        <p:spPr>
          <a:xfrm>
            <a:off x="1069848" y="484632"/>
            <a:ext cx="10058400" cy="1998366"/>
          </a:xfrm>
        </p:spPr>
        <p:txBody>
          <a:bodyPr>
            <a:noAutofit/>
          </a:bodyPr>
          <a:lstStyle/>
          <a:p>
            <a:r>
              <a:rPr lang="pl-PL" sz="1400" dirty="0">
                <a:latin typeface="Verdana" panose="020B0604030504040204" pitchFamily="34" charset="0"/>
                <a:ea typeface="Verdana" panose="020B0604030504040204" pitchFamily="34" charset="0"/>
              </a:rPr>
              <a:t>8 kwietnia 1915 r. Władysław Broniewski </a:t>
            </a:r>
            <a:r>
              <a:rPr lang="pl-PL" sz="1400" b="1" dirty="0">
                <a:latin typeface="Verdana" panose="020B0604030504040204" pitchFamily="34" charset="0"/>
                <a:ea typeface="Verdana" panose="020B0604030504040204" pitchFamily="34" charset="0"/>
              </a:rPr>
              <a:t>„orlik” </a:t>
            </a:r>
            <a:r>
              <a:rPr lang="pl-PL" sz="1400" dirty="0">
                <a:latin typeface="Verdana" panose="020B0604030504040204" pitchFamily="34" charset="0"/>
                <a:ea typeface="Verdana" panose="020B0604030504040204" pitchFamily="34" charset="0"/>
              </a:rPr>
              <a:t>wstąpił do </a:t>
            </a:r>
            <a:r>
              <a:rPr lang="pl-PL" sz="1400" b="1" dirty="0">
                <a:latin typeface="Verdana" panose="020B0604030504040204" pitchFamily="34" charset="0"/>
                <a:ea typeface="Verdana" panose="020B0604030504040204" pitchFamily="34" charset="0"/>
              </a:rPr>
              <a:t>Legionów Piłsudskiego</a:t>
            </a:r>
            <a:r>
              <a:rPr lang="pl-PL" sz="1400" dirty="0">
                <a:latin typeface="Verdana" panose="020B0604030504040204" pitchFamily="34" charset="0"/>
                <a:ea typeface="Verdana" panose="020B0604030504040204" pitchFamily="34" charset="0"/>
              </a:rPr>
              <a:t>. Ukończył szkołę podoficerską.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Wraz z IV pułkiem piechoty przeszedł chrzest bojowy w walkach na Wołyniu, brał udział w </a:t>
            </a:r>
            <a:r>
              <a:rPr lang="pl-PL" sz="1400" b="1" dirty="0">
                <a:latin typeface="Verdana" panose="020B0604030504040204" pitchFamily="34" charset="0"/>
                <a:ea typeface="Verdana" panose="020B0604030504040204" pitchFamily="34" charset="0"/>
              </a:rPr>
              <a:t>krwawej bitwie pod Jastkowem </a:t>
            </a:r>
            <a:r>
              <a:rPr lang="pl-PL" sz="1400" dirty="0">
                <a:latin typeface="Verdana" panose="020B0604030504040204" pitchFamily="34" charset="0"/>
                <a:ea typeface="Verdana" panose="020B0604030504040204" pitchFamily="34" charset="0"/>
              </a:rPr>
              <a:t>koło </a:t>
            </a:r>
            <a:r>
              <a:rPr lang="pl-PL" sz="1400" dirty="0" err="1">
                <a:latin typeface="Verdana" panose="020B0604030504040204" pitchFamily="34" charset="0"/>
                <a:ea typeface="Verdana" panose="020B0604030504040204" pitchFamily="34" charset="0"/>
              </a:rPr>
              <a:t>lublina</a:t>
            </a:r>
            <a:r>
              <a:rPr lang="pl-PL" sz="1400" dirty="0">
                <a:latin typeface="Verdana" panose="020B0604030504040204" pitchFamily="34" charset="0"/>
                <a:ea typeface="Verdana" panose="020B0604030504040204" pitchFamily="34" charset="0"/>
              </a:rPr>
              <a:t>, gdzie 4Pułk Piechoty Legionów poniósł bardzo ciężkie straty. </a:t>
            </a:r>
            <a:r>
              <a:rPr lang="pl-PL" sz="1400" b="1" dirty="0">
                <a:latin typeface="Verdana" panose="020B0604030504040204" pitchFamily="34" charset="0"/>
                <a:ea typeface="Verdana" panose="020B0604030504040204" pitchFamily="34" charset="0"/>
              </a:rPr>
              <a:t>Przebył cały szlak bojowy 4 pułku</a:t>
            </a:r>
            <a:r>
              <a:rPr lang="pl-PL" sz="1400" dirty="0">
                <a:latin typeface="Verdana" panose="020B0604030504040204" pitchFamily="34" charset="0"/>
                <a:ea typeface="Verdana" panose="020B0604030504040204" pitchFamily="34" charset="0"/>
              </a:rPr>
              <a:t>, Po odmowie złożenia przysięgi na wierność Austrii i Niemiec znalazł się wraz z innymi </a:t>
            </a:r>
            <a:r>
              <a:rPr lang="pl-PL" sz="1400" b="1" dirty="0">
                <a:latin typeface="Verdana" panose="020B0604030504040204" pitchFamily="34" charset="0"/>
                <a:ea typeface="Verdana" panose="020B0604030504040204" pitchFamily="34" charset="0"/>
              </a:rPr>
              <a:t>w obozie w Szczypiornie </a:t>
            </a:r>
            <a:r>
              <a:rPr lang="pl-PL" sz="1400" dirty="0">
                <a:latin typeface="Verdana" panose="020B0604030504040204" pitchFamily="34" charset="0"/>
                <a:ea typeface="Verdana" panose="020B0604030504040204" pitchFamily="34" charset="0"/>
              </a:rPr>
              <a:t>(dzielnica Kalisza).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Wspomnienia z tego okresu Władysław Broniewski (wówczas 20-letni) zawarł w swoich </a:t>
            </a:r>
            <a:r>
              <a:rPr lang="pl-PL" sz="1400" b="1" dirty="0">
                <a:latin typeface="Verdana" panose="020B0604030504040204" pitchFamily="34" charset="0"/>
                <a:ea typeface="Verdana" panose="020B0604030504040204" pitchFamily="34" charset="0"/>
              </a:rPr>
              <a:t>„pamiętnikach”.</a:t>
            </a:r>
          </a:p>
        </p:txBody>
      </p:sp>
      <p:sp>
        <p:nvSpPr>
          <p:cNvPr id="3" name="Symbol zastępczy tekstu 2">
            <a:extLst>
              <a:ext uri="{FF2B5EF4-FFF2-40B4-BE49-F238E27FC236}">
                <a16:creationId xmlns:a16="http://schemas.microsoft.com/office/drawing/2014/main" id="{CB529548-7456-413A-91C4-C3854C1609F5}"/>
              </a:ext>
            </a:extLst>
          </p:cNvPr>
          <p:cNvSpPr>
            <a:spLocks noGrp="1"/>
          </p:cNvSpPr>
          <p:nvPr>
            <p:ph type="body" idx="1"/>
          </p:nvPr>
        </p:nvSpPr>
        <p:spPr>
          <a:xfrm>
            <a:off x="1072897" y="2590239"/>
            <a:ext cx="4754880" cy="640080"/>
          </a:xfrm>
        </p:spPr>
        <p:txBody>
          <a:bodyPr>
            <a:normAutofit/>
          </a:bodyPr>
          <a:lstStyle/>
          <a:p>
            <a:r>
              <a:rPr lang="pl-PL" sz="1800" dirty="0"/>
              <a:t>Broniewski sierżant legionista 1917 r.</a:t>
            </a:r>
          </a:p>
        </p:txBody>
      </p:sp>
      <p:sp>
        <p:nvSpPr>
          <p:cNvPr id="5" name="Symbol zastępczy tekstu 4">
            <a:extLst>
              <a:ext uri="{FF2B5EF4-FFF2-40B4-BE49-F238E27FC236}">
                <a16:creationId xmlns:a16="http://schemas.microsoft.com/office/drawing/2014/main" id="{48F81857-99DF-4650-8AF9-96C6D0ACC787}"/>
              </a:ext>
            </a:extLst>
          </p:cNvPr>
          <p:cNvSpPr>
            <a:spLocks noGrp="1"/>
          </p:cNvSpPr>
          <p:nvPr>
            <p:ph type="body" sz="quarter" idx="3"/>
          </p:nvPr>
        </p:nvSpPr>
        <p:spPr>
          <a:xfrm>
            <a:off x="6257608" y="2590239"/>
            <a:ext cx="4754880" cy="640080"/>
          </a:xfrm>
        </p:spPr>
        <p:txBody>
          <a:bodyPr>
            <a:normAutofit/>
          </a:bodyPr>
          <a:lstStyle/>
          <a:p>
            <a:r>
              <a:rPr lang="pl-PL" sz="1800" dirty="0"/>
              <a:t>Obóz internowanych w Szczypiornie, Broniewski stoi piąty z lewej.</a:t>
            </a:r>
          </a:p>
        </p:txBody>
      </p:sp>
      <p:pic>
        <p:nvPicPr>
          <p:cNvPr id="9" name="Obraz 8">
            <a:extLst>
              <a:ext uri="{FF2B5EF4-FFF2-40B4-BE49-F238E27FC236}">
                <a16:creationId xmlns:a16="http://schemas.microsoft.com/office/drawing/2014/main" id="{BDA041B4-DCBD-41A9-B1EF-E65627CC7A53}"/>
              </a:ext>
            </a:extLst>
          </p:cNvPr>
          <p:cNvPicPr>
            <a:picLocks noChangeAspect="1"/>
          </p:cNvPicPr>
          <p:nvPr/>
        </p:nvPicPr>
        <p:blipFill>
          <a:blip r:embed="rId2"/>
          <a:stretch>
            <a:fillRect/>
          </a:stretch>
        </p:blipFill>
        <p:spPr>
          <a:xfrm>
            <a:off x="1179512" y="3240350"/>
            <a:ext cx="2501346" cy="3291840"/>
          </a:xfrm>
          <a:prstGeom prst="rect">
            <a:avLst/>
          </a:prstGeom>
        </p:spPr>
      </p:pic>
      <p:pic>
        <p:nvPicPr>
          <p:cNvPr id="18" name="Symbol zastępczy zawartości 17">
            <a:extLst>
              <a:ext uri="{FF2B5EF4-FFF2-40B4-BE49-F238E27FC236}">
                <a16:creationId xmlns:a16="http://schemas.microsoft.com/office/drawing/2014/main" id="{25E1CFB1-B1DF-41D7-95EF-608A13D5B2BC}"/>
              </a:ext>
            </a:extLst>
          </p:cNvPr>
          <p:cNvPicPr>
            <a:picLocks noGrp="1" noChangeAspect="1"/>
          </p:cNvPicPr>
          <p:nvPr>
            <p:ph sz="quarter" idx="4"/>
          </p:nvPr>
        </p:nvPicPr>
        <p:blipFill>
          <a:blip r:embed="rId3"/>
          <a:stretch>
            <a:fillRect/>
          </a:stretch>
        </p:blipFill>
        <p:spPr>
          <a:xfrm>
            <a:off x="3968319" y="3337560"/>
            <a:ext cx="7044169" cy="3291959"/>
          </a:xfrm>
          <a:prstGeom prst="rect">
            <a:avLst/>
          </a:prstGeom>
        </p:spPr>
      </p:pic>
    </p:spTree>
    <p:extLst>
      <p:ext uri="{BB962C8B-B14F-4D97-AF65-F5344CB8AC3E}">
        <p14:creationId xmlns:p14="http://schemas.microsoft.com/office/powerpoint/2010/main" val="3469863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CB78706-3A70-438D-AA49-192C773C47E5}"/>
              </a:ext>
            </a:extLst>
          </p:cNvPr>
          <p:cNvSpPr>
            <a:spLocks noGrp="1"/>
          </p:cNvSpPr>
          <p:nvPr>
            <p:ph type="title"/>
          </p:nvPr>
        </p:nvSpPr>
        <p:spPr/>
        <p:txBody>
          <a:bodyPr>
            <a:normAutofit fontScale="90000"/>
          </a:bodyPr>
          <a:lstStyle/>
          <a:p>
            <a:r>
              <a:rPr lang="pl-PL" sz="1400" b="1" dirty="0">
                <a:latin typeface="Verdana" panose="020B0604030504040204" pitchFamily="34" charset="0"/>
                <a:ea typeface="Verdana" panose="020B0604030504040204" pitchFamily="34" charset="0"/>
              </a:rPr>
              <a:t>W 1918 </a:t>
            </a:r>
            <a:r>
              <a:rPr lang="pl-PL" sz="1400" dirty="0">
                <a:latin typeface="Verdana" panose="020B0604030504040204" pitchFamily="34" charset="0"/>
                <a:ea typeface="Verdana" panose="020B0604030504040204" pitchFamily="34" charset="0"/>
              </a:rPr>
              <a:t>roku Broniewski przerwał służbę wojskową, po ukończeniu kursów maturalnych </a:t>
            </a:r>
            <a:r>
              <a:rPr lang="pl-PL" sz="1400" b="1" dirty="0">
                <a:latin typeface="Verdana" panose="020B0604030504040204" pitchFamily="34" charset="0"/>
                <a:ea typeface="Verdana" panose="020B0604030504040204" pitchFamily="34" charset="0"/>
              </a:rPr>
              <a:t>zdał maturę w Warszawie </a:t>
            </a:r>
            <a:r>
              <a:rPr lang="pl-PL" sz="1400" dirty="0">
                <a:latin typeface="Verdana" panose="020B0604030504040204" pitchFamily="34" charset="0"/>
                <a:ea typeface="Verdana" panose="020B0604030504040204" pitchFamily="34" charset="0"/>
              </a:rPr>
              <a:t>jako ekstern i zapisał się na Uniwersytet Warszawski, gdzie rozpoczął </a:t>
            </a:r>
            <a:r>
              <a:rPr lang="pl-PL" sz="1400" b="1" dirty="0">
                <a:latin typeface="Verdana" panose="020B0604030504040204" pitchFamily="34" charset="0"/>
                <a:ea typeface="Verdana" panose="020B0604030504040204" pitchFamily="34" charset="0"/>
              </a:rPr>
              <a:t>studia filozoficzne.</a:t>
            </a:r>
            <a:br>
              <a:rPr lang="pl-PL" sz="1400" b="1"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Jednak wkrótce Broniewski powrócił do wojska. </a:t>
            </a:r>
            <a:r>
              <a:rPr lang="pl-PL" sz="1400" b="1" dirty="0">
                <a:latin typeface="Verdana" panose="020B0604030504040204" pitchFamily="34" charset="0"/>
                <a:ea typeface="Verdana" panose="020B0604030504040204" pitchFamily="34" charset="0"/>
              </a:rPr>
              <a:t>uczestniczył</a:t>
            </a:r>
            <a:r>
              <a:rPr lang="pl-PL" sz="1400" dirty="0">
                <a:latin typeface="Verdana" panose="020B0604030504040204" pitchFamily="34" charset="0"/>
                <a:ea typeface="Verdana" panose="020B0604030504040204" pitchFamily="34" charset="0"/>
              </a:rPr>
              <a:t> w walkach na wschodzie z Ukraińcami, a później </a:t>
            </a:r>
            <a:r>
              <a:rPr lang="pl-PL" sz="1400" b="1" dirty="0">
                <a:latin typeface="Verdana" panose="020B0604030504040204" pitchFamily="34" charset="0"/>
                <a:ea typeface="Verdana" panose="020B0604030504040204" pitchFamily="34" charset="0"/>
              </a:rPr>
              <a:t>w wojnie z Rosją w 1920 </a:t>
            </a:r>
            <a:r>
              <a:rPr lang="pl-PL" sz="1400" dirty="0">
                <a:latin typeface="Verdana" panose="020B0604030504040204" pitchFamily="34" charset="0"/>
                <a:ea typeface="Verdana" panose="020B0604030504040204" pitchFamily="34" charset="0"/>
              </a:rPr>
              <a:t>roku.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Walczył dzielnie, wyszedł z wojska w stopniu </a:t>
            </a:r>
            <a:r>
              <a:rPr lang="pl-PL" sz="1400" b="1" dirty="0">
                <a:latin typeface="Verdana" panose="020B0604030504040204" pitchFamily="34" charset="0"/>
                <a:ea typeface="Verdana" panose="020B0604030504040204" pitchFamily="34" charset="0"/>
              </a:rPr>
              <a:t>kapitana</a:t>
            </a:r>
            <a:r>
              <a:rPr lang="pl-PL" sz="1400" dirty="0">
                <a:latin typeface="Verdana" panose="020B0604030504040204" pitchFamily="34" charset="0"/>
                <a:ea typeface="Verdana" panose="020B0604030504040204" pitchFamily="34" charset="0"/>
              </a:rPr>
              <a:t>, odznaczony </a:t>
            </a:r>
            <a:r>
              <a:rPr lang="pl-PL" sz="1400" b="1" dirty="0">
                <a:latin typeface="Verdana" panose="020B0604030504040204" pitchFamily="34" charset="0"/>
                <a:ea typeface="Verdana" panose="020B0604030504040204" pitchFamily="34" charset="0"/>
              </a:rPr>
              <a:t>krzyżem Virtuti Militari</a:t>
            </a:r>
            <a:r>
              <a:rPr lang="pl-PL" sz="1400" dirty="0">
                <a:latin typeface="Verdana" panose="020B0604030504040204" pitchFamily="34" charset="0"/>
                <a:ea typeface="Verdana" panose="020B0604030504040204" pitchFamily="34" charset="0"/>
              </a:rPr>
              <a:t> i trzykrotnie </a:t>
            </a:r>
            <a:r>
              <a:rPr lang="pl-PL" sz="1400" b="1" dirty="0">
                <a:latin typeface="Verdana" panose="020B0604030504040204" pitchFamily="34" charset="0"/>
                <a:ea typeface="Verdana" panose="020B0604030504040204" pitchFamily="34" charset="0"/>
              </a:rPr>
              <a:t>Krzyżem Walecznych</a:t>
            </a:r>
            <a:r>
              <a:rPr lang="pl-PL" sz="1400" dirty="0">
                <a:latin typeface="Verdana" panose="020B0604030504040204" pitchFamily="34" charset="0"/>
                <a:ea typeface="Verdana" panose="020B0604030504040204" pitchFamily="34" charset="0"/>
              </a:rPr>
              <a:t>. W roku 1921 ostatecznie opuścił wojsko i podjął przerwane studia.</a:t>
            </a:r>
          </a:p>
        </p:txBody>
      </p:sp>
      <p:pic>
        <p:nvPicPr>
          <p:cNvPr id="4" name="Symbol zastępczy zawartości 3">
            <a:extLst>
              <a:ext uri="{FF2B5EF4-FFF2-40B4-BE49-F238E27FC236}">
                <a16:creationId xmlns:a16="http://schemas.microsoft.com/office/drawing/2014/main" id="{C2DED87A-AB1F-49FF-B7A8-D74B87F191FE}"/>
              </a:ext>
            </a:extLst>
          </p:cNvPr>
          <p:cNvPicPr>
            <a:picLocks noGrp="1" noChangeAspect="1"/>
          </p:cNvPicPr>
          <p:nvPr>
            <p:ph idx="1"/>
          </p:nvPr>
        </p:nvPicPr>
        <p:blipFill>
          <a:blip r:embed="rId2"/>
          <a:stretch>
            <a:fillRect/>
          </a:stretch>
        </p:blipFill>
        <p:spPr>
          <a:xfrm>
            <a:off x="4746981" y="3249470"/>
            <a:ext cx="1615580" cy="3298222"/>
          </a:xfrm>
          <a:prstGeom prst="rect">
            <a:avLst/>
          </a:prstGeom>
        </p:spPr>
      </p:pic>
      <p:pic>
        <p:nvPicPr>
          <p:cNvPr id="5" name="Obraz 4">
            <a:extLst>
              <a:ext uri="{FF2B5EF4-FFF2-40B4-BE49-F238E27FC236}">
                <a16:creationId xmlns:a16="http://schemas.microsoft.com/office/drawing/2014/main" id="{0FD82BA5-4233-4F87-85B6-3C4AA974EBAB}"/>
              </a:ext>
            </a:extLst>
          </p:cNvPr>
          <p:cNvPicPr>
            <a:picLocks noChangeAspect="1"/>
          </p:cNvPicPr>
          <p:nvPr/>
        </p:nvPicPr>
        <p:blipFill>
          <a:blip r:embed="rId3"/>
          <a:stretch>
            <a:fillRect/>
          </a:stretch>
        </p:blipFill>
        <p:spPr>
          <a:xfrm>
            <a:off x="7128178" y="2773941"/>
            <a:ext cx="3828620" cy="3773751"/>
          </a:xfrm>
          <a:prstGeom prst="rect">
            <a:avLst/>
          </a:prstGeom>
        </p:spPr>
      </p:pic>
      <p:pic>
        <p:nvPicPr>
          <p:cNvPr id="9" name="Obraz 8">
            <a:extLst>
              <a:ext uri="{FF2B5EF4-FFF2-40B4-BE49-F238E27FC236}">
                <a16:creationId xmlns:a16="http://schemas.microsoft.com/office/drawing/2014/main" id="{399E8CE9-04E8-4F21-9C5F-CE1EE2286042}"/>
              </a:ext>
            </a:extLst>
          </p:cNvPr>
          <p:cNvPicPr>
            <a:picLocks noChangeAspect="1"/>
          </p:cNvPicPr>
          <p:nvPr/>
        </p:nvPicPr>
        <p:blipFill>
          <a:blip r:embed="rId4"/>
          <a:stretch>
            <a:fillRect/>
          </a:stretch>
        </p:blipFill>
        <p:spPr>
          <a:xfrm>
            <a:off x="1089621" y="2769409"/>
            <a:ext cx="2701329" cy="3778283"/>
          </a:xfrm>
          <a:prstGeom prst="rect">
            <a:avLst/>
          </a:prstGeom>
        </p:spPr>
      </p:pic>
      <p:pic>
        <p:nvPicPr>
          <p:cNvPr id="10" name="Obraz 9">
            <a:extLst>
              <a:ext uri="{FF2B5EF4-FFF2-40B4-BE49-F238E27FC236}">
                <a16:creationId xmlns:a16="http://schemas.microsoft.com/office/drawing/2014/main" id="{5A958008-A749-4A74-81CF-FDEE15B0220A}"/>
              </a:ext>
            </a:extLst>
          </p:cNvPr>
          <p:cNvPicPr>
            <a:picLocks noChangeAspect="1"/>
          </p:cNvPicPr>
          <p:nvPr/>
        </p:nvPicPr>
        <p:blipFill>
          <a:blip r:embed="rId5"/>
          <a:stretch>
            <a:fillRect/>
          </a:stretch>
        </p:blipFill>
        <p:spPr>
          <a:xfrm>
            <a:off x="6201506" y="1926202"/>
            <a:ext cx="4755292" cy="640135"/>
          </a:xfrm>
          <a:prstGeom prst="rect">
            <a:avLst/>
          </a:prstGeom>
        </p:spPr>
      </p:pic>
      <p:pic>
        <p:nvPicPr>
          <p:cNvPr id="11" name="Obraz 10">
            <a:extLst>
              <a:ext uri="{FF2B5EF4-FFF2-40B4-BE49-F238E27FC236}">
                <a16:creationId xmlns:a16="http://schemas.microsoft.com/office/drawing/2014/main" id="{B30C7254-9C5B-4D0B-B579-0A463ED4BA58}"/>
              </a:ext>
            </a:extLst>
          </p:cNvPr>
          <p:cNvPicPr>
            <a:picLocks noChangeAspect="1"/>
          </p:cNvPicPr>
          <p:nvPr/>
        </p:nvPicPr>
        <p:blipFill>
          <a:blip r:embed="rId6"/>
          <a:stretch>
            <a:fillRect/>
          </a:stretch>
        </p:blipFill>
        <p:spPr>
          <a:xfrm>
            <a:off x="1063752" y="1926202"/>
            <a:ext cx="4797968" cy="780356"/>
          </a:xfrm>
          <a:prstGeom prst="rect">
            <a:avLst/>
          </a:prstGeom>
        </p:spPr>
      </p:pic>
    </p:spTree>
    <p:extLst>
      <p:ext uri="{BB962C8B-B14F-4D97-AF65-F5344CB8AC3E}">
        <p14:creationId xmlns:p14="http://schemas.microsoft.com/office/powerpoint/2010/main" val="2238129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AA203E-DB76-4B68-98E8-2D1CA3EC59D3}"/>
              </a:ext>
            </a:extLst>
          </p:cNvPr>
          <p:cNvSpPr>
            <a:spLocks noGrp="1"/>
          </p:cNvSpPr>
          <p:nvPr>
            <p:ph type="title"/>
          </p:nvPr>
        </p:nvSpPr>
        <p:spPr/>
        <p:txBody>
          <a:bodyPr>
            <a:noAutofit/>
          </a:bodyPr>
          <a:lstStyle/>
          <a:p>
            <a:r>
              <a:rPr lang="pl-PL" sz="1400" b="1" dirty="0">
                <a:latin typeface="Verdana" panose="020B0604030504040204" pitchFamily="34" charset="0"/>
                <a:ea typeface="Verdana" panose="020B0604030504040204" pitchFamily="34" charset="0"/>
              </a:rPr>
              <a:t>Nie był zadowolony z reform w powojennej Polsce</a:t>
            </a:r>
            <a:r>
              <a:rPr lang="pl-PL" sz="1400" dirty="0">
                <a:latin typeface="Verdana" panose="020B0604030504040204" pitchFamily="34" charset="0"/>
                <a:ea typeface="Verdana" panose="020B0604030504040204" pitchFamily="34" charset="0"/>
              </a:rPr>
              <a:t> co spowodowało zradykalizowanie jego poglądów. Zaczynał powątpiewać, czy droga przebudowy reprezentowana przez Naczelnika państwa Piłsudskiego jest właściwa. </a:t>
            </a:r>
            <a:r>
              <a:rPr lang="pl-PL" sz="1400" b="1" dirty="0">
                <a:latin typeface="Verdana" panose="020B0604030504040204" pitchFamily="34" charset="0"/>
                <a:ea typeface="Verdana" panose="020B0604030504040204" pitchFamily="34" charset="0"/>
              </a:rPr>
              <a:t>Broniewski zbliża się do lewicy rewolucyjnej</a:t>
            </a:r>
            <a:r>
              <a:rPr lang="pl-PL" sz="1400" dirty="0">
                <a:latin typeface="Verdana" panose="020B0604030504040204" pitchFamily="34" charset="0"/>
                <a:ea typeface="Verdana" panose="020B0604030504040204" pitchFamily="34" charset="0"/>
              </a:rPr>
              <a:t>.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 1923 r został członkiem Związku Niezależnej Młodzieży Akademickiej związanej ideologicznie z PPS, </a:t>
            </a:r>
            <a:r>
              <a:rPr lang="pl-PL" sz="1400" b="1" dirty="0">
                <a:latin typeface="Verdana" panose="020B0604030504040204" pitchFamily="34" charset="0"/>
                <a:ea typeface="Verdana" panose="020B0604030504040204" pitchFamily="34" charset="0"/>
              </a:rPr>
              <a:t>przyłączył się tam do grupy studentów sympatyzujących z komunistami</a:t>
            </a:r>
            <a:r>
              <a:rPr lang="pl-PL" sz="1400" dirty="0">
                <a:latin typeface="Verdana" panose="020B0604030504040204" pitchFamily="34" charset="0"/>
                <a:ea typeface="Verdana" panose="020B0604030504040204" pitchFamily="34" charset="0"/>
              </a:rPr>
              <a:t>.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 grudniu 1923 r. </a:t>
            </a:r>
            <a:r>
              <a:rPr lang="pl-PL" sz="1400" b="1" dirty="0">
                <a:latin typeface="Verdana" panose="020B0604030504040204" pitchFamily="34" charset="0"/>
                <a:ea typeface="Verdana" panose="020B0604030504040204" pitchFamily="34" charset="0"/>
              </a:rPr>
              <a:t>został sekretarzem </a:t>
            </a:r>
            <a:r>
              <a:rPr lang="pl-PL" sz="1400" dirty="0">
                <a:latin typeface="Verdana" panose="020B0604030504040204" pitchFamily="34" charset="0"/>
                <a:ea typeface="Verdana" panose="020B0604030504040204" pitchFamily="34" charset="0"/>
              </a:rPr>
              <a:t>lewicowego tygodnika </a:t>
            </a:r>
            <a:r>
              <a:rPr lang="pl-PL" sz="1400" b="1" dirty="0">
                <a:latin typeface="Verdana" panose="020B0604030504040204" pitchFamily="34" charset="0"/>
                <a:ea typeface="Verdana" panose="020B0604030504040204" pitchFamily="34" charset="0"/>
              </a:rPr>
              <a:t>”Nowa Kultura” </a:t>
            </a:r>
            <a:r>
              <a:rPr lang="pl-PL" sz="1400" dirty="0">
                <a:latin typeface="Verdana" panose="020B0604030504040204" pitchFamily="34" charset="0"/>
                <a:ea typeface="Verdana" panose="020B0604030504040204" pitchFamily="34" charset="0"/>
              </a:rPr>
              <a:t>zajmującego się kulturą proletariacką.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Właśnie w tym czasie powstała znaczna część wierszy, która </a:t>
            </a:r>
            <a:r>
              <a:rPr lang="pl-PL" sz="1400" b="1" dirty="0">
                <a:latin typeface="Verdana" panose="020B0604030504040204" pitchFamily="34" charset="0"/>
                <a:ea typeface="Verdana" panose="020B0604030504040204" pitchFamily="34" charset="0"/>
              </a:rPr>
              <a:t>w 1925 r. </a:t>
            </a:r>
            <a:r>
              <a:rPr lang="pl-PL" sz="1400" dirty="0">
                <a:latin typeface="Verdana" panose="020B0604030504040204" pitchFamily="34" charset="0"/>
                <a:ea typeface="Verdana" panose="020B0604030504040204" pitchFamily="34" charset="0"/>
              </a:rPr>
              <a:t>zostanie zawarta </a:t>
            </a:r>
            <a:r>
              <a:rPr lang="pl-PL" sz="1400" b="1" dirty="0">
                <a:latin typeface="Verdana" panose="020B0604030504040204" pitchFamily="34" charset="0"/>
                <a:ea typeface="Verdana" panose="020B0604030504040204" pitchFamily="34" charset="0"/>
              </a:rPr>
              <a:t>w pierwszym tomiku </a:t>
            </a:r>
            <a:r>
              <a:rPr lang="pl-PL" sz="1400" dirty="0">
                <a:latin typeface="Verdana" panose="020B0604030504040204" pitchFamily="34" charset="0"/>
                <a:ea typeface="Verdana" panose="020B0604030504040204" pitchFamily="34" charset="0"/>
              </a:rPr>
              <a:t>młodego lewicowego poety p.t</a:t>
            </a:r>
            <a:r>
              <a:rPr lang="pl-PL" sz="1400" b="1" dirty="0">
                <a:latin typeface="Verdana" panose="020B0604030504040204" pitchFamily="34" charset="0"/>
                <a:ea typeface="Verdana" panose="020B0604030504040204" pitchFamily="34" charset="0"/>
              </a:rPr>
              <a:t>. „wiatraki” </a:t>
            </a:r>
          </a:p>
        </p:txBody>
      </p:sp>
      <p:sp>
        <p:nvSpPr>
          <p:cNvPr id="6" name="Symbol zastępczy zawartości 5">
            <a:extLst>
              <a:ext uri="{FF2B5EF4-FFF2-40B4-BE49-F238E27FC236}">
                <a16:creationId xmlns:a16="http://schemas.microsoft.com/office/drawing/2014/main" id="{EEC9AFEC-8B32-48D3-ACBE-D28EEF0785E9}"/>
              </a:ext>
            </a:extLst>
          </p:cNvPr>
          <p:cNvSpPr>
            <a:spLocks noGrp="1"/>
          </p:cNvSpPr>
          <p:nvPr>
            <p:ph sz="quarter" idx="4"/>
          </p:nvPr>
        </p:nvSpPr>
        <p:spPr>
          <a:xfrm>
            <a:off x="6542843" y="2563489"/>
            <a:ext cx="2691912" cy="3980620"/>
          </a:xfrm>
        </p:spPr>
        <p:txBody>
          <a:bodyPr>
            <a:normAutofit fontScale="92500"/>
          </a:bodyPr>
          <a:lstStyle/>
          <a:p>
            <a:r>
              <a:rPr lang="pl-PL" sz="1400" dirty="0">
                <a:latin typeface="Verdana" panose="020B0604030504040204" pitchFamily="34" charset="0"/>
                <a:ea typeface="Verdana" panose="020B0604030504040204" pitchFamily="34" charset="0"/>
              </a:rPr>
              <a:t>„WIATRAKI” WYDANE W LUTYM 1925 R. ZAWIERAŁY 18 WIERSZY. ZOSTAŁY PRZYJĘTE PRZYCHYLNIE. NAJLEPSZE UTWORY UWAŻA SIĘ TE OPARTE NA AUTENTYCZNYCH PRZEŻYCIACH AUTORA.</a:t>
            </a:r>
          </a:p>
          <a:p>
            <a:r>
              <a:rPr lang="pl-PL" sz="1400" dirty="0">
                <a:latin typeface="Verdana" panose="020B0604030504040204" pitchFamily="34" charset="0"/>
                <a:ea typeface="Verdana" panose="020B0604030504040204" pitchFamily="34" charset="0"/>
              </a:rPr>
              <a:t> W NAJBARDZIEJ ZNANYM WIERSZU „MŁÓDOŚĆ” BRONIEWSKI SZCZEGÓLNIE ODNOSI SIĘ DO SWOICH WOJENNYCH DOŚWIADCZEŃ. </a:t>
            </a:r>
          </a:p>
          <a:p>
            <a:r>
              <a:rPr lang="pl-PL" sz="1400" dirty="0">
                <a:latin typeface="Verdana" panose="020B0604030504040204" pitchFamily="34" charset="0"/>
                <a:ea typeface="Verdana" panose="020B0604030504040204" pitchFamily="34" charset="0"/>
              </a:rPr>
              <a:t>WIERSZ „ROBOTNICY” STANOWIŁ ZAPOWIEDŹ POEZJI WALKI, CZYLI CECHY DOJRZAŁEJ TWORCZOSCI BRONIEWSKIEGO. </a:t>
            </a:r>
          </a:p>
          <a:p>
            <a:endParaRPr lang="pl-PL" sz="1100" dirty="0">
              <a:latin typeface="Verdana" panose="020B0604030504040204" pitchFamily="34" charset="0"/>
              <a:ea typeface="Verdana" panose="020B0604030504040204" pitchFamily="34" charset="0"/>
            </a:endParaRPr>
          </a:p>
        </p:txBody>
      </p:sp>
      <p:pic>
        <p:nvPicPr>
          <p:cNvPr id="11" name="Symbol zastępczy zawartości 10">
            <a:extLst>
              <a:ext uri="{FF2B5EF4-FFF2-40B4-BE49-F238E27FC236}">
                <a16:creationId xmlns:a16="http://schemas.microsoft.com/office/drawing/2014/main" id="{71CDABB6-C218-4725-B8E3-5C28260D903D}"/>
              </a:ext>
            </a:extLst>
          </p:cNvPr>
          <p:cNvPicPr>
            <a:picLocks noGrp="1" noChangeAspect="1"/>
          </p:cNvPicPr>
          <p:nvPr>
            <p:ph sz="half" idx="2"/>
          </p:nvPr>
        </p:nvPicPr>
        <p:blipFill>
          <a:blip r:embed="rId2"/>
          <a:stretch>
            <a:fillRect/>
          </a:stretch>
        </p:blipFill>
        <p:spPr>
          <a:xfrm>
            <a:off x="769883" y="2525822"/>
            <a:ext cx="5407939" cy="4055955"/>
          </a:xfrm>
          <a:prstGeom prst="rect">
            <a:avLst/>
          </a:prstGeom>
        </p:spPr>
      </p:pic>
      <p:pic>
        <p:nvPicPr>
          <p:cNvPr id="12" name="Obraz 11">
            <a:extLst>
              <a:ext uri="{FF2B5EF4-FFF2-40B4-BE49-F238E27FC236}">
                <a16:creationId xmlns:a16="http://schemas.microsoft.com/office/drawing/2014/main" id="{C860A1B0-A379-4993-B33A-83EF2F9926EA}"/>
              </a:ext>
            </a:extLst>
          </p:cNvPr>
          <p:cNvPicPr>
            <a:picLocks noChangeAspect="1"/>
          </p:cNvPicPr>
          <p:nvPr/>
        </p:nvPicPr>
        <p:blipFill>
          <a:blip r:embed="rId3"/>
          <a:stretch>
            <a:fillRect/>
          </a:stretch>
        </p:blipFill>
        <p:spPr>
          <a:xfrm>
            <a:off x="9736192" y="3305518"/>
            <a:ext cx="1685925" cy="2714625"/>
          </a:xfrm>
          <a:prstGeom prst="rect">
            <a:avLst/>
          </a:prstGeom>
        </p:spPr>
      </p:pic>
    </p:spTree>
    <p:extLst>
      <p:ext uri="{BB962C8B-B14F-4D97-AF65-F5344CB8AC3E}">
        <p14:creationId xmlns:p14="http://schemas.microsoft.com/office/powerpoint/2010/main" val="32625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759CE5-E17F-4DBA-A95D-11B919887905}"/>
              </a:ext>
            </a:extLst>
          </p:cNvPr>
          <p:cNvSpPr>
            <a:spLocks noGrp="1"/>
          </p:cNvSpPr>
          <p:nvPr>
            <p:ph type="title"/>
          </p:nvPr>
        </p:nvSpPr>
        <p:spPr/>
        <p:txBody>
          <a:bodyPr>
            <a:normAutofit/>
          </a:bodyPr>
          <a:lstStyle/>
          <a:p>
            <a:r>
              <a:rPr lang="pl-PL" sz="1200" dirty="0">
                <a:latin typeface="Verdana" panose="020B0604030504040204" pitchFamily="34" charset="0"/>
                <a:ea typeface="Verdana" panose="020B0604030504040204" pitchFamily="34" charset="0"/>
              </a:rPr>
              <a:t> </a:t>
            </a:r>
            <a:r>
              <a:rPr lang="pl-PL" sz="1400" dirty="0">
                <a:latin typeface="Verdana" panose="020B0604030504040204" pitchFamily="34" charset="0"/>
                <a:ea typeface="Verdana" panose="020B0604030504040204" pitchFamily="34" charset="0"/>
              </a:rPr>
              <a:t>W tym samym roku 1925 Broniewski WRAZ Z PRZYJACIÓŁMI Stande i </a:t>
            </a:r>
            <a:r>
              <a:rPr lang="pl-PL" sz="1400" dirty="0" err="1">
                <a:latin typeface="Verdana" panose="020B0604030504040204" pitchFamily="34" charset="0"/>
                <a:ea typeface="Verdana" panose="020B0604030504040204" pitchFamily="34" charset="0"/>
              </a:rPr>
              <a:t>WandurskiM</a:t>
            </a:r>
            <a:r>
              <a:rPr lang="pl-PL" sz="1400" dirty="0">
                <a:latin typeface="Verdana" panose="020B0604030504040204" pitchFamily="34" charset="0"/>
                <a:ea typeface="Verdana" panose="020B0604030504040204" pitchFamily="34" charset="0"/>
              </a:rPr>
              <a:t> wydali wspólnie </a:t>
            </a:r>
            <a:r>
              <a:rPr lang="pl-PL" sz="1400" b="1" dirty="0">
                <a:latin typeface="Verdana" panose="020B0604030504040204" pitchFamily="34" charset="0"/>
                <a:ea typeface="Verdana" panose="020B0604030504040204" pitchFamily="34" charset="0"/>
              </a:rPr>
              <a:t>biuletyn poetycki „Trzy salwy” </a:t>
            </a:r>
            <a:r>
              <a:rPr lang="pl-PL" sz="1400" dirty="0">
                <a:latin typeface="Verdana" panose="020B0604030504040204" pitchFamily="34" charset="0"/>
                <a:ea typeface="Verdana" panose="020B0604030504040204" pitchFamily="34" charset="0"/>
              </a:rPr>
              <a:t>uznany za manifest polskiej poezji proletariackiej. Broniewski wystąpił jako poeta idei rewolucyjnej, WZYWAJĄC ROBOTNIKÓW DO WALKI Z BURŻUAZJĄ. </a:t>
            </a:r>
            <a:br>
              <a:rPr lang="pl-PL" sz="1400" dirty="0">
                <a:latin typeface="Verdana" panose="020B0604030504040204" pitchFamily="34" charset="0"/>
                <a:ea typeface="Verdana" panose="020B0604030504040204" pitchFamily="34" charset="0"/>
              </a:rPr>
            </a:br>
            <a:r>
              <a:rPr lang="pl-PL" sz="1400" dirty="0">
                <a:latin typeface="Verdana" panose="020B0604030504040204" pitchFamily="34" charset="0"/>
                <a:ea typeface="Verdana" panose="020B0604030504040204" pitchFamily="34" charset="0"/>
              </a:rPr>
              <a:t>Wiersze „Pionierom”, „szpicel”, „Poezja”, „Nike” </a:t>
            </a:r>
          </a:p>
        </p:txBody>
      </p:sp>
      <p:pic>
        <p:nvPicPr>
          <p:cNvPr id="4" name="Symbol zastępczy zawartości 3">
            <a:extLst>
              <a:ext uri="{FF2B5EF4-FFF2-40B4-BE49-F238E27FC236}">
                <a16:creationId xmlns:a16="http://schemas.microsoft.com/office/drawing/2014/main" id="{1ACE5003-0196-451F-A0FA-5CC92298E79D}"/>
              </a:ext>
            </a:extLst>
          </p:cNvPr>
          <p:cNvPicPr>
            <a:picLocks noGrp="1" noChangeAspect="1"/>
          </p:cNvPicPr>
          <p:nvPr>
            <p:ph idx="1"/>
          </p:nvPr>
        </p:nvPicPr>
        <p:blipFill>
          <a:blip r:embed="rId2"/>
          <a:stretch>
            <a:fillRect/>
          </a:stretch>
        </p:blipFill>
        <p:spPr>
          <a:xfrm>
            <a:off x="4905375" y="2628900"/>
            <a:ext cx="6400800" cy="3200400"/>
          </a:xfrm>
          <a:prstGeom prst="rect">
            <a:avLst/>
          </a:prstGeom>
        </p:spPr>
      </p:pic>
      <p:pic>
        <p:nvPicPr>
          <p:cNvPr id="5" name="Obraz 4">
            <a:extLst>
              <a:ext uri="{FF2B5EF4-FFF2-40B4-BE49-F238E27FC236}">
                <a16:creationId xmlns:a16="http://schemas.microsoft.com/office/drawing/2014/main" id="{EE4F2024-597F-4259-B09B-B8E9618ED01E}"/>
              </a:ext>
            </a:extLst>
          </p:cNvPr>
          <p:cNvPicPr>
            <a:picLocks noChangeAspect="1"/>
          </p:cNvPicPr>
          <p:nvPr/>
        </p:nvPicPr>
        <p:blipFill>
          <a:blip r:embed="rId3"/>
          <a:stretch>
            <a:fillRect/>
          </a:stretch>
        </p:blipFill>
        <p:spPr>
          <a:xfrm>
            <a:off x="1207333" y="2093976"/>
            <a:ext cx="2681092" cy="3781425"/>
          </a:xfrm>
          <a:prstGeom prst="rect">
            <a:avLst/>
          </a:prstGeom>
        </p:spPr>
      </p:pic>
    </p:spTree>
    <p:extLst>
      <p:ext uri="{BB962C8B-B14F-4D97-AF65-F5344CB8AC3E}">
        <p14:creationId xmlns:p14="http://schemas.microsoft.com/office/powerpoint/2010/main" val="7351778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rewniana czcionka">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TM03090434[[fn=Drewniana czcionka]]</Template>
  <TotalTime>1434</TotalTime>
  <Words>3594</Words>
  <Application>Microsoft Office PowerPoint</Application>
  <PresentationFormat>Panoramiczny</PresentationFormat>
  <Paragraphs>124</Paragraphs>
  <Slides>35</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35</vt:i4>
      </vt:variant>
    </vt:vector>
  </HeadingPairs>
  <TitlesOfParts>
    <vt:vector size="43" baseType="lpstr">
      <vt:lpstr>Calibri</vt:lpstr>
      <vt:lpstr>Georgia</vt:lpstr>
      <vt:lpstr>Rockwell</vt:lpstr>
      <vt:lpstr>Rockwell Condensed</vt:lpstr>
      <vt:lpstr>Rockwell Extra Bold</vt:lpstr>
      <vt:lpstr>Verdana</vt:lpstr>
      <vt:lpstr>Wingdings</vt:lpstr>
      <vt:lpstr>Drewniana czcionka</vt:lpstr>
      <vt:lpstr>Władysław broniewski</vt:lpstr>
      <vt:lpstr>Poeta urodził się 17 grudnia 1897 r. w PŁOCKU. Był najmłodszym dzieckiem Zofii z Lubowidzkich i Antoniego Broniewskiego. Miał dwie starsze siostry – Zofię i Janinę. Ojciec pracował jako kasjer w banku. Umarł, kiedy Władzio miał 5 lat. Rodziną zaopiekował się wtedy dziadek, Antoni Lubowidzki- notariusz płockiego sądu . Niestety na krótko. Umarł trzy lata później.  w rodzinie dbano o tradycje patriotyczne. przodkowie brali udział w powstaniach 1831 i 1863 roku. Dziadek poety, Jan Bonifacy Broniewski, brał udział w powstaniu listopadowym. W powstaniu styczniowym zginęli dwaj bracia babki Jadwigi Lubowidzkiej, Walerian i Romuald Ostrowscy. </vt:lpstr>
      <vt:lpstr>Dom po śmierci dziadka Antoniego utrzymywały matka (założyła stancję dla uczennic) oraz babka – Jadwiga Lubowidzka (dawała lekcje gry na fortepianie). Władek wychowywał się zatem w domu ”czterech kobiet” (matka, babka i dwie siostry). One uczyły go wrażliwości na poezję i muzykę , krajobraz i przyrodę, innych ludzi, cudzą krzywdę…</vt:lpstr>
      <vt:lpstr>Władysław Broniewski uczęszczał do powołanego w 1905 roku z polskim językiem wykładowym Gimnazjum Polskiego w Płocku (obecnie mieści się tu Liceum Ogólnokształcące im. Władysława Jagiełły). Broniewski uczył się średnio. Był uczniem zdolnym, lecz niesfornym. Bardziej niż szkolny program interesowały go lektury i działalność w organizacjach niepodległościowych. Czytał Żeromskiego, Wyspiańskiego, z pamięci recytował wielkich romantyków. Był koleżeński, wesoły, lubiany przez kolegów. Przezywano go „Kogut”, bo muzykalny Władek nie tylko ładnie śpiewał, grał na fortepianie mazurki Chopina , ale też świetnie naśladował głosy ptaków (najlepiej udawał mu się kogut). </vt:lpstr>
      <vt:lpstr>W gimnazjum był współzałożycielem półtajnej drużyny skautów (nawiązującej do tradycji Konstytucji 3 Maja i powstania styczniowego). Skautów obowiązywały: patriotyzm, ofiarność, karność i koleżeńskość.  Władek lubił sport, wycieczki, lubił popisywać się sprawnością fizyczną, ale też zaczął pisać wiersze i recytował je kolegom.  W 1912 r. w gimnazjum współtworzył tajną sekcję Strzelecką „Strzelec”. Miał pseudonim „Orlik”. Chodzili na ćwiczenia za miasto, maszerowali , śpiewali ówczesne zakazane piosenki.  Broniewski był w gimnazjum również głównym redaktorem (pisanego ręcznie i odbijanego na hektografie) czasopisma „Młodzi idą”, do którego sam pisał większość tekstów i zamieszczał własne wiersze.  </vt:lpstr>
      <vt:lpstr>8 kwietnia 1915 r. Władysław Broniewski „orlik” wstąpił do Legionów Piłsudskiego. Ukończył szkołę podoficerską.  Wraz z IV pułkiem piechoty przeszedł chrzest bojowy w walkach na Wołyniu, brał udział w krwawej bitwie pod Jastkowem koło lublina, gdzie 4Pułk Piechoty Legionów poniósł bardzo ciężkie straty. Przebył cały szlak bojowy 4 pułku, Po odmowie złożenia przysięgi na wierność Austrii i Niemiec znalazł się wraz z innymi w obozie w Szczypiornie (dzielnica Kalisza).  Wspomnienia z tego okresu Władysław Broniewski (wówczas 20-letni) zawarł w swoich „pamiętnikach”.</vt:lpstr>
      <vt:lpstr>W 1918 roku Broniewski przerwał służbę wojskową, po ukończeniu kursów maturalnych zdał maturę w Warszawie jako ekstern i zapisał się na Uniwersytet Warszawski, gdzie rozpoczął studia filozoficzne. Jednak wkrótce Broniewski powrócił do wojska. uczestniczył w walkach na wschodzie z Ukraińcami, a później w wojnie z Rosją w 1920 roku.  Walczył dzielnie, wyszedł z wojska w stopniu kapitana, odznaczony krzyżem Virtuti Militari i trzykrotnie Krzyżem Walecznych. W roku 1921 ostatecznie opuścił wojsko i podjął przerwane studia.</vt:lpstr>
      <vt:lpstr>Nie był zadowolony z reform w powojennej Polsce co spowodowało zradykalizowanie jego poglądów. Zaczynał powątpiewać, czy droga przebudowy reprezentowana przez Naczelnika państwa Piłsudskiego jest właściwa. Broniewski zbliża się do lewicy rewolucyjnej.  W 1923 r został członkiem Związku Niezależnej Młodzieży Akademickiej związanej ideologicznie z PPS, przyłączył się tam do grupy studentów sympatyzujących z komunistami.  W grudniu 1923 r. został sekretarzem lewicowego tygodnika ”Nowa Kultura” zajmującego się kulturą proletariacką.  Właśnie w tym czasie powstała znaczna część wierszy, która w 1925 r. zostanie zawarta w pierwszym tomiku młodego lewicowego poety p.t. „wiatraki” </vt:lpstr>
      <vt:lpstr> W tym samym roku 1925 Broniewski WRAZ Z PRZYJACIÓŁMI Stande i WandurskiM wydali wspólnie biuletyn poetycki „Trzy salwy” uznany za manifest polskiej poezji proletariackiej. Broniewski wystąpił jako poeta idei rewolucyjnej, WZYWAJĄC ROBOTNIKÓW DO WALKI Z BURŻUAZJĄ.  Wiersze „Pionierom”, „szpicel”, „Poezja”, „Nike” </vt:lpstr>
      <vt:lpstr>W 1925 r. Broniewski wszedł w kręgi ówczesnej elity literackiej. Dostał posadę sekretarza redakcji Wiadomości Literackich. Praca sekretarza redakcji trwała przez najbliższych kilkanaście lat.   Okres, kiedy na rynku wydawniczym pojawiły się Wiatraki i Trzy salwy charakteryzował się wzrostem nastrojów rewolucyjnych w polskim społeczeństwie. Rok później miał miejsce przewrót majowy.  W 1927 r. Broniewski odniósł się do tego wydarzenia w tomie liryków Dymy nad miastem.  Utwory w nim zawarte odzwierciedlają jak nastroje poety zmieniały się od skrajności w skrajność.</vt:lpstr>
      <vt:lpstr>W 1926 roku poeta ożenił się z nauczycielką i  z działaczką społeczną Janiną Kunig.  późniejszą znaną pisarką (autorką m.in. Filipa i jego załogi na kółkach–lektury szkolnej z czasów PRL-u) redaktorką znanego czasopisma dla dzieci „Płomyczek”. po wojnie bardzo wpływową działaczką komunistyczną Związku Literatów Polskich (ZLP).  pełniła tam funkcję sekretarza Podstawowej Organizacji Partyjnej Polskiej Zjednoczonej Partii Robotniczej (POP PZPR). Z tego związku urodziła się Broniewskiemu w 1929 r. ukochana córeczka Anka – Joanna.</vt:lpstr>
      <vt:lpstr>Prezentacja programu PowerPoint</vt:lpstr>
      <vt:lpstr>W latach 1927-1931 Broniewski rozwija działalność literacką, publicystyczną i redakcyjną w prasie inspirowanej przez KPP. Pracował w redakcji „Dźwigni” 1927-1928, a później  „Miesięcznika Literackiego”, 1929-1931. W tym czasie komunizm nie zdążył się jeszcze skompromitować a autorytarne rządy sanacji odpychały młodych, których  broniewski uczył o ludwiku Waryńskim, komunie paryskiej, strajkach w zagłębiu dąbrowskim i łodzi odczytując swoje wiersze na nieoficjalnych spotkaniach autorskich w warszawie, Wołominie i pruszkowie. We wrześniu 1931 roku aresztowano zespół redakcyjny „Miesięcznika Literackiego”. Była to represja za opublikowanie protestu pisarzy i intelektualistów przeciwko torturom, którym poddawano więźniów.  Poeta, aresztowany wraz z innymi, został osadzony w warszawskim Więzieniu Centralnym i przebywał w nim dwa miesiące.  Wspomnieniom z tego okresu poświęcił znany wiersz „Magnitogorsk albo rozmowa z Janem”.  W roku 1929 wydał Broniewski poemat „Komuna Paryska”, którego nakład prawie w całości został skonfiskowany. Fragmenty poematu opublikował autor w 1932 r. w swoim następnym tomiku „Troska i pieśń” – pod tytułem „Poemat o 1871 roku”.  Wyrazem zainteresowania początkami ruchu robotniczego był poemat „Elegia o śmierci Ludwika Waryńskiego”.</vt:lpstr>
      <vt:lpstr>Lata trzydzieste przyniosły poważne zmiany polityczne, które odbiły się również w twórczości i działalności Broniewskiego.  Zbliżająca się wojna, narastający faszyzm i przeczucie nadchodzącej katastrofy, odcisnęły wyraźne piętno na twórczości poety ostatnich lat przedwojennych.  W życiu  osobistym poety Nastąpił kryzys i rozpad małżeństwa z pierwszą żoną Janiną Broniewską. Przyjaciółmi jednak pozostaną na całe życie. Nawet wiele lat po rozstaniu To ona była pierwszą osobą  której czytał swój nowy wiersz. W 1938 r. Poeta wiąże się z nową miłością Marią zarembińską. Wyrazem tych zdarzeń był zbiór wierszy „Krzyk ostateczny”.  W kwietniu 1939 roku ukazał się słynny wiersz Władysława Broniewskiego „Bagnet na broń”. Poeta napisał go wkrótce po otrzymaniu przez rząd polski noty przedstawiającej żądania Hitlera.  Utwór stał się poetyckim rozkazem mobilizacyjnym.  Poeta wzywa naród, by „mimo rachunku krzywd” stawił opór wrogom.  W tym samym roku Broniewski otrzymał nagrodę Związku Zawodowego Literatów Polskich. Jedyną nagrodę jaką mu przyznano przed wojną.</vt:lpstr>
      <vt:lpstr>We wrześniu 1939 roku Broniewski zgłosił się do wojska na ochotnika, ale nie został zmobilizowany, nadal bowiem działały polityczne uprzedzenia do ludzi lewicy.  Broniewski sam usiłował dotrzeć do swojego pułku. Na rowerze przejechał z Warszawy przez Lublin i Lwów aż do Tarnopola ( ok.500 km!!!)  12 września otrzymał przydział do Ośrodka Zapasowego 28 Dywizji Piechoty w Zbarażu, zbyt późno, aby wziąć udział w walce. Na tereny te wkroczyły wojska radzieckie. Broniewski zamieszkał we Lwowie.  nie mógł pogodzić się z tym, że Związek Radziecki napadł na Polskę. Przy wielu okazjach deklamował taki oto wiersz: Byłby Grunwald i Płowce, gdyby nie te bombowce, i gdyby nie te czołgi, które przyszły znad Wołgi. </vt:lpstr>
      <vt:lpstr>W grudniu 1939 r. Broniewski ściągnął do Lwowa Marię Zarębińską (ur.1904), aktorkę,  wdowę z dzieckiem – córka maria (Majka).  od 1938 roku byli w nieformalnym związku. Na terenach zajętych przez sowietów znalazły się także pierwsza żona Broniewskiego, Janina Broniewska i ich córka Joanna. Broniewski żył złudzeniem, że przebywając na terenach zajętych przez sowietów będzie mógł bez przeszkód publikować swoje wiersze. Okazało się, iż silna lewicowość i rewolucyjność Władysława Broniewskiego związana jest jednocześnie z głębokim patriotyzmem. nie podobało się to władzom radzieckim. </vt:lpstr>
      <vt:lpstr>24 stycznia 1940 r. Władysław Broniewski wraz z innymi literatami został aresztowany we lwowskiej restauracji „Ognisko Inteligencji” w zorganizowanej przez nkwd prowokacji.  Osoby zatrzymane podczas tej prowokacji zostały przewiezione do ciężkiego więzienia lwowskiego na Zamarstynowie.  W tym miejscu Broniewski wykazał się ogromną siłą i hartem ducha. Wtrącony do karceru przez pięć dni chodził po celi żołnierskim krokiem, wybijał takt i śpiewał wszystkie legionowe pieśni. Po czterech miesiącach, w maju 1940 r., został przetransportowany do więzienia NKWD na Łubiance, gdzie torturowany ( wybito mu wszystkie zęby ) spędził trzynaście miesięcy.   Świadectwa tej postawy odnajdujemy w wierszach zbiorku wydanego w 1943 r. „Bagnet na broń” – „Co mi tam troska”, „Droga”, „A kiedy będę umierać”, „Monte Cassino” ,„List z więzienia”, „Kasztan”, „Rozmowa z Historią”  Po wybuchu wojny niemiecko-rosyjskiej wywieziono go do Saratowa a następnie do Ałma-Aty, gdzie 7 sierpnia 1941 r. jak sam obliczył, po 562 dniach więzienia został wypuszczony ( na mocy amnestii wynikającej z układu sikorski-majski).    </vt:lpstr>
      <vt:lpstr>Od czasu wywiezienia ze Lwowa nie miał kontaktu z rodziną.  Maria Zarębińska z córeczką Majką powróciła przez zieloną granicę do Warszawy( później trafiła do Oświęcimia).   Pierwsza żona Janina z córką Anką pracowały w świnosowchozie w ZSRR i z nimi udało się Broniewskiemu nawiązać korespondencję. Wymiana listów z ukochaną córką nie ustała już do końca wojny.  Po odzyskaniu wolności w kwietniu 1941 roku Broniewski dostał się do Armii gen. Andersa. w sierpniu 1942 ewakuuje się z zsrr jako dowódca 16 Pułku 6 dywizji piechoty do Krasnowodzka nad morzem Kaspijskiem, potem do portu Pahlawi i dalej przez Iran do Iraku a potem Palestyny.   Ten okres zawarty jest w wierszach „tułacza armia”, „hymn polskiego żołnierza na pustyni”, „Co mi tam troski”. w Jerozolimie W ciągu pół roku powstało dwadzieścia wierszy (m.in. „Via Dolorosa”, „Grób Tamerlana”, „Mazurek Szopena”, „Żydom polskim”, ”refleksje palestyńskie”. </vt:lpstr>
      <vt:lpstr>W czerwcu 1943 r. Broniewski wydaje w Jerozolimie zbiór wierszy „bagnet na broń”. Tomik został przyjęty entuzjastycznie przez czytelników i krytykę. W 1945 r. wyszedł kolejny tom wierszy jerozolimskich pt. „Drzewo rozpaczające” zawierający wiersze o bardzo różnym nastroju: liryczne, zawadiackie, nostalgiczne.  Znalazły się tam też utwory takie jak „Homo Sapiens”, „Monte Cassino”,” 63″,”Mogiły”, „przepis na poezję” czy „Targowisko”. „Homo sapiens” to wiersz obłożony w Polsce powojennej cenzurą aż do 1980 roku , głównie z powodu zwrotki dotyczącej zbrodni katyńskiej. </vt:lpstr>
      <vt:lpstr>W styczniu 1945 roku dotarła do Broniewskiego fałszywa wiadomość, że żona Marysia Zarębińska nie przeżyła Oświęcimia.  Był to bardzo trudny okres dla poety, w którym zwątpienie i choroba alkoholowa mocno dały znać o sobie. Broniewski napisał wiersze „Ręka umarłej”, ”zona”, Ballada”, „Ciała”, zanim wyjaśniło się, że wiadomość była nieprawdziwa i Maria żyje.  Pół roku później dostał wizę do Anglii. Namawiano go do pozostania w Londynie. Tęsknota za rodziną i krajem zadecydowały że Postanowił jednak wracać do Polski.  Wrócił w listopadzie 1945 roku akurat na urodziny córki Anki. Po jego powrocie rodzinna sielanka przerwana na Żoliborzu przez wojnę, przeniosła się do Łodzi. Marysia ocalona z Oświęcimia wcześniej już zamieszkała w Łodzi z córką Majką, którą Janina (matka Anki) odnalazła w sierocińcu. Anka przyjechała z Moskwy.  W Łodzi dziewczynki (teraz już nastolatki) znowu mieszkały razem i chodziły do szkoły. Anka robiła polską maturę (Janina z mężem mieszkała w Warszawie).  </vt:lpstr>
      <vt:lpstr>Marysia zaczęła grać w teatrze a twórczość broniewskiego rozkwita i zdobywa uznanie – świadczą o tym przyznane mu w roku 1946 nagrody literackie miast Łodzi i Warszawy.   Optymistyczny ton ówczesnych wierszy przyćmiła wkrótce osobista tragedia poety. rok później Maria zachorowała na nieuleczalną chorobę krwi, której nabawiła sie w Oświęcimiu i mimo leczenia w klinice w Szwajcarii zmarła w Zurichu w lipcu 1947 roku.  Broniewski powtórnie bardzo ciężko przeżył jej śmierć (tym razem prawdziwą). poświęcił jej szereg przejmujących utworów, opublikowanych w tomie „Nadzieja”. napisał poświęcone ukochanej żonie wiersze:” Opowiadania Oświęcimskie”,” Lot”, „Obrączka” i „Hirslanden”.</vt:lpstr>
      <vt:lpstr>W okresie powojennym władysław broniewski stał się jedną z wizytówek nowej władzy. Poetą, którego talent zaprzęgnięto w służbę komunizmu.  W tym okresie Broniewski pisze wiersze głównie politycznie – propagandowe, takie jak : „Opowieści o życiu i śmierci Karola Waltera-Świerczewskiego” – 1947 i „Słowie o Stalinie” – 1949, ale  powstają też poematy liryczne: „Mazowsze” i „Wisła”.  W czasach stalinizmu był poetą głęboko zaangażowanym w budowę nowej rzeczywistości.  Odmówił jednak Bierutowi ( agentowi  nkwd osadzonemu na stanowisku prezydenta w powojennej Polsce) napisania słów nowego hymnu - wręczając mu kartkę z napisem „jeszcze polska nie zginęła”. </vt:lpstr>
      <vt:lpstr>W 1948 roku po raz trzeci wszedł w związek małżeński. Ostatnią już żoną poety została Wanda Burawska. W młodości Ukończyła Wydział Psychologii Uniwersytetu Warszawskiego. podczas wojny  walczyła w szeregach Armii krajowej.  Odznaczona Krzyżem Walecznych. </vt:lpstr>
      <vt:lpstr>W 1954 roku Władysław broniewski przeżywa kolejną tragedię w swoim życiu. na skutek tragicznego wypadku - zatrucia gazem zmarła córka poety –Joanna Broniewska-Kozicka, nazywana przez ojca „Anką”. Wydarzenie to stało się bodźcem do napisania przez poetę przejmująco smutnego cyklu wierszy Anka, porównywanego dziś do Trenów Jana Kochanowskiego.</vt:lpstr>
      <vt:lpstr>Prezentacja programu PowerPoint</vt:lpstr>
      <vt:lpstr>Prezentacja programu PowerPoint</vt:lpstr>
      <vt:lpstr>Prezentacja programu PowerPoint</vt:lpstr>
      <vt:lpstr>W ostatnich latach życia poety powstawały utwory zawierające motywy śmierci i przemijania podsumowujące biografię twórcy.  Do takich utworów należy wydrukowany w 1961 roku wiersz „Dąb” poświęcony potężnemu dębowi stojącemu przed płockim domem „I ostał się pień nagi, nad nim zamieci kłąb. Odwagi! To ja – dąb…” Władysław Broniewski był już wtedy nieuleczalnie chory.  Jeszcze dokonuje przekładów, jeszcze otrzymuje nagrody, ale ma świadomość, że życia zostało mu coraz mniej.  powstały m.in. Cisza, Budzę się zbyt rano..., Anka –Bratek.  </vt:lpstr>
      <vt:lpstr>10 lutego 1962 roku Władysław Broniewski zmarł na raka krtani. </vt:lpstr>
      <vt:lpstr>Prezentacja programu PowerPoint</vt:lpstr>
      <vt:lpstr>Prezentacja programu PowerPoint</vt:lpstr>
      <vt:lpstr>Tatry wielka miłość</vt:lpstr>
      <vt:lpstr>Muzeum Władysława Broniewskiego W Warszawie</vt:lpstr>
      <vt:lpstr>Prezentacja programu PowerPoint</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Władysław broniewski</dc:title>
  <dc:creator>Piotr Ogrodniczek</dc:creator>
  <cp:lastModifiedBy>Piotr Ogrodniczek</cp:lastModifiedBy>
  <cp:revision>301</cp:revision>
  <dcterms:created xsi:type="dcterms:W3CDTF">2021-03-15T12:28:58Z</dcterms:created>
  <dcterms:modified xsi:type="dcterms:W3CDTF">2022-02-18T17:35:24Z</dcterms:modified>
</cp:coreProperties>
</file>