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6" r:id="rId5"/>
    <p:sldId id="265" r:id="rId6"/>
    <p:sldId id="263" r:id="rId7"/>
    <p:sldId id="264" r:id="rId8"/>
    <p:sldId id="259" r:id="rId9"/>
    <p:sldId id="260" r:id="rId10"/>
    <p:sldId id="262" r:id="rId11"/>
    <p:sldId id="261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11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817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235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317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037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458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570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012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643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007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670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2477-5611-4A18-8DD1-D1625DD3E38F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8B017-C6CE-4BF7-ACBF-AD3A6C5F10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953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Výroková logika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výsledky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18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561703"/>
            <a:ext cx="10515600" cy="56152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dirty="0" smtClean="0"/>
              <a:t>  K: </a:t>
            </a:r>
            <a:r>
              <a:rPr lang="sk-SK" sz="3200" dirty="0"/>
              <a:t>Stavba potrvá najviac tri roky.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00B050"/>
                </a:solidFill>
              </a:rPr>
              <a:t>¬K: Stavba potrvá aspoň 4 roky.</a:t>
            </a:r>
          </a:p>
          <a:p>
            <a:pPr marL="0" indent="0">
              <a:buNone/>
            </a:pPr>
            <a:r>
              <a:rPr lang="sk-SK" sz="3200" dirty="0"/>
              <a:t>  </a:t>
            </a:r>
            <a:r>
              <a:rPr lang="sk-SK" sz="3200" dirty="0" smtClean="0"/>
              <a:t>L</a:t>
            </a:r>
            <a:r>
              <a:rPr lang="sk-SK" sz="3200" dirty="0"/>
              <a:t>: Aspoň traja žiaci našej triedy budú vyznamenaní.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00B050"/>
                </a:solidFill>
              </a:rPr>
              <a:t>¬L: Najviac 2 žiaci našej triedy budú vyznamenaní. </a:t>
            </a:r>
            <a:endParaRPr lang="sk-SK" sz="3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3200" dirty="0" smtClean="0"/>
              <a:t>  N:Práve </a:t>
            </a:r>
            <a:r>
              <a:rPr lang="sk-SK" sz="3200" dirty="0"/>
              <a:t>dvaja z nás pôjdu v sobotu do kina.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rgbClr val="00B050"/>
                </a:solidFill>
              </a:rPr>
              <a:t>¬N: Najviac jeden, alebo aspoň 3 z nás pôjdu v sobotu do kina.</a:t>
            </a:r>
          </a:p>
          <a:p>
            <a:pPr marL="0" indent="0">
              <a:buNone/>
            </a:pPr>
            <a:r>
              <a:rPr lang="sk-SK" sz="3200" dirty="0" smtClean="0"/>
              <a:t>  </a:t>
            </a:r>
            <a:r>
              <a:rPr lang="sk-SK" sz="3200" dirty="0"/>
              <a:t>O: Maximálne štyria žiaci sú neprezutí.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00B050"/>
                </a:solidFill>
              </a:rPr>
              <a:t>¬O: Aspoň piati žiaci sú </a:t>
            </a:r>
            <a:r>
              <a:rPr lang="sk-SK" sz="3200" dirty="0" smtClean="0">
                <a:solidFill>
                  <a:srgbClr val="00B050"/>
                </a:solidFill>
              </a:rPr>
              <a:t>neprezutí</a:t>
            </a:r>
            <a:r>
              <a:rPr lang="sk-SK" sz="3200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sk-SK" sz="3200" dirty="0"/>
              <a:t>  </a:t>
            </a:r>
            <a:r>
              <a:rPr lang="sk-SK" sz="3200" dirty="0" smtClean="0"/>
              <a:t>P:V </a:t>
            </a:r>
            <a:r>
              <a:rPr lang="sk-SK" sz="3200" dirty="0"/>
              <a:t>autobuse bolo minimálne 11 cestujúcich.</a:t>
            </a:r>
          </a:p>
          <a:p>
            <a:pPr marL="0" indent="0">
              <a:buNone/>
            </a:pPr>
            <a:r>
              <a:rPr lang="sk-SK" sz="3200" dirty="0">
                <a:solidFill>
                  <a:srgbClr val="00B050"/>
                </a:solidFill>
              </a:rPr>
              <a:t>¬P: V autobuse </a:t>
            </a:r>
            <a:r>
              <a:rPr lang="sk-SK" sz="3200">
                <a:solidFill>
                  <a:srgbClr val="00B050"/>
                </a:solidFill>
              </a:rPr>
              <a:t>bolo </a:t>
            </a:r>
            <a:r>
              <a:rPr lang="sk-SK" sz="3200" smtClean="0">
                <a:solidFill>
                  <a:srgbClr val="00B050"/>
                </a:solidFill>
              </a:rPr>
              <a:t>najviac 10 </a:t>
            </a:r>
            <a:r>
              <a:rPr lang="sk-SK" sz="3200" dirty="0">
                <a:solidFill>
                  <a:srgbClr val="00B050"/>
                </a:solidFill>
              </a:rPr>
              <a:t>cestujúcich.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066398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556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4772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Uveďte</a:t>
            </a:r>
            <a:r>
              <a:rPr lang="sk-SK" b="1" dirty="0">
                <a:solidFill>
                  <a:srgbClr val="FF0000"/>
                </a:solidFill>
              </a:rPr>
              <a:t>, či dané vety sú výroky: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49531"/>
            <a:ext cx="10515600" cy="5027432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Hlavné mesto Slovenska je Bratislava.  </a:t>
            </a:r>
            <a:r>
              <a:rPr lang="sk-SK" i="1" dirty="0" smtClean="0">
                <a:solidFill>
                  <a:srgbClr val="00B050"/>
                </a:solidFill>
              </a:rPr>
              <a:t>je výrok Ph = 1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Súčet dvoch párnych čísel  nie je číslo párne. </a:t>
            </a:r>
            <a:r>
              <a:rPr lang="sk-SK" i="1" dirty="0" smtClean="0">
                <a:solidFill>
                  <a:srgbClr val="00B050"/>
                </a:solidFill>
              </a:rPr>
              <a:t>je výrok Ph = 0</a:t>
            </a:r>
            <a:endParaRPr lang="sk-SK" i="1" dirty="0" smtClean="0"/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Dnes je pondelok.  </a:t>
            </a:r>
            <a:r>
              <a:rPr lang="sk-SK" i="1" dirty="0" smtClean="0">
                <a:solidFill>
                  <a:srgbClr val="00B050"/>
                </a:solidFill>
              </a:rPr>
              <a:t>je výrok Ph = 1  Ph =0 podľa toho v ktorý deň úlohu riešite   </a:t>
            </a:r>
            <a:r>
              <a:rPr lang="sk-SK" i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r>
              <a:rPr lang="sk-SK" i="1" dirty="0" smtClean="0">
                <a:solidFill>
                  <a:srgbClr val="00B050"/>
                </a:solidFill>
              </a:rPr>
              <a:t>  </a:t>
            </a:r>
            <a:endParaRPr lang="sk-SK" i="1" dirty="0" smtClean="0"/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Obchodný dom Polus. </a:t>
            </a:r>
            <a:r>
              <a:rPr lang="sk-SK" i="1" dirty="0" smtClean="0">
                <a:solidFill>
                  <a:srgbClr val="00B050"/>
                </a:solidFill>
              </a:rPr>
              <a:t>Nie je výrok.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Uč sa !   </a:t>
            </a:r>
            <a:r>
              <a:rPr lang="sk-SK" i="1" dirty="0" smtClean="0">
                <a:solidFill>
                  <a:srgbClr val="00B050"/>
                </a:solidFill>
              </a:rPr>
              <a:t>Nie je výrok. </a:t>
            </a:r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4 + 5= 7     </a:t>
            </a:r>
            <a:r>
              <a:rPr lang="sk-SK" i="1" dirty="0" smtClean="0">
                <a:solidFill>
                  <a:srgbClr val="00B050"/>
                </a:solidFill>
              </a:rPr>
              <a:t>je výrok   Ph = 0</a:t>
            </a:r>
            <a:endParaRPr lang="sk-SK" i="1" dirty="0" smtClean="0"/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x + 5 = 7   </a:t>
            </a:r>
            <a:r>
              <a:rPr lang="sk-SK" i="1" dirty="0" smtClean="0">
                <a:solidFill>
                  <a:srgbClr val="00B050"/>
                </a:solidFill>
              </a:rPr>
              <a:t>Nie je výrok. </a:t>
            </a:r>
            <a:endParaRPr lang="sk-SK" i="1" dirty="0" smtClean="0"/>
          </a:p>
          <a:p>
            <a:pPr marL="514350" indent="-514350">
              <a:buFont typeface="+mj-lt"/>
              <a:buAutoNum type="alphaUcPeriod"/>
            </a:pPr>
            <a:r>
              <a:rPr lang="sk-SK" i="1" dirty="0" smtClean="0"/>
              <a:t>Máš napísanú domácu úlohu?    </a:t>
            </a:r>
            <a:r>
              <a:rPr lang="sk-SK" i="1" dirty="0" smtClean="0">
                <a:solidFill>
                  <a:srgbClr val="00B050"/>
                </a:solidFill>
              </a:rPr>
              <a:t>Nie je výrok. </a:t>
            </a:r>
            <a:endParaRPr lang="sk-SK" i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57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401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Tvorte negácie výrokov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40526"/>
            <a:ext cx="10515600" cy="5236437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A: Trojuholník, ktorý má všetky strany rovnako dlhé, nazývame rovnostranný trojuholník.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¬ A: Trojuholník, ktorý má všetky strany rovnako dlhé, nenazývame rovnostranný trojuholník.</a:t>
            </a:r>
          </a:p>
          <a:p>
            <a:r>
              <a:rPr lang="sk-SK" dirty="0" smtClean="0"/>
              <a:t>B: Štvorec nie je rovnobežníkom.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¬ B: Štvorec je rovnobežníkom.</a:t>
            </a:r>
            <a:endParaRPr lang="sk-SK" dirty="0" smtClean="0"/>
          </a:p>
          <a:p>
            <a:r>
              <a:rPr lang="sk-SK" dirty="0" smtClean="0"/>
              <a:t>C: Neplatí, že číslo 8 je celým číslom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¬ C: Platí, že číslo 8 je celým číslom. </a:t>
            </a:r>
            <a:endParaRPr lang="sk-SK" dirty="0" smtClean="0"/>
          </a:p>
          <a:p>
            <a:r>
              <a:rPr lang="sk-SK" i="1" dirty="0" smtClean="0">
                <a:solidFill>
                  <a:srgbClr val="FF0000"/>
                </a:solidFill>
              </a:rPr>
              <a:t>¬ C: </a:t>
            </a:r>
            <a:r>
              <a:rPr lang="sk-SK" b="1" i="1" dirty="0" smtClean="0">
                <a:solidFill>
                  <a:srgbClr val="FF0000"/>
                </a:solidFill>
              </a:rPr>
              <a:t>Číslo 8 je celým číslom. </a:t>
            </a:r>
            <a:endParaRPr lang="sk-SK" b="1" dirty="0" smtClean="0"/>
          </a:p>
          <a:p>
            <a:r>
              <a:rPr lang="sk-SK" dirty="0" smtClean="0"/>
              <a:t>D: Iracionálne čísla sú podmnožinou reálnych čísel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¬ D: Iracionálne čísla nie sú podmnožinou reálnych čísel.</a:t>
            </a:r>
            <a:endParaRPr lang="sk-SK" dirty="0" smtClean="0"/>
          </a:p>
          <a:p>
            <a:r>
              <a:rPr lang="sk-SK" dirty="0" smtClean="0"/>
              <a:t>E: Nie je pravda, že druhá odmocnina z dvoch je iracionálne číslo 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¬ E: Je pravda, že druhá odmocnina z dvoch je iracionálne číslo.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¬ E: </a:t>
            </a:r>
            <a:r>
              <a:rPr lang="sk-SK" b="1" i="1" dirty="0" smtClean="0">
                <a:solidFill>
                  <a:srgbClr val="FF0000"/>
                </a:solidFill>
              </a:rPr>
              <a:t>Druhá odmocnina z dvoch je iracionálne číslo.</a:t>
            </a:r>
            <a:endParaRPr lang="sk-SK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739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Tvorba negácie kvantifikovaných výrokov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Negácia je popieranie pôvodného tvrdenia, čiže opak.</a:t>
            </a:r>
          </a:p>
          <a:p>
            <a:r>
              <a:rPr lang="sk-SK" dirty="0" smtClean="0"/>
              <a:t>Pri kvantifikovaných výrokoch si to môžeme znázorniť graficky a to by vám mohlo pomôcť.</a:t>
            </a:r>
          </a:p>
          <a:p>
            <a:r>
              <a:rPr lang="sk-SK" dirty="0" smtClean="0"/>
              <a:t>Treba si uvedomiť význam slov aspoň, minimálne, najviac, maximálne...</a:t>
            </a:r>
          </a:p>
          <a:p>
            <a:r>
              <a:rPr lang="sk-SK" dirty="0" smtClean="0"/>
              <a:t>Pozrite si nasledovné 3 príklady negovania výrokov z domácej úlohy.</a:t>
            </a:r>
          </a:p>
          <a:p>
            <a:r>
              <a:rPr lang="sk-SK" dirty="0" smtClean="0"/>
              <a:t>Ostatné by ste mali zvládnuť podľa nich.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55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2703"/>
          </a:xfrm>
        </p:spPr>
        <p:txBody>
          <a:bodyPr>
            <a:normAutofit fontScale="90000"/>
          </a:bodyPr>
          <a:lstStyle/>
          <a:p>
            <a:endParaRPr lang="sk-SK" b="1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8" b="12226"/>
          <a:stretch/>
        </p:blipFill>
        <p:spPr>
          <a:xfrm>
            <a:off x="753822" y="705395"/>
            <a:ext cx="11289150" cy="5290456"/>
          </a:xfrm>
        </p:spPr>
      </p:pic>
    </p:spTree>
    <p:extLst>
      <p:ext uri="{BB962C8B-B14F-4D97-AF65-F5344CB8AC3E}">
        <p14:creationId xmlns:p14="http://schemas.microsoft.com/office/powerpoint/2010/main" val="274991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" t="22425" r="5349" b="-4807"/>
          <a:stretch/>
        </p:blipFill>
        <p:spPr>
          <a:xfrm>
            <a:off x="1201782" y="444137"/>
            <a:ext cx="10228218" cy="5434149"/>
          </a:xfrm>
        </p:spPr>
      </p:pic>
    </p:spTree>
    <p:extLst>
      <p:ext uri="{BB962C8B-B14F-4D97-AF65-F5344CB8AC3E}">
        <p14:creationId xmlns:p14="http://schemas.microsoft.com/office/powerpoint/2010/main" val="93209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0452"/>
          </a:xfrm>
        </p:spPr>
        <p:txBody>
          <a:bodyPr>
            <a:normAutofit fontScale="90000"/>
          </a:bodyPr>
          <a:lstStyle/>
          <a:p>
            <a:endParaRPr lang="sk-SK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7" r="4814" b="11067"/>
          <a:stretch/>
        </p:blipFill>
        <p:spPr>
          <a:xfrm>
            <a:off x="1489167" y="888274"/>
            <a:ext cx="9144000" cy="5575650"/>
          </a:xfrm>
        </p:spPr>
      </p:pic>
    </p:spTree>
    <p:extLst>
      <p:ext uri="{BB962C8B-B14F-4D97-AF65-F5344CB8AC3E}">
        <p14:creationId xmlns:p14="http://schemas.microsoft.com/office/powerpoint/2010/main" val="239712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772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Negujte nasledovné výroky: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A: Najviac 45 osôb môže ísť autobusom.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¬A: Aspoň 46 osôb môže ísť autobusom.</a:t>
            </a:r>
          </a:p>
          <a:p>
            <a:pPr marL="0" indent="0">
              <a:buNone/>
            </a:pPr>
            <a:r>
              <a:rPr lang="sk-SK" dirty="0"/>
              <a:t>   B: Aspoň 3 čísla vyhovujú nerovnici x+2 &lt; 5.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¬ B: Najviac 2 čísla vyhovujú nerovnici x+2 &lt; </a:t>
            </a:r>
            <a:r>
              <a:rPr lang="sk-SK" dirty="0" smtClean="0">
                <a:solidFill>
                  <a:srgbClr val="00B050"/>
                </a:solidFill>
              </a:rPr>
              <a:t>5. </a:t>
            </a:r>
            <a:endParaRPr lang="sk-SK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dirty="0"/>
              <a:t>   C: Aspoň jeden trojuholník je rovnoramenný.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¬C: Žiadny trojuholník nie je </a:t>
            </a:r>
            <a:r>
              <a:rPr lang="sk-SK" dirty="0" smtClean="0">
                <a:solidFill>
                  <a:srgbClr val="00B050"/>
                </a:solidFill>
              </a:rPr>
              <a:t>rovnoramenný.</a:t>
            </a:r>
            <a:endParaRPr lang="sk-SK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dirty="0"/>
              <a:t>   D: Aspoň dva mesiace v roku majú 30 dní.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¬D: Najviac jeden </a:t>
            </a:r>
            <a:r>
              <a:rPr lang="sk-SK" dirty="0" smtClean="0">
                <a:solidFill>
                  <a:srgbClr val="00B050"/>
                </a:solidFill>
              </a:rPr>
              <a:t>mesiac </a:t>
            </a:r>
            <a:r>
              <a:rPr lang="sk-SK" dirty="0">
                <a:solidFill>
                  <a:srgbClr val="00B050"/>
                </a:solidFill>
              </a:rPr>
              <a:t>v roku má 30 dní.</a:t>
            </a:r>
          </a:p>
          <a:p>
            <a:pPr marL="0" indent="0">
              <a:buNone/>
            </a:pPr>
            <a:r>
              <a:rPr lang="sk-SK" dirty="0"/>
              <a:t>   E: Žiadny žiak 3. B  neprišiel neskoro do školy.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¬E: Aspoň jeden žiak 3. B prišiel neskoro do školy.</a:t>
            </a:r>
          </a:p>
        </p:txBody>
      </p:sp>
    </p:spTree>
    <p:extLst>
      <p:ext uri="{BB962C8B-B14F-4D97-AF65-F5344CB8AC3E}">
        <p14:creationId xmlns:p14="http://schemas.microsoft.com/office/powerpoint/2010/main" val="392923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57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836023"/>
            <a:ext cx="10515600" cy="53409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k-SK" sz="12800" dirty="0"/>
              <a:t> </a:t>
            </a:r>
            <a:r>
              <a:rPr lang="sk-SK" sz="12800" dirty="0" smtClean="0"/>
              <a:t>F: Podarilo sa mi kúpiť práve 6 červených hrnčekov.</a:t>
            </a:r>
          </a:p>
          <a:p>
            <a:pPr marL="0" indent="0">
              <a:buNone/>
            </a:pPr>
            <a:r>
              <a:rPr lang="sk-SK" sz="12800" dirty="0" smtClean="0">
                <a:solidFill>
                  <a:srgbClr val="00B050"/>
                </a:solidFill>
              </a:rPr>
              <a:t>¬F: Podarilo sa mi kúpiť najviac 5 alebo aspoň 7 červených hrnčekov.</a:t>
            </a:r>
          </a:p>
          <a:p>
            <a:pPr marL="0" indent="0">
              <a:buNone/>
            </a:pPr>
            <a:r>
              <a:rPr lang="sk-SK" sz="12800" dirty="0" smtClean="0"/>
              <a:t>   G: Najmenej 5 žiakov sa zúčastní na dnešnom kvíze.</a:t>
            </a:r>
          </a:p>
          <a:p>
            <a:pPr marL="0" indent="0">
              <a:buNone/>
            </a:pPr>
            <a:r>
              <a:rPr lang="sk-SK" sz="12800" dirty="0" smtClean="0">
                <a:solidFill>
                  <a:srgbClr val="00B050"/>
                </a:solidFill>
              </a:rPr>
              <a:t>¬G: Najviac 4 žiaci sa zúčastnia na dnešnom kvíze.</a:t>
            </a:r>
          </a:p>
          <a:p>
            <a:pPr marL="0" indent="0">
              <a:buNone/>
            </a:pPr>
            <a:r>
              <a:rPr lang="sk-SK" sz="12800" dirty="0" smtClean="0"/>
              <a:t>   H: Dané priamky sa pretínajú práve v jednom bode.</a:t>
            </a:r>
          </a:p>
          <a:p>
            <a:pPr marL="0" indent="0">
              <a:buNone/>
            </a:pPr>
            <a:r>
              <a:rPr lang="sk-SK" sz="12800" dirty="0" smtClean="0">
                <a:solidFill>
                  <a:srgbClr val="00B050"/>
                </a:solidFill>
              </a:rPr>
              <a:t>¬H: Dané priamky sa pretínajú v aspoň dvoch bodoch, alebo v žiadnom.</a:t>
            </a:r>
          </a:p>
          <a:p>
            <a:pPr marL="0" indent="0">
              <a:buNone/>
            </a:pPr>
            <a:r>
              <a:rPr lang="sk-SK" sz="12800" dirty="0" smtClean="0"/>
              <a:t>   I:Študent vyriešil všetkých päť zadaných príkladov.</a:t>
            </a:r>
          </a:p>
          <a:p>
            <a:pPr marL="0" indent="0">
              <a:buNone/>
            </a:pPr>
            <a:r>
              <a:rPr lang="sk-SK" sz="12800" dirty="0" smtClean="0">
                <a:solidFill>
                  <a:srgbClr val="00B050"/>
                </a:solidFill>
              </a:rPr>
              <a:t>¬ I: Študent vyriešil najviac 4 zo zadaných príkladov.</a:t>
            </a:r>
          </a:p>
          <a:p>
            <a:pPr marL="0" indent="0">
              <a:buNone/>
            </a:pPr>
            <a:r>
              <a:rPr lang="sk-SK" sz="12800" dirty="0" smtClean="0"/>
              <a:t>   J:Bude nás tam aspoň desať.</a:t>
            </a:r>
          </a:p>
          <a:p>
            <a:pPr marL="0" indent="0">
              <a:buNone/>
            </a:pPr>
            <a:r>
              <a:rPr lang="sk-SK" sz="12800" dirty="0" smtClean="0">
                <a:solidFill>
                  <a:srgbClr val="00B050"/>
                </a:solidFill>
              </a:rPr>
              <a:t>¬J: Bude nás tam najviac deväť.</a:t>
            </a:r>
          </a:p>
          <a:p>
            <a:pPr marL="0" indent="0">
              <a:buNone/>
            </a:pPr>
            <a:r>
              <a:rPr lang="sk-SK" sz="9600" dirty="0" smtClean="0"/>
              <a:t>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530548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626</Words>
  <Application>Microsoft Office PowerPoint</Application>
  <PresentationFormat>Širokouhlá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Motív balíka Office</vt:lpstr>
      <vt:lpstr>Výroková logika</vt:lpstr>
      <vt:lpstr> Uveďte, či dané vety sú výroky: </vt:lpstr>
      <vt:lpstr>Tvorte negácie výrokov</vt:lpstr>
      <vt:lpstr>Tvorba negácie kvantifikovaných výrokov</vt:lpstr>
      <vt:lpstr>Prezentácia programu PowerPoint</vt:lpstr>
      <vt:lpstr>Prezentácia programu PowerPoint</vt:lpstr>
      <vt:lpstr>Prezentácia programu PowerPoint</vt:lpstr>
      <vt:lpstr>Negujte nasledovné výroky: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Výroková logika</dc:title>
  <dc:creator>ssus</dc:creator>
  <cp:lastModifiedBy>ssus</cp:lastModifiedBy>
  <cp:revision>6</cp:revision>
  <dcterms:created xsi:type="dcterms:W3CDTF">2020-04-16T16:49:08Z</dcterms:created>
  <dcterms:modified xsi:type="dcterms:W3CDTF">2020-04-16T19:11:29Z</dcterms:modified>
</cp:coreProperties>
</file>