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58" r:id="rId6"/>
    <p:sldId id="260" r:id="rId7"/>
    <p:sldId id="262" r:id="rId8"/>
    <p:sldId id="261" r:id="rId9"/>
    <p:sldId id="264" r:id="rId10"/>
    <p:sldId id="263" r:id="rId11"/>
    <p:sldId id="265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ato Light" panose="020F0502020204030203" pitchFamily="34" charset="0"/>
      <p:regular r:id="rId18"/>
      <p:italic r:id="rId19"/>
    </p:embeddedFont>
    <p:embeddedFont>
      <p:font typeface="Signika - Bold" panose="02010003020600000004" charset="0"/>
      <p:bold r:id="rId20"/>
    </p:embeddedFont>
    <p:embeddedFont>
      <p:font typeface="Signika - Light" panose="02010003020600000004" charset="0"/>
      <p:regular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16"/>
    <a:srgbClr val="EB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E4190-68A6-4944-8C38-546A3A99DBDB}" v="4" dt="2021-08-25T13:00:16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54" autoAdjust="0"/>
  </p:normalViewPr>
  <p:slideViewPr>
    <p:cSldViewPr>
      <p:cViewPr varScale="1">
        <p:scale>
          <a:sx n="80" d="100"/>
          <a:sy n="80" d="100"/>
        </p:scale>
        <p:origin x="45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9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42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5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0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43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5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8E2-B10C-4FCE-8CA5-64EBAFEB4F8E}" type="datetimeFigureOut">
              <a:rPr lang="pl-PL" smtClean="0"/>
              <a:t>09.05.2022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kademiaczerniaka.pl/kampania-znamie-znam-je/program-do-szkol-ponadgimnazjalnych/film-edukacyjny-dla-ucznio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851258" y="-2180778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41" y="843558"/>
            <a:ext cx="5134013" cy="10081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Znamię! Znam je? </a:t>
            </a:r>
          </a:p>
        </p:txBody>
      </p:sp>
      <p:sp>
        <p:nvSpPr>
          <p:cNvPr id="19" name="Podtytuł 2">
            <a:extLst>
              <a:ext uri="{FF2B5EF4-FFF2-40B4-BE49-F238E27FC236}">
                <a16:creationId xmlns:a16="http://schemas.microsoft.com/office/drawing/2014/main" id="{8F79A94E-8712-4507-9825-CC5FDD5A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1779662"/>
            <a:ext cx="3344864" cy="597948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>
                <a:solidFill>
                  <a:schemeClr val="bg1"/>
                </a:solidFill>
                <a:latin typeface="Signika - Light" panose="02010003020600000004" pitchFamily="2" charset="0"/>
              </a:rPr>
              <a:t>Konspekt lekcji dla szkół</a:t>
            </a:r>
          </a:p>
        </p:txBody>
      </p:sp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77930" y="3939902"/>
            <a:ext cx="1688219" cy="2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Patronat </a:t>
            </a:r>
          </a:p>
        </p:txBody>
      </p:sp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443898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107504" y="4299858"/>
            <a:ext cx="2350358" cy="753435"/>
            <a:chOff x="5292576" y="5397501"/>
            <a:chExt cx="2585394" cy="828778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az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902" y="5397501"/>
              <a:ext cx="292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upa 29"/>
            <p:cNvGrpSpPr/>
            <p:nvPr/>
          </p:nvGrpSpPr>
          <p:grpSpPr>
            <a:xfrm>
              <a:off x="5292576" y="5397501"/>
              <a:ext cx="863600" cy="828778"/>
              <a:chOff x="5153174" y="5397501"/>
              <a:chExt cx="863600" cy="828778"/>
            </a:xfrm>
          </p:grpSpPr>
          <p:pic>
            <p:nvPicPr>
              <p:cNvPr id="31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5397501"/>
                <a:ext cx="585788" cy="70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pole tekstowe 9"/>
              <p:cNvSpPr txBox="1">
                <a:spLocks noChangeArrowheads="1"/>
              </p:cNvSpPr>
              <p:nvPr/>
            </p:nvSpPr>
            <p:spPr bwMode="auto">
              <a:xfrm>
                <a:off x="5153174" y="5949280"/>
                <a:ext cx="8636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itchFamily="34" charset="0"/>
                  <a:buChar char="◦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itchFamily="18" charset="2"/>
                  <a:buChar char=""/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itchFamily="34" charset="0"/>
                  <a:buChar char="◦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600" dirty="0">
                    <a:latin typeface="Arial" charset="0"/>
                  </a:rPr>
                  <a:t>Główny Inspektor</a:t>
                </a:r>
                <a:br>
                  <a:rPr lang="pl-PL" altLang="pl-PL" sz="600" dirty="0">
                    <a:latin typeface="Arial" charset="0"/>
                  </a:rPr>
                </a:br>
                <a:r>
                  <a:rPr lang="pl-PL" altLang="pl-PL" sz="600" dirty="0">
                    <a:latin typeface="Arial" charset="0"/>
                  </a:rPr>
                  <a:t> Sanitarny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0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19" grpId="0" build="p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9299"/>
            <a:ext cx="8424862" cy="4464819"/>
          </a:xfrm>
        </p:spPr>
        <p:txBody>
          <a:bodyPr>
            <a:normAutofit/>
          </a:bodyPr>
          <a:lstStyle/>
          <a:p>
            <a:pPr marL="682625" lvl="2" indent="0"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opalaj się w solarium!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w przypadku młodych ludzi jest to najważniejszy czynnik wywołujący czerniaki.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 2018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roku korzystanie z solariów przez osoby poniżej 18 roku życia jest zabronione przez prawo polskie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b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nikaj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przebywania w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pełnym słońcu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w godzinach 11.00-16.00</a:t>
            </a:r>
          </a:p>
          <a:p>
            <a:pPr marL="682625" lvl="2" indent="0">
              <a:buNone/>
              <a:defRPr/>
            </a:pP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Chroń skórę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stosuj kremy z wysokimi filtrami UV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noś czapkę i okulary przeciwsłoneczne – latem nawet podczas pochmurnych dni należy stosować ochronę.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Pamiętaj o ochronie skóry także podczas uprawiania sportu </a:t>
            </a: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na świeżym powietrzu!</a:t>
            </a:r>
          </a:p>
          <a:p>
            <a:pPr marL="682625" lvl="2" indent="0">
              <a:buNone/>
              <a:defRPr/>
            </a:pP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w miesiącu oglądaj swoją skórę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sprawdź, czy Twoje znamiona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zmieniają się lub czy nie pojawiły się nowe</a:t>
            </a:r>
          </a:p>
          <a:p>
            <a:pPr marL="682625" lvl="2" indent="0">
              <a:buNone/>
              <a:defRPr/>
            </a:pP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Jeśli zauważysz, że coś podejrzanego dzieje się z Twoim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znamieniem,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udaj się do dermatologa  lub chirurga-onkologa</a:t>
            </a:r>
          </a:p>
          <a:p>
            <a:pPr marL="682625" lvl="2" indent="0">
              <a:buNone/>
              <a:defRPr/>
            </a:pP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Przynajmniej raz na rok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odwiedzaj dermatologa  lub </a:t>
            </a:r>
            <a:b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aby sprawdził czy wszystko w porządku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200" dirty="0">
              <a:latin typeface="Signika - Light" panose="02010003020600000004" pitchFamily="2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527" r="7370" b="3291"/>
          <a:stretch>
            <a:fillRect/>
          </a:stretch>
        </p:blipFill>
        <p:spPr bwMode="auto">
          <a:xfrm>
            <a:off x="6306493" y="3003798"/>
            <a:ext cx="2514600" cy="19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3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ZASADY NA WAGĘ ZŁOTA</a:t>
              </a:r>
            </a:p>
          </p:txBody>
        </p:sp>
        <p:sp>
          <p:nvSpPr>
            <p:cNvPr id="14" name="Elipsa 13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Elipsa 16"/>
          <p:cNvSpPr/>
          <p:nvPr/>
        </p:nvSpPr>
        <p:spPr>
          <a:xfrm>
            <a:off x="767735" y="149130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67735" y="199536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67735" y="44009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67735" y="32194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7735" y="249941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767735" y="381539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704932" y="978282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ZŁOTE ZASADY OCHRONY PRZED CZERNIAKIEM:</a:t>
            </a:r>
          </a:p>
        </p:txBody>
      </p: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5DDF598-E5DC-448A-B054-C5D9E952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203598"/>
            <a:ext cx="8424862" cy="1583805"/>
          </a:xfrm>
          <a:noFill/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ts val="1920"/>
              </a:lnSpc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latin typeface="Signika - Light" panose="02010003020600000004" pitchFamily="2" charset="0"/>
              </a:rPr>
              <a:t>NA STRONIE AKADEMII CZERNIAKA ZNAJDZIECIE: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SONDĘ </a:t>
            </a:r>
            <a:r>
              <a:rPr lang="pl-PL" sz="1200" dirty="0">
                <a:latin typeface="Signika - Light" panose="02010003020600000004" pitchFamily="2" charset="0"/>
              </a:rPr>
              <a:t>UKAZUJĄCĄ STAN WIEDZY POLAKÓW NT. CZERNIAKA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ULOTKĘ</a:t>
            </a:r>
            <a:r>
              <a:rPr lang="pl-PL" sz="1200" dirty="0">
                <a:latin typeface="Signika - Light" panose="02010003020600000004" pitchFamily="2" charset="0"/>
              </a:rPr>
              <a:t> Z NAJWAŻNIEJSZYMI INFORMACJAMI O CZERNIAKU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FILM </a:t>
            </a:r>
            <a:r>
              <a:rPr lang="pl-PL" sz="1200" dirty="0">
                <a:latin typeface="Signika - Light" panose="02010003020600000004" pitchFamily="2" charset="0"/>
              </a:rPr>
              <a:t>NA TEMAT SAMOBADANIA SKÓRY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...I WIELE INNYCH MATERIAŁÓW O CZERNIAKU</a:t>
            </a:r>
            <a:endParaRPr lang="pl-PL" sz="1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E6CABB-E515-40F5-B963-9638D32CDCA6}"/>
              </a:ext>
            </a:extLst>
          </p:cNvPr>
          <p:cNvSpPr txBox="1">
            <a:spLocks/>
          </p:cNvSpPr>
          <p:nvPr/>
        </p:nvSpPr>
        <p:spPr>
          <a:xfrm>
            <a:off x="539750" y="-1100236"/>
            <a:ext cx="7772400" cy="6477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l-PL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Chcecie wiedzieć więcej?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7284C-46BD-4A75-A819-870D68B7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007896"/>
            <a:ext cx="3168351" cy="266334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D0BA92-3E3A-4673-9962-60F44B31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854" t="36869" r="3916" b="6256"/>
          <a:stretch/>
        </p:blipFill>
        <p:spPr bwMode="auto">
          <a:xfrm>
            <a:off x="2545492" y="2911559"/>
            <a:ext cx="3034620" cy="1880077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973862" y="4044944"/>
            <a:ext cx="2858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>
                <a:solidFill>
                  <a:srgbClr val="E7AE16"/>
                </a:solidFill>
                <a:latin typeface="Signika - Light" panose="02010003020600000004" pitchFamily="2" charset="0"/>
              </a:rPr>
              <a:t>ZAPRASZAMY NA </a:t>
            </a:r>
          </a:p>
          <a:p>
            <a:pPr algn="ctr"/>
            <a:r>
              <a:rPr lang="pl-PL" dirty="0">
                <a:solidFill>
                  <a:srgbClr val="E7AE16"/>
                </a:solidFill>
                <a:latin typeface="Signika - Light" panose="02010003020600000004" pitchFamily="2" charset="0"/>
              </a:rPr>
              <a:t>www.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Signika - Light" panose="02010003020600000004" pitchFamily="2" charset="0"/>
              </a:rPr>
              <a:t>akademiaczerniaka</a:t>
            </a:r>
            <a:r>
              <a:rPr lang="pl-PL" dirty="0">
                <a:solidFill>
                  <a:srgbClr val="E7AE16"/>
                </a:solidFill>
                <a:latin typeface="Signika - Light" panose="02010003020600000004" pitchFamily="2" charset="0"/>
              </a:rPr>
              <a:t>.pl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9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CHCECIE WIEDZIEĆ WIĘCEJ?</a:t>
              </a:r>
            </a:p>
          </p:txBody>
        </p:sp>
        <p:sp>
          <p:nvSpPr>
            <p:cNvPr id="10" name="Elipsa 9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Elipsa 12"/>
          <p:cNvSpPr/>
          <p:nvPr/>
        </p:nvSpPr>
        <p:spPr>
          <a:xfrm>
            <a:off x="862263" y="1586084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862263" y="1869747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62263" y="2161355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62263" y="2431086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003798"/>
            <a:ext cx="207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A ZDOBYTĄ WIEDZĘ </a:t>
            </a:r>
          </a:p>
          <a:p>
            <a:pPr algn="r"/>
            <a:r>
              <a:rPr lang="pl-PL" sz="1400" dirty="0"/>
              <a:t>BĘDZIECIE MOGLI SPRAWDZIĆ W </a:t>
            </a:r>
            <a:r>
              <a:rPr lang="pl-PL" sz="1400" dirty="0">
                <a:solidFill>
                  <a:srgbClr val="E7AE16"/>
                </a:solidFill>
              </a:rPr>
              <a:t>QUIZIE</a:t>
            </a:r>
            <a:r>
              <a:rPr lang="pl-PL" sz="1400" dirty="0"/>
              <a:t> </a:t>
            </a:r>
          </a:p>
          <a:p>
            <a:pPr algn="r"/>
            <a:r>
              <a:rPr lang="pl-PL" sz="1600" b="1" dirty="0"/>
              <a:t>„Znamię!” Znam je?”</a:t>
            </a:r>
          </a:p>
          <a:p>
            <a:pPr algn="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278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5643420" y="-2252786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17" y="987574"/>
            <a:ext cx="5134013" cy="10081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Dziękujemy za uwagę</a:t>
            </a:r>
          </a:p>
        </p:txBody>
      </p:sp>
      <p:sp>
        <p:nvSpPr>
          <p:cNvPr id="20" name="Prostokąt 5"/>
          <p:cNvSpPr>
            <a:spLocks noChangeArrowheads="1"/>
          </p:cNvSpPr>
          <p:nvPr/>
        </p:nvSpPr>
        <p:spPr bwMode="auto">
          <a:xfrm>
            <a:off x="4578276" y="2799532"/>
            <a:ext cx="171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Partnerzy wspierający                                                          </a:t>
            </a:r>
          </a:p>
        </p:txBody>
      </p:sp>
      <p:pic>
        <p:nvPicPr>
          <p:cNvPr id="21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46" y="3287762"/>
            <a:ext cx="722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115616" y="3939902"/>
            <a:ext cx="1688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Organizatorzy </a:t>
            </a:r>
          </a:p>
        </p:txBody>
      </p:sp>
      <p:pic>
        <p:nvPicPr>
          <p:cNvPr id="23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8245"/>
            <a:ext cx="13700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9" y="3349731"/>
            <a:ext cx="10556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49" y="436942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204529" y="4377752"/>
            <a:ext cx="1369734" cy="655205"/>
            <a:chOff x="6258503" y="5397501"/>
            <a:chExt cx="1619467" cy="720725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9299"/>
            <a:ext cx="8424862" cy="4464819"/>
          </a:xfrm>
        </p:spPr>
        <p:txBody>
          <a:bodyPr>
            <a:normAutofit/>
          </a:bodyPr>
          <a:lstStyle/>
          <a:p>
            <a:pPr marL="400050" lvl="1" indent="0">
              <a:lnSpc>
                <a:spcPct val="150000"/>
              </a:lnSpc>
              <a:buNone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    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160 tysięcy nowych zachorowań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na nowotwory złośliwe rocznie w Polsce,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100 tysięcy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Polek i Polaków codziennie umiera</a:t>
            </a:r>
          </a:p>
          <a:p>
            <a:pPr marL="400050" lvl="1" indent="0">
              <a:lnSpc>
                <a:spcPct val="150000"/>
              </a:lnSpc>
              <a:buNone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    Za zachorowania na nowotwory złośliwe w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80% decyduje nasz styl życia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natomiast czynniki genetyczne tylko w 5 %    przypadków </a:t>
            </a:r>
          </a:p>
          <a:p>
            <a:pPr marL="400050" lvl="1" indent="0">
              <a:lnSpc>
                <a:spcPct val="150000"/>
              </a:lnSpc>
              <a:buNone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    Każdy z nas podejmując codzienne decyzje ma możliwość zmniejszyć ryzyko zachorowania na nowotwór złośliwy aż o 40%! Co zatem należy zrobić?</a:t>
            </a:r>
          </a:p>
          <a:p>
            <a:pPr marL="628650" lvl="1" indent="-2286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pal papierosów, ani e-papierosów</a:t>
            </a:r>
          </a:p>
          <a:p>
            <a:pPr marL="628650" lvl="1" indent="-2286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Dbaj o właściwą wagę – więcej się ruszaj, jedz mniej tłuszczów i cukrów prostych</a:t>
            </a:r>
          </a:p>
          <a:p>
            <a:pPr marL="628650" lvl="1" indent="-2286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Ogranicz spożycie alkoholu</a:t>
            </a:r>
          </a:p>
          <a:p>
            <a:pPr marL="628650" lvl="1" indent="-22860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Chroń się przed promieniowaniem UV</a:t>
            </a:r>
          </a:p>
          <a:p>
            <a:pPr marL="400050" lvl="1" indent="0">
              <a:lnSpc>
                <a:spcPct val="150000"/>
              </a:lnSpc>
              <a:buNone/>
              <a:defRPr/>
            </a:pP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	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3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„Ty decydujesz, czy zachorujesz”</a:t>
              </a:r>
            </a:p>
          </p:txBody>
        </p:sp>
        <p:sp>
          <p:nvSpPr>
            <p:cNvPr id="14" name="Elipsa 13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Elipsa 16"/>
          <p:cNvSpPr/>
          <p:nvPr/>
        </p:nvSpPr>
        <p:spPr>
          <a:xfrm>
            <a:off x="767735" y="149130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67735" y="2103536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6031" y="2662892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1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:\Users\malgorzatadziak\AppData\Local\Microsoft\Windows\Temporary Internet Files\Content.Word\SKORA_3D_CZERNIAK_00049.png">
            <a:extLst>
              <a:ext uri="{FF2B5EF4-FFF2-40B4-BE49-F238E27FC236}">
                <a16:creationId xmlns:a16="http://schemas.microsoft.com/office/drawing/2014/main" id="{586913B6-023C-47B4-A3CE-98D27ADDB9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460" y="1914464"/>
            <a:ext cx="232089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207D1FD1-C156-4D51-A807-DF4079791078}"/>
              </a:ext>
            </a:extLst>
          </p:cNvPr>
          <p:cNvSpPr txBox="1">
            <a:spLocks/>
          </p:cNvSpPr>
          <p:nvPr/>
        </p:nvSpPr>
        <p:spPr>
          <a:xfrm>
            <a:off x="4327986" y="3507703"/>
            <a:ext cx="4032250" cy="1584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ROZRASTA SIĘ NA POWIERZCHNI SKÓRY I WRASTA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JEJ GŁĄB 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GDY PRZEJDZIE BARIERĘ SKÓRY DOSTAJE SIĘ DO 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NACZYŃ KRWIONOŚNYCH I CAŁEGO ORGANIZMU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CZASEM WYSTARCZĄ 3 MIESIĄCE, ABY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ZAATAKOWAŁ CAŁY ORGANIZM</a:t>
            </a:r>
          </a:p>
        </p:txBody>
      </p:sp>
      <p:pic>
        <p:nvPicPr>
          <p:cNvPr id="9" name="Obraz 8" descr="C:\Users\malgorzatadziak\AppData\Local\Microsoft\Windows\Temporary Internet Files\Content.Word\SKORA_3D_CZERNIAK_00179.png">
            <a:extLst>
              <a:ext uri="{FF2B5EF4-FFF2-40B4-BE49-F238E27FC236}">
                <a16:creationId xmlns:a16="http://schemas.microsoft.com/office/drawing/2014/main" id="{EAB245E7-476F-4748-B5A7-A0996D5C88C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460" y="3539285"/>
            <a:ext cx="2320898" cy="130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Grupa 33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5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– CO TO JEST?</a:t>
              </a: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4327986" y="1990202"/>
            <a:ext cx="3565400" cy="12772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BARDZO AGRESYWNY WZROST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WCZESNE I LICZNE PRZERZUTY, TRUDNE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LECZENIU FARMAKOLOGICZNYM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SZYBKO PRZECHODZI Z CHOROBY MIEJSCOWEJ   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(ROZWIJAJĄCEJ SIĘ W JEDNYM MIEJSCU NA 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SKÓRZE) W POSTAĆ ROZSIANĄ TZW. UOGÓLNIONĄ 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459453" y="969571"/>
            <a:ext cx="7414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Czerniak to nowotwór złośliwy skóry. Wywodzi się z </a:t>
            </a:r>
            <a:r>
              <a:rPr lang="pl-PL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melanocytów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– komórek pigmentowych </a:t>
            </a:r>
          </a:p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wytwarzających barwnik zwany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melaniną.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Melania sprawia, że skóra ciemnieje w kontakcie </a:t>
            </a:r>
          </a:p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z promieniowaniem ultrafioletowym (promieniami UV).</a:t>
            </a:r>
          </a:p>
          <a:p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133651" y="20339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133651" y="265108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133651" y="228371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4133651" y="3579862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4133651" y="3999629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4133651" y="4371950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140531" y="1329189"/>
            <a:ext cx="118333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900" dirty="0">
                <a:solidFill>
                  <a:schemeClr val="bg1">
                    <a:lumMod val="8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380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un\Desktop\wzw\istockphoto-537639318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5" y="0"/>
            <a:ext cx="5722867" cy="57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a 18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W POLSCE</a:t>
              </a:r>
            </a:p>
          </p:txBody>
        </p:sp>
        <p:sp>
          <p:nvSpPr>
            <p:cNvPr id="22" name="Elipsa 21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odtytuł 2">
            <a:extLst>
              <a:ext uri="{FF2B5EF4-FFF2-40B4-BE49-F238E27FC236}">
                <a16:creationId xmlns:a16="http://schemas.microsoft.com/office/drawing/2014/main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5508104" y="2196126"/>
            <a:ext cx="2951163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30%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 CHORYCH NA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UMIERA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9DB20FCE-3D2B-4912-A10C-FF8103D4C8D1}"/>
              </a:ext>
            </a:extLst>
          </p:cNvPr>
          <p:cNvSpPr txBox="1">
            <a:spLocks/>
          </p:cNvSpPr>
          <p:nvPr/>
        </p:nvSpPr>
        <p:spPr>
          <a:xfrm>
            <a:off x="770643" y="1131440"/>
            <a:ext cx="3382963" cy="576263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PONAD 3 700 NOWYCH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ZACHOROWAŃ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ROCZNIE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id="{BC571793-FD1C-439A-B2DB-4332A6526537}"/>
              </a:ext>
            </a:extLst>
          </p:cNvPr>
          <p:cNvSpPr txBox="1">
            <a:spLocks/>
          </p:cNvSpPr>
          <p:nvPr/>
        </p:nvSpPr>
        <p:spPr>
          <a:xfrm>
            <a:off x="5436096" y="3489739"/>
            <a:ext cx="374491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JEDEN Z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NAJCZĘSTSZYCH NOWOTWORÓW WŚRÓD NASTOLATKÓW I MŁODYCH DOROSŁYCH</a:t>
            </a: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id="{6E2B0AA4-3BC3-4F09-8CFC-0EA28091E5E0}"/>
              </a:ext>
            </a:extLst>
          </p:cNvPr>
          <p:cNvSpPr txBox="1">
            <a:spLocks/>
          </p:cNvSpPr>
          <p:nvPr/>
        </p:nvSpPr>
        <p:spPr>
          <a:xfrm>
            <a:off x="683915" y="3650654"/>
            <a:ext cx="24479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 TO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TYLKO 6% NOWOTWORÓW SKÓRY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id="{D85481A0-FA75-4710-871D-D304FA7800D5}"/>
              </a:ext>
            </a:extLst>
          </p:cNvPr>
          <p:cNvSpPr txBox="1">
            <a:spLocks/>
          </p:cNvSpPr>
          <p:nvPr/>
        </p:nvSpPr>
        <p:spPr>
          <a:xfrm>
            <a:off x="1143428" y="2427734"/>
            <a:ext cx="33115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LICZBA ZACHOROWAŃ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PODWAJA SIĘ CO 10 LAT</a:t>
            </a:r>
          </a:p>
        </p:txBody>
      </p:sp>
      <p:cxnSp>
        <p:nvCxnSpPr>
          <p:cNvPr id="27" name="Łącznik łamany 26"/>
          <p:cNvCxnSpPr/>
          <p:nvPr/>
        </p:nvCxnSpPr>
        <p:spPr>
          <a:xfrm flipV="1">
            <a:off x="1600423" y="2715766"/>
            <a:ext cx="2467521" cy="252114"/>
          </a:xfrm>
          <a:prstGeom prst="bentConnector3">
            <a:avLst>
              <a:gd name="adj1" fmla="val 62019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4"/>
          <p:cNvCxnSpPr/>
          <p:nvPr/>
        </p:nvCxnSpPr>
        <p:spPr>
          <a:xfrm>
            <a:off x="1159698" y="1671685"/>
            <a:ext cx="2188166" cy="395588"/>
          </a:xfrm>
          <a:prstGeom prst="bentConnector3">
            <a:avLst>
              <a:gd name="adj1" fmla="val 71835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flipV="1">
            <a:off x="1103142" y="3435846"/>
            <a:ext cx="2676770" cy="792088"/>
          </a:xfrm>
          <a:prstGeom prst="bentConnector3">
            <a:avLst>
              <a:gd name="adj1" fmla="val 61387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łamany 42"/>
          <p:cNvCxnSpPr/>
          <p:nvPr/>
        </p:nvCxnSpPr>
        <p:spPr>
          <a:xfrm rot="10800000" flipV="1">
            <a:off x="4613544" y="1707299"/>
            <a:ext cx="2448272" cy="467915"/>
          </a:xfrm>
          <a:prstGeom prst="bentConnector3">
            <a:avLst>
              <a:gd name="adj1" fmla="val 79273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łamany 46"/>
          <p:cNvCxnSpPr/>
          <p:nvPr/>
        </p:nvCxnSpPr>
        <p:spPr>
          <a:xfrm rot="10800000">
            <a:off x="4896348" y="3561887"/>
            <a:ext cx="3095897" cy="539833"/>
          </a:xfrm>
          <a:prstGeom prst="bentConnector3">
            <a:avLst>
              <a:gd name="adj1" fmla="val 79536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łamany 65"/>
          <p:cNvCxnSpPr/>
          <p:nvPr/>
        </p:nvCxnSpPr>
        <p:spPr>
          <a:xfrm rot="10800000" flipV="1">
            <a:off x="5220072" y="2751583"/>
            <a:ext cx="1872208" cy="198137"/>
          </a:xfrm>
          <a:prstGeom prst="bentConnector3">
            <a:avLst>
              <a:gd name="adj1" fmla="val 73760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4930215" y="1204987"/>
            <a:ext cx="3856311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ŚREDNI CZAS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PRZEŻYCIA OD MOMENTU </a:t>
            </a:r>
          </a:p>
          <a:p>
            <a:pPr marL="0" lvl="1"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DIAGNOZY PRZERZUTÓW - &gt;12 MIESIĘCY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  <p:bldP spid="14" grpId="0"/>
      <p:bldP spid="15" grpId="0"/>
      <p:bldP spid="1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9" name="Grupa 28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30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KTO JEST W GRUPIE RYZYKA?</a:t>
              </a:r>
            </a:p>
          </p:txBody>
        </p:sp>
        <p:sp>
          <p:nvSpPr>
            <p:cNvPr id="31" name="Elipsa 3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435" b="13171"/>
          <a:stretch>
            <a:fillRect/>
          </a:stretch>
        </p:blipFill>
        <p:spPr bwMode="auto">
          <a:xfrm>
            <a:off x="1852383" y="2715766"/>
            <a:ext cx="4527607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73823C69-9AF9-482B-ABC0-2CF2D2172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187" y="915566"/>
            <a:ext cx="4983924" cy="4318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 ROZWÓJ CZERNIAKA NAJBARDZIEJ NARAŻONE SĄ OSOBY: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265176" indent="-265176" eaLnBrk="1" fontAlgn="auto" hangingPunct="1">
              <a:spcAft>
                <a:spcPts val="0"/>
              </a:spcAft>
              <a:defRPr/>
            </a:pPr>
            <a:endParaRPr lang="pl-PL" sz="14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25291321-B7E4-49E5-A03A-9D4868ACD913}"/>
              </a:ext>
            </a:extLst>
          </p:cNvPr>
          <p:cNvSpPr txBox="1">
            <a:spLocks/>
          </p:cNvSpPr>
          <p:nvPr/>
        </p:nvSpPr>
        <p:spPr>
          <a:xfrm>
            <a:off x="565089" y="4659982"/>
            <a:ext cx="8158200" cy="647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algn="ctr" eaLnBrk="1" fontAlgn="auto" hangingPunct="1">
              <a:spcAft>
                <a:spcPts val="0"/>
              </a:spcAft>
              <a:defRPr/>
            </a:pPr>
            <a:r>
              <a:rPr lang="pl-PL" sz="1400" dirty="0">
                <a:solidFill>
                  <a:srgbClr val="C00000"/>
                </a:solidFill>
                <a:latin typeface="Signika - Bold" panose="02010003020600000004" pitchFamily="2" charset="0"/>
              </a:rPr>
              <a:t>TE OSOBY POWINNY BEZWZGLĘDNIE UNIKAĆ SŁOŃCA I CAŁKOWICIE ZREZYGNOWAĆ Z SOLARIUM</a:t>
            </a:r>
          </a:p>
        </p:txBody>
      </p:sp>
      <p:grpSp>
        <p:nvGrpSpPr>
          <p:cNvPr id="115" name="Grupa 114"/>
          <p:cNvGrpSpPr/>
          <p:nvPr/>
        </p:nvGrpSpPr>
        <p:grpSpPr>
          <a:xfrm>
            <a:off x="-272860" y="2683582"/>
            <a:ext cx="2540604" cy="634094"/>
            <a:chOff x="-272860" y="2683582"/>
            <a:chExt cx="2540604" cy="634094"/>
          </a:xfrm>
        </p:grpSpPr>
        <p:sp>
          <p:nvSpPr>
            <p:cNvPr id="20" name="Podtytuł 2">
              <a:extLst>
                <a:ext uri="{FF2B5EF4-FFF2-40B4-BE49-F238E27FC236}">
                  <a16:creationId xmlns:a16="http://schemas.microsoft.com/office/drawing/2014/main" id="{731781B9-F6C5-4C28-96D2-FE7C2C134087}"/>
                </a:ext>
              </a:extLst>
            </p:cNvPr>
            <p:cNvSpPr txBox="1">
              <a:spLocks/>
            </p:cNvSpPr>
            <p:nvPr/>
          </p:nvSpPr>
          <p:spPr>
            <a:xfrm>
              <a:off x="-272860" y="2683582"/>
              <a:ext cx="2125243" cy="5032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I RUDYCH </a:t>
              </a:r>
              <a:b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</a:b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WŁOSACH</a:t>
              </a:r>
            </a:p>
          </p:txBody>
        </p:sp>
        <p:cxnSp>
          <p:nvCxnSpPr>
            <p:cNvPr id="36" name="Łącznik łamany 35"/>
            <p:cNvCxnSpPr/>
            <p:nvPr/>
          </p:nvCxnSpPr>
          <p:spPr>
            <a:xfrm>
              <a:off x="288043" y="3186821"/>
              <a:ext cx="1979701" cy="130855"/>
            </a:xfrm>
            <a:prstGeom prst="bentConnector3">
              <a:avLst>
                <a:gd name="adj1" fmla="val 79128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upa 115"/>
          <p:cNvGrpSpPr/>
          <p:nvPr/>
        </p:nvGrpSpPr>
        <p:grpSpPr>
          <a:xfrm>
            <a:off x="288043" y="1945250"/>
            <a:ext cx="2339741" cy="839720"/>
            <a:chOff x="288043" y="1945250"/>
            <a:chExt cx="2339741" cy="839720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id="{65A53124-CD63-4B0C-B9E8-BD45891C2F1F}"/>
                </a:ext>
              </a:extLst>
            </p:cNvPr>
            <p:cNvSpPr txBox="1">
              <a:spLocks/>
            </p:cNvSpPr>
            <p:nvPr/>
          </p:nvSpPr>
          <p:spPr>
            <a:xfrm>
              <a:off x="288043" y="1945250"/>
              <a:ext cx="1800225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OCZACH</a:t>
              </a:r>
            </a:p>
          </p:txBody>
        </p:sp>
        <p:cxnSp>
          <p:nvCxnSpPr>
            <p:cNvPr id="41" name="Łącznik łamany 40"/>
            <p:cNvCxnSpPr/>
            <p:nvPr/>
          </p:nvCxnSpPr>
          <p:spPr>
            <a:xfrm>
              <a:off x="565089" y="2337401"/>
              <a:ext cx="2062695" cy="447569"/>
            </a:xfrm>
            <a:prstGeom prst="bentConnector3">
              <a:avLst>
                <a:gd name="adj1" fmla="val 6797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upa 116"/>
          <p:cNvGrpSpPr/>
          <p:nvPr/>
        </p:nvGrpSpPr>
        <p:grpSpPr>
          <a:xfrm>
            <a:off x="946653" y="1454423"/>
            <a:ext cx="2195518" cy="1621382"/>
            <a:chOff x="946653" y="1454423"/>
            <a:chExt cx="2195518" cy="1621382"/>
          </a:xfrm>
        </p:grpSpPr>
        <p:sp>
          <p:nvSpPr>
            <p:cNvPr id="22" name="Podtytuł 2">
              <a:extLst>
                <a:ext uri="{FF2B5EF4-FFF2-40B4-BE49-F238E27FC236}">
                  <a16:creationId xmlns:a16="http://schemas.microsoft.com/office/drawing/2014/main" id="{5456EC36-3599-4E61-A05D-6A42D20FE118}"/>
                </a:ext>
              </a:extLst>
            </p:cNvPr>
            <p:cNvSpPr txBox="1">
              <a:spLocks/>
            </p:cNvSpPr>
            <p:nvPr/>
          </p:nvSpPr>
          <p:spPr>
            <a:xfrm>
              <a:off x="946653" y="1454423"/>
              <a:ext cx="2195518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JASNEJ LUB BARDZO JASNEJ CERZE</a:t>
              </a:r>
            </a:p>
          </p:txBody>
        </p:sp>
        <p:cxnSp>
          <p:nvCxnSpPr>
            <p:cNvPr id="45" name="Łącznik łamany 44"/>
            <p:cNvCxnSpPr/>
            <p:nvPr/>
          </p:nvCxnSpPr>
          <p:spPr>
            <a:xfrm>
              <a:off x="1593000" y="1943891"/>
              <a:ext cx="1549171" cy="1131914"/>
            </a:xfrm>
            <a:prstGeom prst="bentConnector3">
              <a:avLst>
                <a:gd name="adj1" fmla="val 89350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upa 119"/>
          <p:cNvGrpSpPr/>
          <p:nvPr/>
        </p:nvGrpSpPr>
        <p:grpSpPr>
          <a:xfrm>
            <a:off x="5076057" y="1400127"/>
            <a:ext cx="2520279" cy="1675678"/>
            <a:chOff x="5076057" y="1400127"/>
            <a:chExt cx="2520279" cy="1675678"/>
          </a:xfrm>
        </p:grpSpPr>
        <p:sp>
          <p:nvSpPr>
            <p:cNvPr id="24" name="Podtytuł 2">
              <a:extLst>
                <a:ext uri="{FF2B5EF4-FFF2-40B4-BE49-F238E27FC236}">
                  <a16:creationId xmlns:a16="http://schemas.microsoft.com/office/drawing/2014/main" id="{119A2D97-6867-481C-AF89-2166DE009CB7}"/>
                </a:ext>
              </a:extLst>
            </p:cNvPr>
            <p:cNvSpPr txBox="1">
              <a:spLocks/>
            </p:cNvSpPr>
            <p:nvPr/>
          </p:nvSpPr>
          <p:spPr>
            <a:xfrm>
              <a:off x="5190788" y="1400127"/>
              <a:ext cx="2405548" cy="5048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ŁATWO ULEGAJĄCE POPARZENIOM SŁONECZNYM</a:t>
              </a:r>
            </a:p>
          </p:txBody>
        </p:sp>
        <p:cxnSp>
          <p:nvCxnSpPr>
            <p:cNvPr id="51" name="Łącznik łamany 50"/>
            <p:cNvCxnSpPr/>
            <p:nvPr/>
          </p:nvCxnSpPr>
          <p:spPr>
            <a:xfrm rot="10800000" flipV="1">
              <a:off x="5076057" y="1904950"/>
              <a:ext cx="2197269" cy="1170855"/>
            </a:xfrm>
            <a:prstGeom prst="bentConnector3">
              <a:avLst>
                <a:gd name="adj1" fmla="val 8524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upa 120"/>
          <p:cNvGrpSpPr/>
          <p:nvPr/>
        </p:nvGrpSpPr>
        <p:grpSpPr>
          <a:xfrm>
            <a:off x="6074432" y="2021780"/>
            <a:ext cx="2648856" cy="990190"/>
            <a:chOff x="6074432" y="2021780"/>
            <a:chExt cx="2648856" cy="990190"/>
          </a:xfrm>
        </p:grpSpPr>
        <p:sp>
          <p:nvSpPr>
            <p:cNvPr id="26" name="Podtytuł 2">
              <a:extLst>
                <a:ext uri="{FF2B5EF4-FFF2-40B4-BE49-F238E27FC236}">
                  <a16:creationId xmlns:a16="http://schemas.microsoft.com/office/drawing/2014/main" id="{395A6D1D-3460-4A98-879A-1AAD30EAB161}"/>
                </a:ext>
              </a:extLst>
            </p:cNvPr>
            <p:cNvSpPr txBox="1">
              <a:spLocks/>
            </p:cNvSpPr>
            <p:nvPr/>
          </p:nvSpPr>
          <p:spPr>
            <a:xfrm>
              <a:off x="6400231" y="2021780"/>
              <a:ext cx="2323057" cy="50323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OPALAJĄCE SIĘ  Z TRUDEM LUB W OGÓLE</a:t>
              </a:r>
            </a:p>
          </p:txBody>
        </p:sp>
        <p:cxnSp>
          <p:nvCxnSpPr>
            <p:cNvPr id="60" name="Łącznik łamany 59"/>
            <p:cNvCxnSpPr/>
            <p:nvPr/>
          </p:nvCxnSpPr>
          <p:spPr>
            <a:xfrm rot="10800000" flipV="1">
              <a:off x="6074432" y="2525016"/>
              <a:ext cx="2395834" cy="486954"/>
            </a:xfrm>
            <a:prstGeom prst="bentConnector3">
              <a:avLst>
                <a:gd name="adj1" fmla="val 78539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upa 118"/>
          <p:cNvGrpSpPr/>
          <p:nvPr/>
        </p:nvGrpSpPr>
        <p:grpSpPr>
          <a:xfrm>
            <a:off x="3725776" y="2056360"/>
            <a:ext cx="1980480" cy="1130460"/>
            <a:chOff x="3725776" y="2056360"/>
            <a:chExt cx="1980480" cy="1130460"/>
          </a:xfrm>
        </p:grpSpPr>
        <p:sp>
          <p:nvSpPr>
            <p:cNvPr id="25" name="Podtytuł 2">
              <a:extLst>
                <a:ext uri="{FF2B5EF4-FFF2-40B4-BE49-F238E27FC236}">
                  <a16:creationId xmlns:a16="http://schemas.microsoft.com/office/drawing/2014/main" id="{B94E6F21-FF4F-4E8F-A31F-AC0164F95F6E}"/>
                </a:ext>
              </a:extLst>
            </p:cNvPr>
            <p:cNvSpPr txBox="1">
              <a:spLocks/>
            </p:cNvSpPr>
            <p:nvPr/>
          </p:nvSpPr>
          <p:spPr>
            <a:xfrm>
              <a:off x="3725776" y="2056360"/>
              <a:ext cx="1980480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SŁABO TOLERUJĄCE SŁOŃCE</a:t>
              </a:r>
            </a:p>
          </p:txBody>
        </p:sp>
        <p:cxnSp>
          <p:nvCxnSpPr>
            <p:cNvPr id="65" name="Łącznik łamany 64"/>
            <p:cNvCxnSpPr/>
            <p:nvPr/>
          </p:nvCxnSpPr>
          <p:spPr>
            <a:xfrm rot="10800000" flipV="1">
              <a:off x="4018172" y="2525015"/>
              <a:ext cx="1057884" cy="661805"/>
            </a:xfrm>
            <a:prstGeom prst="bentConnector3">
              <a:avLst>
                <a:gd name="adj1" fmla="val 112297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upa 121"/>
          <p:cNvGrpSpPr/>
          <p:nvPr/>
        </p:nvGrpSpPr>
        <p:grpSpPr>
          <a:xfrm>
            <a:off x="5580117" y="3003798"/>
            <a:ext cx="3386416" cy="611412"/>
            <a:chOff x="5580117" y="3003798"/>
            <a:chExt cx="3386416" cy="611412"/>
          </a:xfrm>
        </p:grpSpPr>
        <p:sp>
          <p:nvSpPr>
            <p:cNvPr id="27" name="Podtytuł 2">
              <a:extLst>
                <a:ext uri="{FF2B5EF4-FFF2-40B4-BE49-F238E27FC236}">
                  <a16:creationId xmlns:a16="http://schemas.microsoft.com/office/drawing/2014/main" id="{DA228668-F55E-499D-8653-0A4CFDE00E36}"/>
                </a:ext>
              </a:extLst>
            </p:cNvPr>
            <p:cNvSpPr txBox="1">
              <a:spLocks/>
            </p:cNvSpPr>
            <p:nvPr/>
          </p:nvSpPr>
          <p:spPr>
            <a:xfrm>
              <a:off x="6660232" y="3003798"/>
              <a:ext cx="2160240" cy="61141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U KTÓRYCH W RODZINIE WYSTĘPOWAŁ CZERNIAK </a:t>
              </a:r>
            </a:p>
          </p:txBody>
        </p:sp>
        <p:cxnSp>
          <p:nvCxnSpPr>
            <p:cNvPr id="79" name="Łącznik łamany 78"/>
            <p:cNvCxnSpPr/>
            <p:nvPr/>
          </p:nvCxnSpPr>
          <p:spPr>
            <a:xfrm rot="10800000">
              <a:off x="5580117" y="3290858"/>
              <a:ext cx="3386416" cy="289005"/>
            </a:xfrm>
            <a:prstGeom prst="bentConnector3">
              <a:avLst>
                <a:gd name="adj1" fmla="val 6581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upa 117"/>
          <p:cNvGrpSpPr/>
          <p:nvPr/>
        </p:nvGrpSpPr>
        <p:grpSpPr>
          <a:xfrm>
            <a:off x="3383855" y="1347614"/>
            <a:ext cx="1800225" cy="1437355"/>
            <a:chOff x="3383855" y="1347614"/>
            <a:chExt cx="1800225" cy="1437355"/>
          </a:xfrm>
        </p:grpSpPr>
        <p:sp>
          <p:nvSpPr>
            <p:cNvPr id="23" name="Podtytuł 2">
              <a:extLst>
                <a:ext uri="{FF2B5EF4-FFF2-40B4-BE49-F238E27FC236}">
                  <a16:creationId xmlns:a16="http://schemas.microsoft.com/office/drawing/2014/main" id="{E5508393-00B3-4D9F-8210-A74019B648B3}"/>
                </a:ext>
              </a:extLst>
            </p:cNvPr>
            <p:cNvSpPr txBox="1">
              <a:spLocks/>
            </p:cNvSpPr>
            <p:nvPr/>
          </p:nvSpPr>
          <p:spPr>
            <a:xfrm>
              <a:off x="3383855" y="1347614"/>
              <a:ext cx="1800225" cy="5032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>
                  <a:solidFill>
                    <a:srgbClr val="E7AE16"/>
                  </a:solidFill>
                  <a:latin typeface="Signika - Bold" panose="02010003020600000004" pitchFamily="2" charset="0"/>
                </a:rPr>
                <a:t>Z PIEGAMI I/LUB ZNAMIONAMI</a:t>
              </a:r>
            </a:p>
          </p:txBody>
        </p:sp>
        <p:cxnSp>
          <p:nvCxnSpPr>
            <p:cNvPr id="82" name="Łącznik łamany 81"/>
            <p:cNvCxnSpPr/>
            <p:nvPr/>
          </p:nvCxnSpPr>
          <p:spPr>
            <a:xfrm rot="10800000" flipV="1">
              <a:off x="3491880" y="1850850"/>
              <a:ext cx="1224136" cy="934119"/>
            </a:xfrm>
            <a:prstGeom prst="bentConnector3">
              <a:avLst>
                <a:gd name="adj1" fmla="val 89704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1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-36512" y="999458"/>
            <a:ext cx="9180512" cy="41440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553522" y="320837"/>
            <a:ext cx="8410966" cy="594729"/>
            <a:chOff x="553522" y="320837"/>
            <a:chExt cx="8410966" cy="594729"/>
          </a:xfrm>
        </p:grpSpPr>
        <p:sp>
          <p:nvSpPr>
            <p:cNvPr id="8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323850"/>
              <a:ext cx="6876220" cy="591716"/>
            </a:xfrm>
            <a:prstGeom prst="rect">
              <a:avLst/>
            </a:prstGeom>
          </p:spPr>
          <p:txBody>
            <a:bodyPr lIns="182880" tIns="91440" anchor="t">
              <a:normAutofit fontScale="77500" lnSpcReduction="20000"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CZĘŚCI CIAŁA, JAKIE WYSTAWIAMY NA SŁOŃCE</a:t>
              </a:r>
            </a:p>
          </p:txBody>
        </p:sp>
        <p:sp>
          <p:nvSpPr>
            <p:cNvPr id="9" name="Elipsa 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103142" y="987574"/>
            <a:ext cx="7083831" cy="4155926"/>
            <a:chOff x="1103142" y="987574"/>
            <a:chExt cx="7083831" cy="4155926"/>
          </a:xfrm>
        </p:grpSpPr>
        <p:pic>
          <p:nvPicPr>
            <p:cNvPr id="1026" name="Picture 2" descr="C:\Users\grun\Desktop\wzw\Misio_grafiki\opalan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42" y="999458"/>
              <a:ext cx="7083831" cy="414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1335633" y="987574"/>
              <a:ext cx="1148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NARTY WODNE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329560" y="1275606"/>
              <a:ext cx="1168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ROWER GÓRSKI</a:t>
              </a: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004048" y="1275606"/>
              <a:ext cx="551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ROLKI</a:t>
              </a: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7340628" y="1275606"/>
              <a:ext cx="543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TENIS</a:t>
              </a: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447400" y="987574"/>
              <a:ext cx="1072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NURKOWANIE</a:t>
              </a: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5821821" y="987574"/>
              <a:ext cx="13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PROGRAMOWANIE</a:t>
              </a:r>
            </a:p>
            <a:p>
              <a:pPr algn="ctr"/>
              <a:r>
                <a:rPr lang="pl-PL" sz="1200" dirty="0">
                  <a:solidFill>
                    <a:schemeClr val="bg1"/>
                  </a:solidFill>
                </a:rPr>
                <a:t>KOMPUTEROWE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6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76" y="1729837"/>
            <a:ext cx="2279224" cy="34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10"/>
          <p:cNvSpPr/>
          <p:nvPr/>
        </p:nvSpPr>
        <p:spPr>
          <a:xfrm>
            <a:off x="-1181616" y="2499742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81DEE5F-6011-4225-8C18-0248AAF3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300" y="1290820"/>
            <a:ext cx="6983412" cy="388843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USUNIĘCIE </a:t>
            </a:r>
            <a:r>
              <a:rPr lang="pl-PL" sz="1200" b="1" dirty="0">
                <a:latin typeface="Signika - Light" panose="02010003020600000004" pitchFamily="2" charset="0"/>
              </a:rPr>
              <a:t>CZERNIAKA MIEJSCOWEGO</a:t>
            </a:r>
            <a:r>
              <a:rPr lang="pl-PL" sz="1200" dirty="0">
                <a:latin typeface="Signika - Light" panose="02010003020600000004" pitchFamily="2" charset="0"/>
              </a:rPr>
              <a:t>, KIEDY CHOROBA NIE JEST JESZCZE ZAAWANSOWANA POZWALA NA </a:t>
            </a:r>
            <a:r>
              <a:rPr lang="pl-PL" sz="1200" b="1" dirty="0">
                <a:latin typeface="Signika - Light" panose="02010003020600000004" pitchFamily="2" charset="0"/>
              </a:rPr>
              <a:t>WYLECZENIE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PRAWIE 100% CHORYCH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D</a:t>
            </a:r>
            <a:r>
              <a:rPr lang="pl-PL" sz="1200" dirty="0">
                <a:latin typeface="Signika - Light" panose="02010003020600000004" pitchFamily="2" charset="0"/>
              </a:rPr>
              <a:t>LATEGO WAŻNE JEST </a:t>
            </a:r>
            <a:r>
              <a:rPr lang="pl-PL" sz="1200" b="1" dirty="0">
                <a:latin typeface="Signika - Light" panose="02010003020600000004" pitchFamily="2" charset="0"/>
              </a:rPr>
              <a:t>SZYBKIE I PRAWIDŁOWE ROZPOZNANIE</a:t>
            </a:r>
            <a:endParaRPr lang="pl-PL" sz="1200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CZERNIAKA ŁATWO ZAUWAŻYĆ - ROZWIJA SIĘ NA SKÓRZE, A NIE WEWNĄTRZ ORGANIZMU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CZERNIAKI MOGĄ RZADKO POJAWIĆ SIĘ TAKŻE </a:t>
            </a:r>
            <a:r>
              <a:rPr lang="pl-PL" sz="1200" b="1" dirty="0">
                <a:latin typeface="Signika - Light" panose="02010003020600000004" pitchFamily="2" charset="0"/>
              </a:rPr>
              <a:t>W OBRĘBIE UST, NOSA I GAŁKI OCZNEJ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 MOŻE POJAWIĆ SIĘ W </a:t>
            </a:r>
            <a:r>
              <a:rPr lang="pl-PL" sz="1200" b="1" dirty="0">
                <a:latin typeface="Signika - Light" panose="02010003020600000004" pitchFamily="2" charset="0"/>
              </a:rPr>
              <a:t>KILKU MIEJSCACH NA CIELE</a:t>
            </a:r>
            <a:r>
              <a:rPr lang="pl-PL" sz="1200" dirty="0">
                <a:latin typeface="Signika - Light" panose="02010003020600000004" pitchFamily="2" charset="0"/>
              </a:rPr>
              <a:t>. JEDNO OGNISKO CHOROBY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b="1" dirty="0">
                <a:latin typeface="Signika - Light" panose="02010003020600000004" pitchFamily="2" charset="0"/>
              </a:rPr>
              <a:t>NIE WYKLUCZA POJAWIANIA SIĘ KILKU INNYCH</a:t>
            </a:r>
            <a:endParaRPr lang="pl-PL" sz="1200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CZERNIAK TO NAJCZĘŚCIEJ </a:t>
            </a:r>
            <a:r>
              <a:rPr lang="pl-PL" sz="1200" b="1" dirty="0">
                <a:latin typeface="Signika - Light" panose="02010003020600000004" pitchFamily="2" charset="0"/>
              </a:rPr>
              <a:t>NOWA ZMIANA NA SKÓRZE</a:t>
            </a:r>
            <a:r>
              <a:rPr lang="pl-PL" sz="1200" dirty="0">
                <a:latin typeface="Signika - Light" panose="02010003020600000004" pitchFamily="2" charset="0"/>
              </a:rPr>
              <a:t>.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JEDNAK </a:t>
            </a:r>
            <a:r>
              <a:rPr lang="pl-PL" sz="1200" b="1" dirty="0">
                <a:latin typeface="Signika - Light" panose="02010003020600000004" pitchFamily="2" charset="0"/>
              </a:rPr>
              <a:t>CZEŚĆ ZWYKŁYCH ZNAMION MOŻE ZAMIENIĆ SIĘ W CZERNIAKA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7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WCZESNE WYKRYCIE RATUJE ŻYCIE</a:t>
              </a:r>
            </a:p>
          </p:txBody>
        </p:sp>
        <p:sp>
          <p:nvSpPr>
            <p:cNvPr id="8" name="Elipsa 7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Elipsa 11"/>
          <p:cNvSpPr/>
          <p:nvPr/>
        </p:nvSpPr>
        <p:spPr>
          <a:xfrm>
            <a:off x="713995" y="1344143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713995" y="192367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13995" y="230540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13995" y="27157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13995" y="3147814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13995" y="374556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0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8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ABCDE CZERNIAKA</a:t>
              </a:r>
            </a:p>
          </p:txBody>
        </p:sp>
        <p:sp>
          <p:nvSpPr>
            <p:cNvPr id="19" name="Elipsa 1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DD166D1-2D01-42A8-B31E-92F06A2F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79551"/>
            <a:ext cx="8280400" cy="79216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MAJĄ WIELE CECH CHARAKTERYSTYCZNYCH, KTÓRE UŁATWIAJĄ ICH ROZPOZNANIE. POMAGA W TYM W TYM PROSTE </a:t>
            </a:r>
            <a:r>
              <a:rPr lang="pl-PL" sz="2000" b="1" spc="300" dirty="0">
                <a:solidFill>
                  <a:srgbClr val="E7AE16"/>
                </a:solidFill>
                <a:latin typeface="Signika - Bold" panose="02010003020600000004" pitchFamily="2" charset="0"/>
              </a:rPr>
              <a:t>ABCDE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003A4A70-E149-4B24-AE75-22B4ED0F39CD}"/>
              </a:ext>
            </a:extLst>
          </p:cNvPr>
          <p:cNvSpPr txBox="1">
            <a:spLocks/>
          </p:cNvSpPr>
          <p:nvPr/>
        </p:nvSpPr>
        <p:spPr>
          <a:xfrm>
            <a:off x="611307" y="1635646"/>
            <a:ext cx="3743325" cy="33123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A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ASYMETRIA NP. ZNAMIĘ „WYLEWAJĄCE” SIĘ NA JEDNĄ STRONĘ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B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 - BRZEGI POSZARPANE, NIERÓWNOMIERNE, </a:t>
            </a:r>
          </a:p>
          <a:p>
            <a:pPr marL="0" lvl="1">
              <a:defRPr/>
            </a:pP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POSIADAJĄCE ZGRUBIENIA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C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CZERWONY, CZARNY, </a:t>
            </a:r>
          </a:p>
          <a:p>
            <a:pPr marL="0" lvl="1">
              <a:defRPr/>
            </a:pP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NIEJEDNOLITY KOLOR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D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DUŻY ROZMIAR, </a:t>
            </a:r>
          </a:p>
          <a:p>
            <a:pPr marL="0" lvl="1">
              <a:defRPr/>
            </a:pP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WIELKOŚĆ ZMIANY POWYŻEJ 6MM</a:t>
            </a:r>
          </a:p>
          <a:p>
            <a:pPr marL="0" lvl="1">
              <a:defRPr/>
            </a:pPr>
            <a:endParaRPr lang="pl-PL" sz="1200" dirty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>
                <a:solidFill>
                  <a:srgbClr val="E7AE16"/>
                </a:solidFill>
                <a:latin typeface="Signika - Bold" panose="02010003020600000004" pitchFamily="2" charset="0"/>
              </a:rPr>
              <a:t>E </a:t>
            </a:r>
            <a:r>
              <a:rPr lang="pl-PL" sz="1200" dirty="0">
                <a:solidFill>
                  <a:schemeClr val="tx1"/>
                </a:solidFill>
                <a:latin typeface="Signika - Light" panose="02010003020600000004" pitchFamily="2" charset="0"/>
              </a:rPr>
              <a:t>- EWOLUCJA, CZYLI POSTĘPUJĄCE ZMIANY ZACHODZĄCE W ZNAMIENIU</a:t>
            </a:r>
            <a:endParaRPr lang="pl-PL" sz="1100" dirty="0">
              <a:solidFill>
                <a:schemeClr val="tx1"/>
              </a:solidFill>
              <a:latin typeface="Signika - Light" panose="02010003020600000004" pitchFamily="2" charset="0"/>
            </a:endParaRPr>
          </a:p>
        </p:txBody>
      </p:sp>
      <p:pic>
        <p:nvPicPr>
          <p:cNvPr id="3075" name="Picture 3" descr="C:\Users\grun\Desktop\wzw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1326838"/>
            <a:ext cx="1128323" cy="10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un\Desktop\wzw\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83" y="1734527"/>
            <a:ext cx="1274117" cy="11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run\Desktop\wzw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05" y="2505426"/>
            <a:ext cx="1322715" cy="11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run\Desktop\wzw\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3787997"/>
            <a:ext cx="1225519" cy="11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run\Desktop\wzw\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62364"/>
            <a:ext cx="1291019" cy="12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a 22"/>
          <p:cNvSpPr/>
          <p:nvPr/>
        </p:nvSpPr>
        <p:spPr>
          <a:xfrm>
            <a:off x="6876256" y="3162364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-1487532" y="2931790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A5790CD-430F-4F13-92C0-1E335A6C5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27" y="1419622"/>
            <a:ext cx="3741269" cy="295203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ABY WCZEŚNIE ROZPOZNAĆ CZERNIAKA TRZEBA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b="1" dirty="0">
                <a:latin typeface="Signika - Light" panose="02010003020600000004" pitchFamily="2" charset="0"/>
              </a:rPr>
              <a:t>DOBRZE ZNAĆ WŁASNE CIAŁO I SKÓRĘ</a:t>
            </a:r>
            <a:br>
              <a:rPr lang="pl-PL" sz="1200" b="1" dirty="0">
                <a:latin typeface="Signika - Light" panose="02010003020600000004" pitchFamily="2" charset="0"/>
              </a:rPr>
            </a:br>
            <a:endParaRPr lang="pl-PL" sz="1200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b="1" dirty="0">
                <a:latin typeface="Signika - Light" panose="02010003020600000004" pitchFamily="2" charset="0"/>
              </a:rPr>
              <a:t>SAMOOCENĘ POWINNIŚMY WYKONYWAĆ </a:t>
            </a:r>
            <a:br>
              <a:rPr lang="pl-PL" sz="1200" b="1" dirty="0">
                <a:latin typeface="Signika - Light" panose="02010003020600000004" pitchFamily="2" charset="0"/>
              </a:rPr>
            </a:br>
            <a:r>
              <a:rPr lang="pl-PL" sz="1200" b="1" dirty="0">
                <a:latin typeface="Signika - Light" panose="02010003020600000004" pitchFamily="2" charset="0"/>
              </a:rPr>
              <a:t>RAZ W MIESIĄCU</a:t>
            </a:r>
            <a:br>
              <a:rPr lang="pl-PL" sz="1200" b="1" dirty="0">
                <a:latin typeface="Signika - Light" panose="02010003020600000004" pitchFamily="2" charset="0"/>
              </a:rPr>
            </a:br>
            <a:endParaRPr lang="pl-PL" sz="1200" b="1" dirty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>
                <a:latin typeface="Signika - Light" panose="02010003020600000004" pitchFamily="2" charset="0"/>
              </a:rPr>
              <a:t>KAMILA I DAWID WYTŁUMACZĄ WAM, </a:t>
            </a:r>
            <a:br>
              <a:rPr lang="pl-PL" sz="1200" dirty="0">
                <a:latin typeface="Signika - Light" panose="02010003020600000004" pitchFamily="2" charset="0"/>
              </a:rPr>
            </a:br>
            <a:r>
              <a:rPr lang="pl-PL" sz="1200" dirty="0">
                <a:latin typeface="Signika - Light" panose="02010003020600000004" pitchFamily="2" charset="0"/>
              </a:rPr>
              <a:t>JAK SPRAWDZAĆ SKÓRĘ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</p:txBody>
      </p:sp>
      <p:pic>
        <p:nvPicPr>
          <p:cNvPr id="4" name="Obraz 3" descr="C:\Users\kingalobzowska\AppData\Local\Microsoft\Windows\Temporary Internet Files\Content.Word\Nowy obraz.bmp">
            <a:hlinkClick r:id="rId2"/>
            <a:extLst>
              <a:ext uri="{FF2B5EF4-FFF2-40B4-BE49-F238E27FC236}">
                <a16:creationId xmlns:a16="http://schemas.microsoft.com/office/drawing/2014/main" id="{A6F15A15-8944-457C-8D98-20C8F535CF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527" y="1419622"/>
            <a:ext cx="3987473" cy="23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5220072" y="4083918"/>
            <a:ext cx="3744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E7AE16"/>
                </a:solidFill>
                <a:latin typeface="Signika - Bold" panose="02010003020600000004" pitchFamily="2" charset="0"/>
              </a:rPr>
              <a:t>FILM DOSTĘPNY NA STRONIE AKADEMII CZERNIAKA </a:t>
            </a: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http://www.akademiaczerniaka.pl/kampania-znamie-znam-je/program-do-szkol-ponadgimnazjalnych/film-edukacyjny-dla-uczniow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0" name="Podtytuł 2">
              <a:extLst>
                <a:ext uri="{FF2B5EF4-FFF2-40B4-BE49-F238E27FC236}">
                  <a16:creationId xmlns:a16="http://schemas.microsoft.com/office/drawing/2014/main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SAMOBADANIE SKÓRY</a:t>
              </a: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Elipsa 13"/>
          <p:cNvSpPr/>
          <p:nvPr/>
        </p:nvSpPr>
        <p:spPr>
          <a:xfrm>
            <a:off x="839817" y="159079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39817" y="2442716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39817" y="331898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8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799</Words>
  <Application>Microsoft Office PowerPoint</Application>
  <PresentationFormat>Pokaz na ekranie (16:9)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Signika - Bold</vt:lpstr>
      <vt:lpstr>Lato Light</vt:lpstr>
      <vt:lpstr>Signika - Light</vt:lpstr>
      <vt:lpstr>Wingdings 2</vt:lpstr>
      <vt:lpstr>Arial</vt:lpstr>
      <vt:lpstr>Calibri</vt:lpstr>
      <vt:lpstr>Motyw pakietu Office</vt:lpstr>
      <vt:lpstr>Znamię! Znam je?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Znamię! Znam je?</dc:title>
  <dc:creator>Leszek Grün</dc:creator>
  <cp:lastModifiedBy>Joanna Derus</cp:lastModifiedBy>
  <cp:revision>26</cp:revision>
  <dcterms:created xsi:type="dcterms:W3CDTF">2019-10-13T17:32:08Z</dcterms:created>
  <dcterms:modified xsi:type="dcterms:W3CDTF">2022-05-08T23:05:30Z</dcterms:modified>
</cp:coreProperties>
</file>