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C67FA8B-BA59-4051-B17F-7C28D65CD0E4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520110-50C3-49A6-9E0D-C3839FC258C4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140337" y="260648"/>
            <a:ext cx="4902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KATECHEZA 39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754200" y="1183978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(tej katechezy nie ma w podręczniku)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996690" y="1916832"/>
            <a:ext cx="71899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Temat: Miłosierdzie – </a:t>
            </a:r>
          </a:p>
          <a:p>
            <a:pPr algn="ctr"/>
            <a: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nne imię miłości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81" y="4005064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93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acz obraz źródło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1296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łosierdzie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6396" y="188640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2051720" y="260648"/>
            <a:ext cx="144016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246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4096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48855" y="4202056"/>
            <a:ext cx="830227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II Niedziela Wielkanocna</a:t>
            </a:r>
          </a:p>
          <a:p>
            <a:pPr algn="ctr"/>
            <a: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 Niedziela 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Miłosierdzia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Bożego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632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braz znaleziony dla: godzina bożego miłosierdz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6" y="1628800"/>
            <a:ext cx="784887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183157" y="0"/>
            <a:ext cx="67056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Sanktuarium 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Bożego Miłosierdzia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73265" y="5777282"/>
            <a:ext cx="8725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Kraków - Łagiewniki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400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Obraz znaleziony dla: koronka do bożego miłosierdiza"/>
          <p:cNvSpPr>
            <a:spLocks noChangeAspect="1" noChangeArrowheads="1"/>
          </p:cNvSpPr>
          <p:nvPr/>
        </p:nvSpPr>
        <p:spPr bwMode="auto">
          <a:xfrm>
            <a:off x="63500" y="-136525"/>
            <a:ext cx="15811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7" descr="Obraz znaleziony dla: koronka do bożego miłosierdiza"/>
          <p:cNvSpPr>
            <a:spLocks noChangeAspect="1" noChangeArrowheads="1"/>
          </p:cNvSpPr>
          <p:nvPr/>
        </p:nvSpPr>
        <p:spPr bwMode="auto">
          <a:xfrm>
            <a:off x="215900" y="15875"/>
            <a:ext cx="15811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67240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Obraz znaleziony dla: koronka do bożego miłosierdi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6085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59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18274" y="30171"/>
            <a:ext cx="850745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Jezus pragnie obdarzyć </a:t>
            </a:r>
          </a:p>
          <a:p>
            <a:pPr algn="ctr"/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Wszystkich ludzi swoją</a:t>
            </a:r>
          </a:p>
          <a:p>
            <a:pPr algn="ctr"/>
            <a:r>
              <a:rPr lang="pl-PL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Miłosierną miłością, dlatego</a:t>
            </a:r>
          </a:p>
          <a:p>
            <a:pPr algn="ctr"/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 jego woli ustanowione</a:t>
            </a:r>
          </a:p>
          <a:p>
            <a:pPr algn="ctr"/>
            <a:r>
              <a:rPr lang="pl-PL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Zostało święto</a:t>
            </a:r>
          </a:p>
          <a:p>
            <a:pPr algn="ctr"/>
            <a:r>
              <a:rPr lang="pl-PL" sz="3600" b="1" cap="all" dirty="0" smtClean="0">
                <a:ln w="9000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Bożego miłosierdzia</a:t>
            </a:r>
            <a:endParaRPr lang="pl-PL" sz="3600" b="1" cap="all" spc="0" dirty="0">
              <a:ln w="9000" cmpd="sng"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96583" y="3431462"/>
            <a:ext cx="775084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Każdego dnia człowiek może zanurzać</a:t>
            </a:r>
          </a:p>
          <a:p>
            <a:pPr algn="ctr"/>
            <a:r>
              <a:rPr lang="pl-PL" sz="36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3600" b="1" cap="none" spc="0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ię w oceanie Jego miłosierdzia</a:t>
            </a:r>
          </a:p>
          <a:p>
            <a:pPr algn="ctr"/>
            <a:r>
              <a:rPr lang="pl-PL" sz="36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3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dostępować wielu łask, szczególnie</a:t>
            </a:r>
          </a:p>
          <a:p>
            <a:pPr algn="ctr"/>
            <a:r>
              <a:rPr lang="pl-PL" sz="36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3600" b="1" cap="none" spc="0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godzinie trzeciej –</a:t>
            </a:r>
          </a:p>
          <a:p>
            <a:pPr algn="ctr"/>
            <a:r>
              <a:rPr lang="pl-PL" sz="3600" b="1" dirty="0" smtClean="0"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Godzinie Miłosierdzia</a:t>
            </a:r>
            <a:endParaRPr lang="pl-PL" sz="3600" b="1" cap="none" spc="0" dirty="0">
              <a:ln w="19050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1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44" y="1052736"/>
            <a:ext cx="482453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971600" y="86335"/>
            <a:ext cx="658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Skopiuj i pokoloruj obrazek przedstawiający </a:t>
            </a:r>
          </a:p>
          <a:p>
            <a:r>
              <a:rPr lang="pl-PL" sz="2400" dirty="0" smtClean="0"/>
              <a:t>Św. s. Faustynę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48101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raz znaleziony dla: krzy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25329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obacz obraz źródło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79504"/>
            <a:ext cx="2880320" cy="209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obacz obraz źródło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11" y="3811844"/>
            <a:ext cx="20628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załka zakrzywiona w górę 4"/>
          <p:cNvSpPr/>
          <p:nvPr/>
        </p:nvSpPr>
        <p:spPr>
          <a:xfrm rot="13831386">
            <a:off x="2090465" y="3008571"/>
            <a:ext cx="5763497" cy="127290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5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obacz obraz źródłow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431315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87309" y="188640"/>
            <a:ext cx="803694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Jan Paweł II w czasie pielgrzymki do</a:t>
            </a:r>
          </a:p>
          <a:p>
            <a:pPr algn="ctr"/>
            <a:r>
              <a:rPr lang="pl-PL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Polski w 2002 r. w sanktuarium</a:t>
            </a:r>
          </a:p>
          <a:p>
            <a:pPr algn="ctr"/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Bożego Miłosierdzia w Krakowie – </a:t>
            </a:r>
          </a:p>
          <a:p>
            <a:pPr algn="ctr"/>
            <a:r>
              <a:rPr lang="pl-PL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Łagiewnikach powierzył świat</a:t>
            </a:r>
          </a:p>
          <a:p>
            <a:pPr algn="ctr"/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Bożemu Miłosierdziu</a:t>
            </a:r>
            <a:endParaRPr lang="pl-PL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123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89949" y="188640"/>
            <a:ext cx="52581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 to jest miłosierdzie?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439" y="2132856"/>
            <a:ext cx="87911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Dlaczego obok siebie znajduje się serce</a:t>
            </a:r>
          </a:p>
          <a:p>
            <a:pPr algn="ctr"/>
            <a: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  <a:r>
              <a:rPr lang="pl-PL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krzyż?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348137" y="4005064"/>
            <a:ext cx="64036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 to znaczy, że Jan Paweł II</a:t>
            </a:r>
          </a:p>
          <a:p>
            <a:pPr algn="ctr"/>
            <a: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</a:t>
            </a:r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awierzył świat </a:t>
            </a:r>
          </a:p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Bożemu Miłosierdziu? 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0516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404664"/>
            <a:ext cx="7292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 zeszycie rysujemy serce i obok wypisujemy litery tworzące słowo:</a:t>
            </a:r>
          </a:p>
          <a:p>
            <a:r>
              <a:rPr lang="pl-PL" dirty="0" smtClean="0"/>
              <a:t>Miłosierdzie</a:t>
            </a:r>
            <a:endParaRPr lang="pl-PL" dirty="0"/>
          </a:p>
        </p:txBody>
      </p:sp>
      <p:pic>
        <p:nvPicPr>
          <p:cNvPr id="4100" name="Picture 4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641" y="2061506"/>
            <a:ext cx="3284363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95536" y="1165299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M - </a:t>
            </a:r>
            <a:r>
              <a:rPr lang="pl-PL" sz="2000" dirty="0" smtClean="0">
                <a:solidFill>
                  <a:srgbClr val="FF0000"/>
                </a:solidFill>
              </a:rPr>
              <a:t>m</a:t>
            </a:r>
            <a:r>
              <a:rPr lang="pl-PL" sz="2000" dirty="0" smtClean="0"/>
              <a:t>iłość</a:t>
            </a:r>
            <a:endParaRPr lang="pl-PL" sz="2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719680" y="1382077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I - </a:t>
            </a:r>
            <a:r>
              <a:rPr lang="pl-PL" sz="2000" dirty="0" err="1" smtClean="0"/>
              <a:t>bl</a:t>
            </a:r>
            <a:r>
              <a:rPr lang="pl-PL" sz="2000" dirty="0" err="1" smtClean="0">
                <a:solidFill>
                  <a:srgbClr val="FF0000"/>
                </a:solidFill>
              </a:rPr>
              <a:t>I</a:t>
            </a:r>
            <a:r>
              <a:rPr lang="pl-PL" sz="2000" dirty="0" err="1" smtClean="0"/>
              <a:t>źni</a:t>
            </a: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080642" y="1626738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Ł - </a:t>
            </a:r>
            <a:r>
              <a:rPr lang="pl-PL" sz="2000" dirty="0" smtClean="0">
                <a:solidFill>
                  <a:srgbClr val="FF0000"/>
                </a:solidFill>
              </a:rPr>
              <a:t>ł</a:t>
            </a:r>
            <a:r>
              <a:rPr lang="pl-PL" sz="2000" dirty="0" smtClean="0"/>
              <a:t>aska</a:t>
            </a:r>
            <a:endParaRPr lang="pl-PL" sz="2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040102" y="2026848"/>
            <a:ext cx="213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O - </a:t>
            </a:r>
            <a:r>
              <a:rPr lang="pl-PL" sz="2000" dirty="0" smtClean="0">
                <a:solidFill>
                  <a:srgbClr val="FF0000"/>
                </a:solidFill>
              </a:rPr>
              <a:t>o</a:t>
            </a:r>
            <a:r>
              <a:rPr lang="pl-PL" sz="2000" dirty="0" smtClean="0"/>
              <a:t>dpuszczenie</a:t>
            </a:r>
            <a:endParaRPr lang="pl-PL" sz="2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028119" y="2643083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S - </a:t>
            </a:r>
            <a:r>
              <a:rPr lang="pl-PL" sz="2000" dirty="0" smtClean="0">
                <a:solidFill>
                  <a:srgbClr val="FF0000"/>
                </a:solidFill>
              </a:rPr>
              <a:t>s</a:t>
            </a:r>
            <a:r>
              <a:rPr lang="pl-PL" sz="2000" dirty="0" smtClean="0"/>
              <a:t>erce</a:t>
            </a:r>
            <a:endParaRPr lang="pl-PL" sz="20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640346" y="3085744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I - </a:t>
            </a:r>
            <a:r>
              <a:rPr lang="pl-PL" sz="2000" dirty="0" err="1" smtClean="0"/>
              <a:t>stworzen</a:t>
            </a:r>
            <a:r>
              <a:rPr lang="pl-PL" sz="2000" dirty="0" err="1" smtClean="0">
                <a:solidFill>
                  <a:srgbClr val="FF0000"/>
                </a:solidFill>
              </a:rPr>
              <a:t>I</a:t>
            </a:r>
            <a:r>
              <a:rPr lang="pl-PL" sz="2000" dirty="0" err="1" smtClean="0"/>
              <a:t>e</a:t>
            </a:r>
            <a:endParaRPr lang="pl-PL" sz="20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064306" y="3825702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E - </a:t>
            </a:r>
            <a:r>
              <a:rPr lang="pl-PL" sz="2000" dirty="0" err="1" smtClean="0"/>
              <a:t>zaufani</a:t>
            </a:r>
            <a:r>
              <a:rPr lang="pl-PL" sz="2000" dirty="0" err="1" smtClean="0">
                <a:solidFill>
                  <a:srgbClr val="FF0000"/>
                </a:solidFill>
              </a:rPr>
              <a:t>E</a:t>
            </a:r>
            <a:endParaRPr lang="pl-PL" sz="2000" dirty="0">
              <a:solidFill>
                <a:srgbClr val="FF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431025" y="4380920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R - </a:t>
            </a:r>
            <a:r>
              <a:rPr lang="pl-PL" sz="2000" dirty="0" smtClean="0">
                <a:solidFill>
                  <a:srgbClr val="FF0000"/>
                </a:solidFill>
              </a:rPr>
              <a:t>r</a:t>
            </a:r>
            <a:r>
              <a:rPr lang="pl-PL" sz="2000" dirty="0" smtClean="0"/>
              <a:t>ęce</a:t>
            </a:r>
            <a:endParaRPr lang="pl-PL" sz="2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4622435" y="4916275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D - </a:t>
            </a:r>
            <a:r>
              <a:rPr lang="pl-PL" sz="2000" dirty="0" smtClean="0">
                <a:solidFill>
                  <a:srgbClr val="FF0000"/>
                </a:solidFill>
              </a:rPr>
              <a:t>d</a:t>
            </a:r>
            <a:r>
              <a:rPr lang="pl-PL" sz="2000" dirty="0" smtClean="0"/>
              <a:t>ar</a:t>
            </a:r>
            <a:endParaRPr lang="pl-PL" sz="2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847147" y="5609107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Z - </a:t>
            </a:r>
            <a:r>
              <a:rPr lang="pl-PL" sz="2000" dirty="0" err="1" smtClean="0"/>
              <a:t>kr</a:t>
            </a:r>
            <a:r>
              <a:rPr lang="pl-PL" sz="2000" dirty="0" err="1" smtClean="0">
                <a:solidFill>
                  <a:srgbClr val="FF0000"/>
                </a:solidFill>
              </a:rPr>
              <a:t>Z</a:t>
            </a:r>
            <a:r>
              <a:rPr lang="pl-PL" sz="2000" dirty="0" err="1" smtClean="0"/>
              <a:t>yż</a:t>
            </a:r>
            <a:endParaRPr lang="pl-PL" sz="20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2284899" y="6055049"/>
            <a:ext cx="191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I - </a:t>
            </a:r>
            <a:r>
              <a:rPr lang="pl-PL" sz="2000" dirty="0" err="1" smtClean="0"/>
              <a:t>pośw</a:t>
            </a:r>
            <a:r>
              <a:rPr lang="pl-PL" sz="2000" dirty="0" err="1" smtClean="0">
                <a:solidFill>
                  <a:srgbClr val="FF0000"/>
                </a:solidFill>
              </a:rPr>
              <a:t>I</a:t>
            </a:r>
            <a:r>
              <a:rPr lang="pl-PL" sz="2000" dirty="0" err="1" smtClean="0"/>
              <a:t>ęcenie</a:t>
            </a:r>
            <a:endParaRPr lang="pl-PL" sz="20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856233" y="6424381"/>
            <a:ext cx="120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E - </a:t>
            </a:r>
            <a:r>
              <a:rPr lang="pl-PL" sz="2000" dirty="0" err="1" smtClean="0"/>
              <a:t>chl</a:t>
            </a:r>
            <a:r>
              <a:rPr lang="pl-PL" sz="2000" dirty="0" err="1" smtClean="0">
                <a:solidFill>
                  <a:srgbClr val="FF0000"/>
                </a:solidFill>
              </a:rPr>
              <a:t>E</a:t>
            </a:r>
            <a:r>
              <a:rPr lang="pl-PL" sz="2000" dirty="0" err="1" smtClean="0"/>
              <a:t>b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95907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27584" y="404664"/>
            <a:ext cx="580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 Bożym Miłosierdziu powiedziała nam św. s. Faustyna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561662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austy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080" y="980728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3732193" y="1124744"/>
            <a:ext cx="1127839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3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2280"/>
            <a:ext cx="37528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Zobacz obraz źródło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3096344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675063" cy="308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92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64704"/>
            <a:ext cx="345638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łosierdzi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459904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323528" y="540296"/>
            <a:ext cx="1152128" cy="448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3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680520" cy="63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łosierdzie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514600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1115616" y="2514600"/>
            <a:ext cx="1224136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16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erodynamiczny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</TotalTime>
  <Words>189</Words>
  <Application>Microsoft Office PowerPoint</Application>
  <PresentationFormat>Pokaz na ekranie (4:3)</PresentationFormat>
  <Paragraphs>49</Paragraphs>
  <Slides>15</Slides>
  <Notes>0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Aerodynamiczny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Kowalski Ryszard</cp:lastModifiedBy>
  <cp:revision>5</cp:revision>
  <dcterms:created xsi:type="dcterms:W3CDTF">2020-04-27T07:50:56Z</dcterms:created>
  <dcterms:modified xsi:type="dcterms:W3CDTF">2020-04-27T08:37:02Z</dcterms:modified>
</cp:coreProperties>
</file>