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sldIdLst>
    <p:sldId id="262" r:id="rId2"/>
    <p:sldId id="273" r:id="rId3"/>
    <p:sldId id="256" r:id="rId4"/>
    <p:sldId id="257" r:id="rId5"/>
    <p:sldId id="272" r:id="rId6"/>
    <p:sldId id="259" r:id="rId7"/>
    <p:sldId id="260" r:id="rId8"/>
    <p:sldId id="270" r:id="rId9"/>
    <p:sldId id="261" r:id="rId10"/>
    <p:sldId id="263" r:id="rId11"/>
    <p:sldId id="258" r:id="rId12"/>
    <p:sldId id="264" r:id="rId13"/>
    <p:sldId id="266" r:id="rId14"/>
    <p:sldId id="265" r:id="rId15"/>
    <p:sldId id="269" r:id="rId16"/>
    <p:sldId id="267" r:id="rId17"/>
    <p:sldId id="268" r:id="rId18"/>
    <p:sldId id="271" r:id="rId1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EE7"/>
    <a:srgbClr val="BB86DB"/>
    <a:srgbClr val="BEFAD3"/>
    <a:srgbClr val="EBA9C8"/>
    <a:srgbClr val="DB23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D381D3-F756-40C0-8FF2-C472BCECB7FC}" v="4" dt="2020-11-08T17:25:59.906"/>
    <p1510:client id="{718C09F8-3E0F-E685-957D-BB4180BBFD74}" v="578" dt="2020-11-12T16:20:23.423"/>
    <p1510:client id="{83F947C5-8894-C8F2-00F0-8FF40DBC4E4E}" v="999" dt="2020-11-14T13:37:16.070"/>
    <p1510:client id="{98E06ECA-CA96-7A7A-6B81-E51F5D2D3E23}" v="874" dt="2020-11-13T17:56:22.123"/>
    <p1510:client id="{B70224CC-12D9-8BB1-E52C-87826DD168CC}" v="111" dt="2020-11-12T12:52:21.981"/>
    <p1510:client id="{C5B1535F-409C-42DE-95F2-2C843DFD5956}" v="90" dt="2020-11-12T18:00:46.681"/>
    <p1510:client id="{D46524FA-93FF-A6B7-0966-F54057D84338}" v="170" dt="2020-11-13T18:30:03.947"/>
    <p1510:client id="{E2B762A8-5DBF-BD56-CBD3-6ED05F7143DD}" v="63" dt="2020-11-13T16:19:33.731"/>
    <p1510:client id="{E89CA0FD-3655-09DA-E6DF-B748B6D84E74}" v="74" dt="2020-11-12T16:51:01.535"/>
    <p1510:client id="{EB8AFEDA-A77A-4FA8-AA4F-9ED69CB80E88}" v="223" dt="2020-11-12T17:57:07.345"/>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Styl ciemny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D6D0F569-AC90-44EB-9EF4-4E5C2F5D823C}" type="datetime1">
              <a:rPr lang="en-US" smtClean="0"/>
              <a:t>11/18/2020</a:t>
            </a:fld>
            <a:endParaRPr lang="en-US"/>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9668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46BA7D41-E8B7-4A0B-B861-3EC4AE88917D}" type="datetime1">
              <a:rPr lang="en-US" smtClean="0"/>
              <a:t>11/18/2020</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726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A7C34823-0B19-4B4E-A643-7A3B0A3D24D6}" type="datetime1">
              <a:rPr lang="en-US" smtClean="0"/>
              <a:t>11/18/2020</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5791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8C2D79EF-17C8-45D8-9866-DAF5723FC604}" type="datetime1">
              <a:rPr lang="en-US" smtClean="0"/>
              <a:t>11/18/2020</a:t>
            </a:fld>
            <a:endParaRPr lang="en-US"/>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8801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DFFC2ADC-3680-4013-A757-E4663495DB98}" type="datetime1">
              <a:rPr lang="en-US" smtClean="0"/>
              <a:t>11/18/2020</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73135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4751BA94-5DCA-4F19-960F-0FB2BD5EE85A}" type="datetime1">
              <a:rPr lang="en-US" smtClean="0"/>
              <a:t>11/18/2020</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29559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01BED947-38D9-44AC-8B89-E79758333B77}" type="datetime1">
              <a:rPr lang="en-US" smtClean="0"/>
              <a:t>11/18/2020</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2148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3781E23F-BD3C-4F23-B116-2B758120C8AC}" type="datetime1">
              <a:rPr lang="en-US" smtClean="0"/>
              <a:t>11/18/2020</a:t>
            </a:fld>
            <a:endParaRPr lang="en-US"/>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3076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473CFAA9-6D59-4D98-869E-ACBDB83B2CA4}" type="datetime1">
              <a:rPr lang="en-US" smtClean="0"/>
              <a:t>11/18/2020</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5918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DC410804-27E3-430A-BB42-B831260DE39A}" type="datetime1">
              <a:rPr lang="en-US" smtClean="0"/>
              <a:t>11/18/2020</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3092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60E22DE3-3D1A-4D53-B9A6-6C7463B8C992}" type="datetime1">
              <a:rPr lang="en-US" smtClean="0"/>
              <a:t>11/18/2020</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3585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5ECD8B30-1B71-45A1-8314-D59C86F581E1}" type="datetime1">
              <a:rPr lang="en-US" smtClean="0"/>
              <a:pPr/>
              <a:t>11/18/2020</a:t>
            </a:fld>
            <a:endParaRPr lang="en-US" b="1"/>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a:t>Sample Footer Text</a:t>
            </a:r>
            <a:endParaRPr lang="en-US" b="1"/>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b="1"/>
          </a:p>
        </p:txBody>
      </p:sp>
    </p:spTree>
    <p:extLst>
      <p:ext uri="{BB962C8B-B14F-4D97-AF65-F5344CB8AC3E}">
        <p14:creationId xmlns:p14="http://schemas.microsoft.com/office/powerpoint/2010/main" val="540100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11" r:id="rId6"/>
    <p:sldLayoutId id="2147483806" r:id="rId7"/>
    <p:sldLayoutId id="2147483807" r:id="rId8"/>
    <p:sldLayoutId id="2147483808" r:id="rId9"/>
    <p:sldLayoutId id="2147483810" r:id="rId10"/>
    <p:sldLayoutId id="21474838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2" name="Freeform: Shape 21">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E4D56-3C73-4315-9A7F-DEDF5808509F}"/>
              </a:ext>
            </a:extLst>
          </p:cNvPr>
          <p:cNvSpPr>
            <a:spLocks noGrp="1"/>
          </p:cNvSpPr>
          <p:nvPr>
            <p:ph type="ctrTitle"/>
          </p:nvPr>
        </p:nvSpPr>
        <p:spPr>
          <a:xfrm>
            <a:off x="2599218" y="2698312"/>
            <a:ext cx="6993565" cy="885845"/>
          </a:xfrm>
        </p:spPr>
        <p:txBody>
          <a:bodyPr>
            <a:normAutofit/>
          </a:bodyPr>
          <a:lstStyle/>
          <a:p>
            <a:r>
              <a:rPr lang="pl-PL" sz="4200">
                <a:ea typeface="Source Sans Pro SemiBold"/>
              </a:rPr>
              <a:t>Komendant </a:t>
            </a:r>
            <a:r>
              <a:rPr lang="pl-PL" sz="4200" err="1">
                <a:ea typeface="Source Sans Pro SemiBold"/>
              </a:rPr>
              <a:t>ak</a:t>
            </a:r>
            <a:endParaRPr lang="pl-PL" sz="4200" err="1"/>
          </a:p>
        </p:txBody>
      </p:sp>
      <p:sp>
        <p:nvSpPr>
          <p:cNvPr id="3" name="Subtitle 2">
            <a:extLst>
              <a:ext uri="{FF2B5EF4-FFF2-40B4-BE49-F238E27FC236}">
                <a16:creationId xmlns:a16="http://schemas.microsoft.com/office/drawing/2014/main" id="{FCA7F4AB-6650-4821-AC69-1424B4EFE7B3}"/>
              </a:ext>
            </a:extLst>
          </p:cNvPr>
          <p:cNvSpPr>
            <a:spLocks noGrp="1"/>
          </p:cNvSpPr>
          <p:nvPr>
            <p:ph type="subTitle" idx="1"/>
          </p:nvPr>
        </p:nvSpPr>
        <p:spPr>
          <a:xfrm>
            <a:off x="2067255" y="3575590"/>
            <a:ext cx="8258772" cy="1566152"/>
          </a:xfrm>
        </p:spPr>
        <p:txBody>
          <a:bodyPr vert="horz" lIns="91440" tIns="45720" rIns="91440" bIns="45720" rtlCol="0" anchor="t">
            <a:normAutofit/>
          </a:bodyPr>
          <a:lstStyle/>
          <a:p>
            <a:r>
              <a:rPr lang="pl-PL" dirty="0">
                <a:ea typeface="Source Sans Pro"/>
              </a:rPr>
              <a:t>Autor(ka) prezentacji: Nadia </a:t>
            </a:r>
            <a:r>
              <a:rPr lang="pl-PL" dirty="0" err="1">
                <a:ea typeface="Source Sans Pro"/>
              </a:rPr>
              <a:t>glembin</a:t>
            </a:r>
            <a:r>
              <a:rPr lang="pl-PL" dirty="0">
                <a:ea typeface="Source Sans Pro"/>
              </a:rPr>
              <a:t> 8b</a:t>
            </a:r>
            <a:endParaRPr lang="pl-PL">
              <a:ea typeface="Source Sans Pro"/>
            </a:endParaRPr>
          </a:p>
        </p:txBody>
      </p:sp>
      <p:sp>
        <p:nvSpPr>
          <p:cNvPr id="32" name="Oval 31">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06507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AA4C6-A4BA-479A-941F-89B1FA0DB009}"/>
              </a:ext>
            </a:extLst>
          </p:cNvPr>
          <p:cNvSpPr>
            <a:spLocks noGrp="1"/>
          </p:cNvSpPr>
          <p:nvPr>
            <p:ph type="title"/>
          </p:nvPr>
        </p:nvSpPr>
        <p:spPr>
          <a:xfrm>
            <a:off x="838200" y="365125"/>
            <a:ext cx="10515600" cy="851111"/>
          </a:xfrm>
        </p:spPr>
        <p:txBody>
          <a:bodyPr/>
          <a:lstStyle/>
          <a:p>
            <a:r>
              <a:rPr lang="pl-PL">
                <a:ea typeface="Source Sans Pro"/>
              </a:rPr>
              <a:t>Cd. </a:t>
            </a:r>
            <a:endParaRPr lang="pl-PL"/>
          </a:p>
        </p:txBody>
      </p:sp>
      <p:sp>
        <p:nvSpPr>
          <p:cNvPr id="3" name="Content Placeholder 2">
            <a:extLst>
              <a:ext uri="{FF2B5EF4-FFF2-40B4-BE49-F238E27FC236}">
                <a16:creationId xmlns:a16="http://schemas.microsoft.com/office/drawing/2014/main" id="{DF39AAE4-D5FB-45AA-AE18-20803CF7121B}"/>
              </a:ext>
            </a:extLst>
          </p:cNvPr>
          <p:cNvSpPr>
            <a:spLocks noGrp="1"/>
          </p:cNvSpPr>
          <p:nvPr>
            <p:ph idx="1"/>
          </p:nvPr>
        </p:nvSpPr>
        <p:spPr>
          <a:xfrm>
            <a:off x="363747" y="1883134"/>
            <a:ext cx="10515600" cy="4883300"/>
          </a:xfrm>
        </p:spPr>
        <p:txBody>
          <a:bodyPr vert="horz" lIns="91440" tIns="45720" rIns="91440" bIns="45720" rtlCol="0" anchor="t">
            <a:noAutofit/>
          </a:bodyPr>
          <a:lstStyle/>
          <a:p>
            <a:pPr>
              <a:lnSpc>
                <a:spcPct val="150000"/>
              </a:lnSpc>
            </a:pPr>
            <a:r>
              <a:rPr lang="pl-PL" sz="1600">
                <a:ea typeface="+mn-lt"/>
                <a:cs typeface="+mn-lt"/>
              </a:rPr>
              <a:t>W 1943 roku trafił do Londynu. Odbył kurs cichociemnych i w maju 1944 roku został zrzucony do kraju. Awansowany do stopnia generała brygady objął stanowisko szefa Operacji i pierwszego zastępcy szefa Sztabu Komendy Głównej Armii Krajowej. W przeddzień wybuchu powstania warszawskiego, 27 lipca 1944, Tadeusz Bór-Komorowski wyznaczył go na swojego następcę na stanowisku komendanta AK na wypadek niemożności dalszego dowodzenia. Jednocześnie Okulicki został komendantem organizacji „NIE”, której zadaniem było kontynuowanie walki o niepodległość Polski po wkroczeniu Armii Czerwonej. Był jednym z głównych zwolenników walki zbrojnej w Warszawie. Po wybuchu powstania pozostawał w izolacji z uwagi na jego zadanie tworzenia alternatywnej zakonspirowanej struktury wojskowej w ramach organizacji NIE. W związku z niepomyślnym przebiegiem walk w Warszawie, Okulicki we wrześniu włączył się do działań powstańczych.</a:t>
            </a:r>
          </a:p>
        </p:txBody>
      </p:sp>
    </p:spTree>
    <p:extLst>
      <p:ext uri="{BB962C8B-B14F-4D97-AF65-F5344CB8AC3E}">
        <p14:creationId xmlns:p14="http://schemas.microsoft.com/office/powerpoint/2010/main" val="52646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2" name="Freeform: Shape 1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Oval 1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0" name="Rectangle 1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38">
            <a:extLst>
              <a:ext uri="{FF2B5EF4-FFF2-40B4-BE49-F238E27FC236}">
                <a16:creationId xmlns:a16="http://schemas.microsoft.com/office/drawing/2014/main" id="{19642306-CFAD-4236-B8CB-B880B771F4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2042" y="302814"/>
            <a:ext cx="1910252" cy="709660"/>
            <a:chOff x="2267504" y="2540250"/>
            <a:chExt cx="1990951" cy="739640"/>
          </a:xfrm>
          <a:solidFill>
            <a:schemeClr val="tx1"/>
          </a:solidFill>
        </p:grpSpPr>
        <p:sp>
          <p:nvSpPr>
            <p:cNvPr id="23" name="Freeform: Shape 22">
              <a:extLst>
                <a:ext uri="{FF2B5EF4-FFF2-40B4-BE49-F238E27FC236}">
                  <a16:creationId xmlns:a16="http://schemas.microsoft.com/office/drawing/2014/main" id="{8D2614F9-256E-4358-A3EF-F5EE871D3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00BA671-5F5B-4F96-AD1A-2AB58FD3E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D9946B32-6752-4312-AADB-E919C2953F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461" y="1310612"/>
            <a:ext cx="5145145" cy="4483168"/>
            <a:chOff x="1674895" y="1345036"/>
            <a:chExt cx="5428610" cy="4210939"/>
          </a:xfrm>
        </p:grpSpPr>
        <p:sp>
          <p:nvSpPr>
            <p:cNvPr id="27" name="Rectangle 26">
              <a:extLst>
                <a:ext uri="{FF2B5EF4-FFF2-40B4-BE49-F238E27FC236}">
                  <a16:creationId xmlns:a16="http://schemas.microsoft.com/office/drawing/2014/main" id="{C0BB964E-2D03-48C2-AD87-DDD1640A4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B78600D-7304-4CB8-974A-1DB966320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0" name="Rectangle 29">
            <a:extLst>
              <a:ext uri="{FF2B5EF4-FFF2-40B4-BE49-F238E27FC236}">
                <a16:creationId xmlns:a16="http://schemas.microsoft.com/office/drawing/2014/main" id="{352AE985-3734-4AF6-8A01-8E31C7529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266" y="1199503"/>
            <a:ext cx="5089552" cy="44833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5F40FA-BF13-4B2B-8451-24934BA275F0}"/>
              </a:ext>
            </a:extLst>
          </p:cNvPr>
          <p:cNvSpPr>
            <a:spLocks noGrp="1"/>
          </p:cNvSpPr>
          <p:nvPr>
            <p:ph type="title"/>
          </p:nvPr>
        </p:nvSpPr>
        <p:spPr>
          <a:xfrm>
            <a:off x="1459092" y="2971630"/>
            <a:ext cx="3926395" cy="655205"/>
          </a:xfrm>
        </p:spPr>
        <p:txBody>
          <a:bodyPr vert="horz" lIns="91440" tIns="45720" rIns="91440" bIns="45720" rtlCol="0" anchor="b">
            <a:normAutofit fontScale="90000"/>
          </a:bodyPr>
          <a:lstStyle/>
          <a:p>
            <a:pPr algn="ctr"/>
            <a:r>
              <a:rPr lang="en-US" sz="4200" b="1" cap="all" spc="1500" err="1">
                <a:ea typeface="Source Sans Pro SemiBold" panose="020B0603030403020204" pitchFamily="34" charset="0"/>
              </a:rPr>
              <a:t>Zdjęcia</a:t>
            </a:r>
          </a:p>
        </p:txBody>
      </p:sp>
      <p:pic>
        <p:nvPicPr>
          <p:cNvPr id="4" name="Obraz 4" descr="Obraz zawierający osoba, jednolite, wewnątrz, mężczyzna&#10;&#10;Opis wygenerowany automatycznie">
            <a:extLst>
              <a:ext uri="{FF2B5EF4-FFF2-40B4-BE49-F238E27FC236}">
                <a16:creationId xmlns:a16="http://schemas.microsoft.com/office/drawing/2014/main" id="{5D7EC39F-88AF-4C67-B9E6-3DD1D4EE2422}"/>
              </a:ext>
            </a:extLst>
          </p:cNvPr>
          <p:cNvPicPr>
            <a:picLocks noChangeAspect="1"/>
          </p:cNvPicPr>
          <p:nvPr/>
        </p:nvPicPr>
        <p:blipFill rotWithShape="1">
          <a:blip r:embed="rId2"/>
          <a:srcRect t="2751" r="5" b="8256"/>
          <a:stretch/>
        </p:blipFill>
        <p:spPr>
          <a:xfrm>
            <a:off x="6207647" y="1222175"/>
            <a:ext cx="2419086" cy="2152919"/>
          </a:xfrm>
          <a:prstGeom prst="rect">
            <a:avLst/>
          </a:prstGeom>
        </p:spPr>
      </p:pic>
      <p:pic>
        <p:nvPicPr>
          <p:cNvPr id="6" name="Obraz 6" descr="Obraz zawierający osoba, wewnątrz, zdjęcie, jednolite&#10;&#10;Opis wygenerowany automatycznie">
            <a:extLst>
              <a:ext uri="{FF2B5EF4-FFF2-40B4-BE49-F238E27FC236}">
                <a16:creationId xmlns:a16="http://schemas.microsoft.com/office/drawing/2014/main" id="{EF535BB8-A962-49B6-894E-0FE53C826B48}"/>
              </a:ext>
            </a:extLst>
          </p:cNvPr>
          <p:cNvPicPr>
            <a:picLocks noChangeAspect="1"/>
          </p:cNvPicPr>
          <p:nvPr/>
        </p:nvPicPr>
        <p:blipFill rotWithShape="1">
          <a:blip r:embed="rId3"/>
          <a:srcRect t="5780" r="-4" b="30652"/>
          <a:stretch/>
        </p:blipFill>
        <p:spPr>
          <a:xfrm>
            <a:off x="6214658" y="3545398"/>
            <a:ext cx="2427389" cy="2158024"/>
          </a:xfrm>
          <a:prstGeom prst="rect">
            <a:avLst/>
          </a:prstGeom>
        </p:spPr>
      </p:pic>
      <p:pic>
        <p:nvPicPr>
          <p:cNvPr id="5" name="Obraz 5" descr="Obraz zawierający mężczyzna, osoba, kostium, krawat&#10;&#10;Opis wygenerowany automatycznie">
            <a:extLst>
              <a:ext uri="{FF2B5EF4-FFF2-40B4-BE49-F238E27FC236}">
                <a16:creationId xmlns:a16="http://schemas.microsoft.com/office/drawing/2014/main" id="{45A9ABCB-2CA9-4908-B42F-81A5478DAB12}"/>
              </a:ext>
            </a:extLst>
          </p:cNvPr>
          <p:cNvPicPr>
            <a:picLocks noChangeAspect="1"/>
          </p:cNvPicPr>
          <p:nvPr/>
        </p:nvPicPr>
        <p:blipFill rotWithShape="1">
          <a:blip r:embed="rId4"/>
          <a:srcRect l="23254" r="30504"/>
          <a:stretch/>
        </p:blipFill>
        <p:spPr>
          <a:xfrm>
            <a:off x="8810380" y="1222175"/>
            <a:ext cx="2656659" cy="4481247"/>
          </a:xfrm>
          <a:prstGeom prst="rect">
            <a:avLst/>
          </a:prstGeom>
        </p:spPr>
      </p:pic>
      <p:sp>
        <p:nvSpPr>
          <p:cNvPr id="32" name="Graphic 212">
            <a:extLst>
              <a:ext uri="{FF2B5EF4-FFF2-40B4-BE49-F238E27FC236}">
                <a16:creationId xmlns:a16="http://schemas.microsoft.com/office/drawing/2014/main" id="{76193485-AE17-45E0-8B05-95093B41C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35968" y="867832"/>
            <a:ext cx="663342"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a:extLst>
              <a:ext uri="{FF2B5EF4-FFF2-40B4-BE49-F238E27FC236}">
                <a16:creationId xmlns:a16="http://schemas.microsoft.com/office/drawing/2014/main" id="{91540B61-3A80-485E-B898-F925E5FE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35968" y="867832"/>
            <a:ext cx="663342"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Tree>
    <p:extLst>
      <p:ext uri="{BB962C8B-B14F-4D97-AF65-F5344CB8AC3E}">
        <p14:creationId xmlns:p14="http://schemas.microsoft.com/office/powerpoint/2010/main" val="1753953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AED9-5695-48E5-A40A-19A427364633}"/>
              </a:ext>
            </a:extLst>
          </p:cNvPr>
          <p:cNvSpPr>
            <a:spLocks noGrp="1"/>
          </p:cNvSpPr>
          <p:nvPr>
            <p:ph type="title"/>
          </p:nvPr>
        </p:nvSpPr>
        <p:spPr>
          <a:xfrm>
            <a:off x="838200" y="365125"/>
            <a:ext cx="10515600" cy="966130"/>
          </a:xfrm>
        </p:spPr>
        <p:txBody>
          <a:bodyPr/>
          <a:lstStyle/>
          <a:p>
            <a:r>
              <a:rPr lang="pl-PL">
                <a:ea typeface="Source Sans Pro"/>
              </a:rPr>
              <a:t>Ostatni komendant AK ...</a:t>
            </a:r>
            <a:endParaRPr lang="pl-PL"/>
          </a:p>
        </p:txBody>
      </p:sp>
      <p:sp>
        <p:nvSpPr>
          <p:cNvPr id="3" name="Content Placeholder 2">
            <a:extLst>
              <a:ext uri="{FF2B5EF4-FFF2-40B4-BE49-F238E27FC236}">
                <a16:creationId xmlns:a16="http://schemas.microsoft.com/office/drawing/2014/main" id="{CDD05A4C-20FE-4AE6-8206-181C9B36E35B}"/>
              </a:ext>
            </a:extLst>
          </p:cNvPr>
          <p:cNvSpPr>
            <a:spLocks noGrp="1"/>
          </p:cNvSpPr>
          <p:nvPr>
            <p:ph idx="1"/>
          </p:nvPr>
        </p:nvSpPr>
        <p:spPr>
          <a:xfrm>
            <a:off x="838200" y="1264909"/>
            <a:ext cx="10515600" cy="5285865"/>
          </a:xfrm>
        </p:spPr>
        <p:txBody>
          <a:bodyPr vert="horz" lIns="91440" tIns="45720" rIns="91440" bIns="45720" rtlCol="0" anchor="t">
            <a:noAutofit/>
          </a:bodyPr>
          <a:lstStyle/>
          <a:p>
            <a:pPr>
              <a:lnSpc>
                <a:spcPct val="150000"/>
              </a:lnSpc>
            </a:pPr>
            <a:r>
              <a:rPr lang="pl-PL" sz="1600">
                <a:ea typeface="+mn-lt"/>
                <a:cs typeface="+mn-lt"/>
              </a:rPr>
              <a:t>Już jako komendant główny AK, 3 października 1944 roku razem z ludnością cywilną opuścił stolicę. Po upadku powstania obowiązki komendanta organizacji NIE przejął generał August Emil Fieldorf „Nil”. Na początku października 1944 roku siedziba kwatery Komendy Głównej Armii Krajowej została przeniesiona do Częstochowy. 19 stycznia 1945 roku Okulicki wydał rozkaz rozwiązania Armii Krajowej. Polska znalazła się pod kontrolą Sowietów i zwolnienie żołnierzy z przysięgi miało uchronić ich przed represjami NKWD. Zachowano szkieletową sieć struktur, magazyny broni oraz łączność radiową.</a:t>
            </a:r>
          </a:p>
          <a:p>
            <a:pPr>
              <a:lnSpc>
                <a:spcPct val="150000"/>
              </a:lnSpc>
            </a:pPr>
            <a:r>
              <a:rPr lang="pl-PL" sz="1600">
                <a:ea typeface="+mn-lt"/>
                <a:cs typeface="+mn-lt"/>
              </a:rPr>
              <a:t>28 marca 1945 roku przywódcy Polskiego Państwa Podziemnego zostali podstępnie aresztowani i przewiezieni do Moskwy przez NKWD. Wśród nich znajdował się Leopold Okulicki. Po trzymiesięcznym śledztwie i pobycie w więzieniu NKWD na Łubiance zorganizowano pokazowy proces. Władzom sowieckim chodziło jedynie o zachowanie jakichkolwiek pozorów przed mocarstwami zachodnimi. Stalin założył, że ich przywódcy nie będą dochodzili prawdy. Wszystko przebiegało według sowieckich wzorów i nie miało nic wspólnego z procesem sądowym w demokratycznym państwie. Akt oskarżenia zawierał zarzuty dotyczące nielegalności polskich organizacji oraz planów walki u boku armii niemieckiej z oddziałami sowieckimi. Sądowi przewodniczył generał Wasilij Ulrich, zasłużony towarzysz, który skazał na śmierć tysiące starych bolszewików podczas wielkiej czystki w latach 1936–1938.</a:t>
            </a:r>
            <a:endParaRPr lang="pl-PL" sz="1600">
              <a:ea typeface="Source Sans Pro"/>
            </a:endParaRPr>
          </a:p>
        </p:txBody>
      </p:sp>
    </p:spTree>
    <p:extLst>
      <p:ext uri="{BB962C8B-B14F-4D97-AF65-F5344CB8AC3E}">
        <p14:creationId xmlns:p14="http://schemas.microsoft.com/office/powerpoint/2010/main" val="167902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5" name="Freeform: Shape 14">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2" name="Oval 20">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3" name="Rectangle 22">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8BF06-7444-454E-BBF4-EACE1BACC24D}"/>
              </a:ext>
            </a:extLst>
          </p:cNvPr>
          <p:cNvSpPr>
            <a:spLocks noGrp="1"/>
          </p:cNvSpPr>
          <p:nvPr>
            <p:ph type="title"/>
          </p:nvPr>
        </p:nvSpPr>
        <p:spPr>
          <a:xfrm>
            <a:off x="677119" y="810623"/>
            <a:ext cx="4894428" cy="3570162"/>
          </a:xfrm>
        </p:spPr>
        <p:txBody>
          <a:bodyPr vert="horz" lIns="91440" tIns="45720" rIns="91440" bIns="45720" rtlCol="0" anchor="b">
            <a:normAutofit/>
          </a:bodyPr>
          <a:lstStyle/>
          <a:p>
            <a:r>
              <a:rPr lang="en-US" sz="2400" b="1" cap="all" spc="1500">
                <a:ea typeface="Source Sans Pro SemiBold" panose="020B0603030403020204" pitchFamily="34" charset="0"/>
              </a:rPr>
              <a:t>Podsumowanie służby</a:t>
            </a:r>
          </a:p>
        </p:txBody>
      </p:sp>
      <p:grpSp>
        <p:nvGrpSpPr>
          <p:cNvPr id="20" name="Group 24">
            <a:extLst>
              <a:ext uri="{FF2B5EF4-FFF2-40B4-BE49-F238E27FC236}">
                <a16:creationId xmlns:a16="http://schemas.microsoft.com/office/drawing/2014/main" id="{B2EBBF56-923D-48A7-9F8F-86E33CFA3E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81655" y="673020"/>
            <a:ext cx="4833902" cy="5683329"/>
            <a:chOff x="1674895" y="1345036"/>
            <a:chExt cx="5428610" cy="4210939"/>
          </a:xfrm>
        </p:grpSpPr>
        <p:sp>
          <p:nvSpPr>
            <p:cNvPr id="26" name="Rectangle 25">
              <a:extLst>
                <a:ext uri="{FF2B5EF4-FFF2-40B4-BE49-F238E27FC236}">
                  <a16:creationId xmlns:a16="http://schemas.microsoft.com/office/drawing/2014/main" id="{A6D5794E-BC9E-4A8A-BB29-9A32C8F26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6">
              <a:extLst>
                <a:ext uri="{FF2B5EF4-FFF2-40B4-BE49-F238E27FC236}">
                  <a16:creationId xmlns:a16="http://schemas.microsoft.com/office/drawing/2014/main" id="{216175AF-13E0-4D14-8638-11BBE835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4" name="Rectangle 28">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256" y="596822"/>
            <a:ext cx="4833901" cy="565387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3427" y="1159624"/>
            <a:ext cx="1054466" cy="469689"/>
            <a:chOff x="9841624" y="4115729"/>
            <a:chExt cx="602169" cy="268223"/>
          </a:xfrm>
          <a:solidFill>
            <a:schemeClr val="tx1"/>
          </a:solidFill>
        </p:grpSpPr>
        <p:sp>
          <p:nvSpPr>
            <p:cNvPr id="32" name="Freeform: Shape 3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3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3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8"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0" name="Graphic 212">
            <a:extLst>
              <a:ext uri="{FF2B5EF4-FFF2-40B4-BE49-F238E27FC236}">
                <a16:creationId xmlns:a16="http://schemas.microsoft.com/office/drawing/2014/main" id="{EB8560A9-B281-46EB-A304-1E4A5A00D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2" name="Oval 41">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667882DD-56E8-460E-99D5-86E71982D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4">
            <a:extLst>
              <a:ext uri="{FF2B5EF4-FFF2-40B4-BE49-F238E27FC236}">
                <a16:creationId xmlns:a16="http://schemas.microsoft.com/office/drawing/2014/main" id="{3DEA6D92-7734-4CFB-94FB-324323E365BD}"/>
              </a:ext>
            </a:extLst>
          </p:cNvPr>
          <p:cNvGraphicFramePr>
            <a:graphicFrameLocks noGrp="1"/>
          </p:cNvGraphicFramePr>
          <p:nvPr>
            <p:ph idx="1"/>
            <p:extLst>
              <p:ext uri="{D42A27DB-BD31-4B8C-83A1-F6EECF244321}">
                <p14:modId xmlns:p14="http://schemas.microsoft.com/office/powerpoint/2010/main" val="3286669548"/>
              </p:ext>
            </p:extLst>
          </p:nvPr>
        </p:nvGraphicFramePr>
        <p:xfrm>
          <a:off x="6556075" y="776377"/>
          <a:ext cx="4589643" cy="5150800"/>
        </p:xfrm>
        <a:graphic>
          <a:graphicData uri="http://schemas.openxmlformats.org/drawingml/2006/table">
            <a:tbl>
              <a:tblPr firstRow="1" bandRow="1">
                <a:noFill/>
                <a:tableStyleId>{5C22544A-7EE6-4342-B048-85BDC9FD1C3A}</a:tableStyleId>
              </a:tblPr>
              <a:tblGrid>
                <a:gridCol w="1569490">
                  <a:extLst>
                    <a:ext uri="{9D8B030D-6E8A-4147-A177-3AD203B41FA5}">
                      <a16:colId xmlns:a16="http://schemas.microsoft.com/office/drawing/2014/main" val="4179381812"/>
                    </a:ext>
                  </a:extLst>
                </a:gridCol>
                <a:gridCol w="3020153">
                  <a:extLst>
                    <a:ext uri="{9D8B030D-6E8A-4147-A177-3AD203B41FA5}">
                      <a16:colId xmlns:a16="http://schemas.microsoft.com/office/drawing/2014/main" val="1594691939"/>
                    </a:ext>
                  </a:extLst>
                </a:gridCol>
              </a:tblGrid>
              <a:tr h="850822">
                <a:tc>
                  <a:txBody>
                    <a:bodyPr/>
                    <a:lstStyle/>
                    <a:p>
                      <a:pPr fontAlgn="t"/>
                      <a:r>
                        <a:rPr lang="pl-PL" sz="1600" b="1" cap="none" spc="0" dirty="0">
                          <a:solidFill>
                            <a:schemeClr val="tx1"/>
                          </a:solidFill>
                          <a:effectLst/>
                        </a:rPr>
                        <a:t>Lata służby</a:t>
                      </a:r>
                    </a:p>
                  </a:txBody>
                  <a:tcPr marL="54701" marR="32560" marT="15629" marB="117217" anchor="b">
                    <a:lnL w="12700" cmpd="sng">
                      <a:noFill/>
                    </a:lnL>
                    <a:lnR w="12700" cmpd="sng">
                      <a:noFill/>
                    </a:lnR>
                    <a:lnT w="9525" cap="flat" cmpd="sng" algn="ctr">
                      <a:noFill/>
                      <a:prstDash val="solid"/>
                    </a:lnT>
                    <a:lnB w="38100" cmpd="sng">
                      <a:noFill/>
                    </a:lnB>
                    <a:noFill/>
                  </a:tcPr>
                </a:tc>
                <a:tc>
                  <a:txBody>
                    <a:bodyPr/>
                    <a:lstStyle/>
                    <a:p>
                      <a:pPr fontAlgn="t"/>
                      <a:r>
                        <a:rPr lang="pl-PL" sz="1600" b="1" cap="none" spc="0" dirty="0">
                          <a:solidFill>
                            <a:schemeClr val="tx1"/>
                          </a:solidFill>
                          <a:effectLst/>
                        </a:rPr>
                        <a:t>1915–1945</a:t>
                      </a:r>
                    </a:p>
                  </a:txBody>
                  <a:tcPr marL="54701" marR="32560" marT="15629" marB="117217"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3136759539"/>
                  </a:ext>
                </a:extLst>
              </a:tr>
              <a:tr h="1321812">
                <a:tc>
                  <a:txBody>
                    <a:bodyPr/>
                    <a:lstStyle/>
                    <a:p>
                      <a:pPr fontAlgn="t"/>
                      <a:r>
                        <a:rPr lang="pl-PL" sz="1600" cap="none" spc="0" dirty="0">
                          <a:solidFill>
                            <a:schemeClr val="tx1"/>
                          </a:solidFill>
                          <a:effectLst/>
                        </a:rPr>
                        <a:t>Siły zbrojne</a:t>
                      </a:r>
                    </a:p>
                  </a:txBody>
                  <a:tcPr marL="54701" marR="32560" marT="15629" marB="117217">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pPr fontAlgn="t"/>
                      <a:r>
                        <a:rPr lang="pl-PL" sz="1600" cap="none" spc="0" dirty="0">
                          <a:solidFill>
                            <a:schemeClr val="tx1"/>
                          </a:solidFill>
                          <a:effectLst/>
                        </a:rPr>
                        <a:t> </a:t>
                      </a:r>
                      <a:r>
                        <a:rPr lang="pl-PL" sz="1600" u="none" strike="noStrike" cap="none" spc="0" dirty="0">
                          <a:solidFill>
                            <a:schemeClr val="tx1"/>
                          </a:solidFill>
                          <a:effectLst/>
                        </a:rPr>
                        <a:t>Legiony Polskie</a:t>
                      </a:r>
                      <a:br>
                        <a:rPr lang="pl-PL" sz="1600" cap="none" spc="0" dirty="0">
                          <a:solidFill>
                            <a:srgbClr val="FFFFFF"/>
                          </a:solidFill>
                          <a:effectLst/>
                        </a:rPr>
                      </a:br>
                      <a:r>
                        <a:rPr lang="pl-PL" sz="1600" cap="none" spc="0" dirty="0">
                          <a:solidFill>
                            <a:schemeClr val="tx1"/>
                          </a:solidFill>
                          <a:effectLst/>
                        </a:rPr>
                        <a:t> </a:t>
                      </a:r>
                      <a:r>
                        <a:rPr lang="pl-PL" sz="1600" u="none" strike="noStrike" cap="none" spc="0" dirty="0">
                          <a:solidFill>
                            <a:schemeClr val="tx1"/>
                          </a:solidFill>
                          <a:effectLst/>
                        </a:rPr>
                        <a:t>Armia Austro-Węgier</a:t>
                      </a:r>
                      <a:br>
                        <a:rPr lang="pl-PL" sz="1600" cap="none" spc="0" dirty="0">
                          <a:solidFill>
                            <a:srgbClr val="FFFFFF"/>
                          </a:solidFill>
                          <a:effectLst/>
                        </a:rPr>
                      </a:br>
                      <a:r>
                        <a:rPr lang="pl-PL" sz="1600" cap="none" spc="0" dirty="0">
                          <a:solidFill>
                            <a:schemeClr val="tx1"/>
                          </a:solidFill>
                          <a:effectLst/>
                        </a:rPr>
                        <a:t> </a:t>
                      </a:r>
                      <a:r>
                        <a:rPr lang="pl-PL" sz="1600" u="none" strike="noStrike" cap="none" spc="0" dirty="0">
                          <a:solidFill>
                            <a:schemeClr val="tx1"/>
                          </a:solidFill>
                          <a:effectLst/>
                        </a:rPr>
                        <a:t>Wojsko Polskie</a:t>
                      </a:r>
                      <a:br>
                        <a:rPr lang="pl-PL" sz="1600" cap="none" spc="0" dirty="0">
                          <a:solidFill>
                            <a:srgbClr val="FFFFFF"/>
                          </a:solidFill>
                          <a:effectLst/>
                        </a:rPr>
                      </a:br>
                      <a:r>
                        <a:rPr lang="pl-PL" sz="1600" cap="none" spc="0" dirty="0">
                          <a:solidFill>
                            <a:schemeClr val="tx1"/>
                          </a:solidFill>
                          <a:effectLst/>
                        </a:rPr>
                        <a:t> </a:t>
                      </a:r>
                      <a:r>
                        <a:rPr lang="pl-PL" sz="1600" u="none" strike="noStrike" cap="none" spc="0" dirty="0">
                          <a:solidFill>
                            <a:schemeClr val="tx1"/>
                          </a:solidFill>
                          <a:effectLst/>
                        </a:rPr>
                        <a:t>Armia Krajowa</a:t>
                      </a:r>
                      <a:br>
                        <a:rPr lang="pl-PL" sz="1600" cap="none" spc="0" dirty="0">
                          <a:solidFill>
                            <a:srgbClr val="FFFFFF"/>
                          </a:solidFill>
                          <a:effectLst/>
                        </a:rPr>
                      </a:br>
                      <a:r>
                        <a:rPr lang="pl-PL" sz="1600" u="none" strike="noStrike" cap="none" spc="0" dirty="0">
                          <a:solidFill>
                            <a:schemeClr val="tx1"/>
                          </a:solidFill>
                          <a:effectLst/>
                        </a:rPr>
                        <a:t>NIE</a:t>
                      </a:r>
                      <a:endParaRPr lang="pl-PL" sz="1600" cap="none" spc="0" dirty="0">
                        <a:solidFill>
                          <a:schemeClr val="tx1"/>
                        </a:solidFill>
                        <a:effectLst/>
                      </a:endParaRPr>
                    </a:p>
                  </a:txBody>
                  <a:tcPr marL="54701" marR="32560" marT="15629" marB="117217">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2868639762"/>
                  </a:ext>
                </a:extLst>
              </a:tr>
              <a:tr h="820435">
                <a:tc>
                  <a:txBody>
                    <a:bodyPr/>
                    <a:lstStyle/>
                    <a:p>
                      <a:pPr fontAlgn="t"/>
                      <a:r>
                        <a:rPr lang="pl-PL" sz="1600" cap="none" spc="0" dirty="0">
                          <a:solidFill>
                            <a:schemeClr val="tx1"/>
                          </a:solidFill>
                          <a:effectLst/>
                        </a:rPr>
                        <a:t>Stanowiska</a:t>
                      </a:r>
                    </a:p>
                  </a:txBody>
                  <a:tcPr marL="54701" marR="32560" marT="15629" marB="117217">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fontAlgn="t"/>
                      <a:r>
                        <a:rPr lang="pl-PL" sz="1600" cap="none" spc="0" dirty="0">
                          <a:solidFill>
                            <a:schemeClr val="tx1"/>
                          </a:solidFill>
                          <a:effectLst/>
                        </a:rPr>
                        <a:t>komendant główny </a:t>
                      </a:r>
                      <a:r>
                        <a:rPr lang="pl-PL" sz="1600" u="none" strike="noStrike" cap="none" spc="0" dirty="0">
                          <a:solidFill>
                            <a:schemeClr val="tx1"/>
                          </a:solidFill>
                          <a:effectLst/>
                        </a:rPr>
                        <a:t>Armii Krajowej</a:t>
                      </a:r>
                      <a:r>
                        <a:rPr lang="pl-PL" sz="1600" cap="none" spc="0" dirty="0">
                          <a:solidFill>
                            <a:schemeClr val="tx1"/>
                          </a:solidFill>
                          <a:effectLst/>
                        </a:rPr>
                        <a:t>,</a:t>
                      </a:r>
                      <a:br>
                        <a:rPr lang="pl-PL" sz="1600" cap="none" spc="0" dirty="0">
                          <a:solidFill>
                            <a:srgbClr val="FFFFFF"/>
                          </a:solidFill>
                          <a:effectLst/>
                        </a:rPr>
                      </a:br>
                      <a:r>
                        <a:rPr lang="pl-PL" sz="1600" cap="none" spc="0" dirty="0">
                          <a:solidFill>
                            <a:schemeClr val="tx1"/>
                          </a:solidFill>
                          <a:effectLst/>
                        </a:rPr>
                        <a:t>komendant główny </a:t>
                      </a:r>
                      <a:r>
                        <a:rPr lang="pl-PL" sz="1600" u="none" strike="noStrike" cap="none" spc="0" dirty="0">
                          <a:solidFill>
                            <a:schemeClr val="tx1"/>
                          </a:solidFill>
                          <a:effectLst/>
                        </a:rPr>
                        <a:t>NIE</a:t>
                      </a:r>
                      <a:endParaRPr lang="pl-PL" sz="1600" cap="none" spc="0" dirty="0">
                        <a:solidFill>
                          <a:schemeClr val="tx1"/>
                        </a:solidFill>
                        <a:effectLst/>
                      </a:endParaRPr>
                    </a:p>
                  </a:txBody>
                  <a:tcPr marL="54701" marR="32560" marT="15629" marB="117217">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573284127"/>
                  </a:ext>
                </a:extLst>
              </a:tr>
              <a:tr h="1959927">
                <a:tc>
                  <a:txBody>
                    <a:bodyPr/>
                    <a:lstStyle/>
                    <a:p>
                      <a:pPr fontAlgn="t"/>
                      <a:r>
                        <a:rPr lang="pl-PL" sz="1600" cap="none" spc="0" dirty="0">
                          <a:solidFill>
                            <a:schemeClr val="tx1"/>
                          </a:solidFill>
                          <a:effectLst/>
                        </a:rPr>
                        <a:t>Główne wojny i bitwy</a:t>
                      </a:r>
                    </a:p>
                  </a:txBody>
                  <a:tcPr marL="54701" marR="32560" marT="15629" marB="117217">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fontAlgn="t">
                        <a:buFont typeface="Arial" panose="020B0604020202020204" pitchFamily="34" charset="0"/>
                        <a:buChar char="•"/>
                      </a:pPr>
                      <a:r>
                        <a:rPr lang="pl-PL" sz="1600" u="none" strike="noStrike" cap="none" spc="0" dirty="0">
                          <a:solidFill>
                            <a:schemeClr val="tx1"/>
                          </a:solidFill>
                          <a:effectLst/>
                        </a:rPr>
                        <a:t>I wojna światowa</a:t>
                      </a:r>
                      <a:r>
                        <a:rPr lang="pl-PL" sz="1600" cap="none" spc="0" dirty="0">
                          <a:solidFill>
                            <a:schemeClr val="tx1"/>
                          </a:solidFill>
                          <a:effectLst/>
                        </a:rPr>
                        <a:t>,</a:t>
                      </a:r>
                      <a:br>
                        <a:rPr lang="pl-PL" sz="1600" cap="none" spc="0" dirty="0">
                          <a:solidFill>
                            <a:srgbClr val="FFFFFF"/>
                          </a:solidFill>
                          <a:effectLst/>
                        </a:rPr>
                      </a:br>
                      <a:r>
                        <a:rPr lang="pl-PL" sz="1600" u="none" strike="noStrike" cap="none" spc="0" dirty="0">
                          <a:solidFill>
                            <a:schemeClr val="tx1"/>
                          </a:solidFill>
                          <a:effectLst/>
                        </a:rPr>
                        <a:t>wojna polsko-ukraińska</a:t>
                      </a:r>
                      <a:r>
                        <a:rPr lang="pl-PL" sz="1600" cap="none" spc="0" dirty="0">
                          <a:solidFill>
                            <a:schemeClr val="tx1"/>
                          </a:solidFill>
                          <a:effectLst/>
                        </a:rPr>
                        <a:t>,</a:t>
                      </a:r>
                      <a:br>
                        <a:rPr lang="pl-PL" sz="1600" cap="none" spc="0" dirty="0">
                          <a:solidFill>
                            <a:srgbClr val="FFFFFF"/>
                          </a:solidFill>
                          <a:effectLst/>
                        </a:rPr>
                      </a:br>
                      <a:r>
                        <a:rPr lang="pl-PL" sz="1600" u="none" strike="noStrike" cap="none" spc="0" dirty="0">
                          <a:solidFill>
                            <a:schemeClr val="tx1"/>
                          </a:solidFill>
                          <a:effectLst/>
                        </a:rPr>
                        <a:t>wojna polsko-bolszewicka</a:t>
                      </a:r>
                      <a:r>
                        <a:rPr lang="pl-PL" sz="1600" cap="none" spc="0" dirty="0">
                          <a:solidFill>
                            <a:schemeClr val="tx1"/>
                          </a:solidFill>
                          <a:effectLst/>
                        </a:rPr>
                        <a:t>,</a:t>
                      </a:r>
                      <a:br>
                        <a:rPr lang="pl-PL" sz="1600" cap="none" spc="0" dirty="0">
                          <a:solidFill>
                            <a:srgbClr val="FFFFFF"/>
                          </a:solidFill>
                          <a:effectLst/>
                        </a:rPr>
                      </a:br>
                      <a:r>
                        <a:rPr lang="pl-PL" sz="1600" u="none" strike="noStrike" cap="none" spc="0" dirty="0">
                          <a:solidFill>
                            <a:schemeClr val="tx1"/>
                          </a:solidFill>
                          <a:effectLst/>
                        </a:rPr>
                        <a:t>II wojna </a:t>
                      </a:r>
                      <a:r>
                        <a:rPr lang="pl-PL" sz="1600" u="none" strike="noStrike" cap="none" spc="0" dirty="0" err="1">
                          <a:solidFill>
                            <a:schemeClr val="tx1"/>
                          </a:solidFill>
                          <a:effectLst/>
                        </a:rPr>
                        <a:t>światowa</a:t>
                      </a:r>
                      <a:r>
                        <a:rPr lang="pl-PL" sz="1600" cap="none" spc="0" dirty="0" err="1">
                          <a:solidFill>
                            <a:schemeClr val="tx1"/>
                          </a:solidFill>
                          <a:effectLst/>
                        </a:rPr>
                        <a:t>:</a:t>
                      </a:r>
                      <a:r>
                        <a:rPr lang="pl-PL" sz="1600" u="none" strike="noStrike" cap="none" spc="0" dirty="0" err="1">
                          <a:solidFill>
                            <a:schemeClr val="tx1"/>
                          </a:solidFill>
                          <a:effectLst/>
                        </a:rPr>
                        <a:t>kampania</a:t>
                      </a:r>
                      <a:r>
                        <a:rPr lang="pl-PL" sz="1600" u="none" strike="noStrike" cap="none" spc="0" dirty="0">
                          <a:solidFill>
                            <a:schemeClr val="tx1"/>
                          </a:solidFill>
                          <a:effectLst/>
                        </a:rPr>
                        <a:t> wrześniowa</a:t>
                      </a:r>
                      <a:endParaRPr lang="pl-PL" sz="1600" cap="none" spc="0" dirty="0">
                        <a:solidFill>
                          <a:schemeClr val="tx1"/>
                        </a:solidFill>
                        <a:effectLst/>
                      </a:endParaRPr>
                    </a:p>
                    <a:p>
                      <a:pPr fontAlgn="t">
                        <a:buFont typeface="Arial" panose="020B0604020202020204" pitchFamily="34" charset="0"/>
                        <a:buChar char="•"/>
                      </a:pPr>
                      <a:r>
                        <a:rPr lang="pl-PL" sz="1600" u="none" strike="noStrike" cap="none" spc="0" dirty="0">
                          <a:solidFill>
                            <a:schemeClr val="tx1"/>
                          </a:solidFill>
                          <a:effectLst/>
                        </a:rPr>
                        <a:t>powstanie warszawskie</a:t>
                      </a:r>
                      <a:endParaRPr lang="pl-PL" sz="1600" cap="none" spc="0" dirty="0">
                        <a:solidFill>
                          <a:schemeClr val="tx1"/>
                        </a:solidFill>
                        <a:effectLst/>
                      </a:endParaRPr>
                    </a:p>
                    <a:p>
                      <a:pPr fontAlgn="t"/>
                      <a:r>
                        <a:rPr lang="pl-PL" sz="1600" u="sng" cap="none" spc="0" dirty="0">
                          <a:solidFill>
                            <a:schemeClr val="tx1"/>
                          </a:solidFill>
                          <a:effectLst/>
                        </a:rPr>
                        <a:t>powstanie antykomunistyczne w Polsce (1944–1953)</a:t>
                      </a:r>
                      <a:endParaRPr lang="pl-PL" sz="1600" cap="none" spc="0" dirty="0">
                        <a:solidFill>
                          <a:schemeClr val="tx1"/>
                        </a:solidFill>
                        <a:effectLst/>
                      </a:endParaRPr>
                    </a:p>
                  </a:txBody>
                  <a:tcPr marL="54701" marR="32560" marT="15629" marB="11721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56149519"/>
                  </a:ext>
                </a:extLst>
              </a:tr>
            </a:tbl>
          </a:graphicData>
        </a:graphic>
      </p:graphicFrame>
    </p:spTree>
    <p:extLst>
      <p:ext uri="{BB962C8B-B14F-4D97-AF65-F5344CB8AC3E}">
        <p14:creationId xmlns:p14="http://schemas.microsoft.com/office/powerpoint/2010/main" val="1431908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287A-26B8-4ED5-866D-8EBCE7FE3907}"/>
              </a:ext>
            </a:extLst>
          </p:cNvPr>
          <p:cNvSpPr>
            <a:spLocks noGrp="1"/>
          </p:cNvSpPr>
          <p:nvPr>
            <p:ph type="title"/>
          </p:nvPr>
        </p:nvSpPr>
        <p:spPr>
          <a:xfrm>
            <a:off x="838200" y="365125"/>
            <a:ext cx="10515600" cy="951752"/>
          </a:xfrm>
        </p:spPr>
        <p:txBody>
          <a:bodyPr/>
          <a:lstStyle/>
          <a:p>
            <a:r>
              <a:rPr lang="pl-PL">
                <a:ea typeface="Source Sans Pro"/>
              </a:rPr>
              <a:t>Dalsze losy Okulickiego</a:t>
            </a:r>
            <a:endParaRPr lang="pl-PL"/>
          </a:p>
        </p:txBody>
      </p:sp>
      <p:sp>
        <p:nvSpPr>
          <p:cNvPr id="3" name="Content Placeholder 2">
            <a:extLst>
              <a:ext uri="{FF2B5EF4-FFF2-40B4-BE49-F238E27FC236}">
                <a16:creationId xmlns:a16="http://schemas.microsoft.com/office/drawing/2014/main" id="{449794DD-1AB0-4947-80ED-0C10381A6056}"/>
              </a:ext>
            </a:extLst>
          </p:cNvPr>
          <p:cNvSpPr>
            <a:spLocks noGrp="1"/>
          </p:cNvSpPr>
          <p:nvPr>
            <p:ph idx="1"/>
          </p:nvPr>
        </p:nvSpPr>
        <p:spPr>
          <a:xfrm>
            <a:off x="636917" y="1840002"/>
            <a:ext cx="9969260" cy="4322584"/>
          </a:xfrm>
        </p:spPr>
        <p:txBody>
          <a:bodyPr vert="horz" lIns="91440" tIns="45720" rIns="91440" bIns="45720" rtlCol="0" anchor="t">
            <a:noAutofit/>
          </a:bodyPr>
          <a:lstStyle/>
          <a:p>
            <a:pPr>
              <a:lnSpc>
                <a:spcPct val="150000"/>
              </a:lnSpc>
            </a:pPr>
            <a:r>
              <a:rPr lang="pl-PL" sz="1600">
                <a:ea typeface="+mn-lt"/>
                <a:cs typeface="+mn-lt"/>
              </a:rPr>
              <a:t>W sławnym procesie szesnastu przywódców Polskiego Państwa Podziemnego Okulicki został skazany na dziesięć lat więzienia. Los generała Okulickiego po 1945 roku pozostawał nieznany. W 1955 roku po oficjalnym zapytaniu rządów Stanów Zjednoczonych i Wielkiej Brytanii o los tych spośród „szesnastu”, którzy nie wrócili do kraju, władze ZSRR ogłosiły, że Leopold Okulicki zmarł w więzieniu na Łubiance 24 grudnia 1946 roku na skutek ataku serca. Prawdopodobnie w rzeczywistości został zamordowany. W październiku 1989 roku Prokurator Generalny w Warszawie skierował do swojego odpowiednika w Moskwie wniosek o postępowanie rehabilitacyjne w sprawie generała Okulickiego. Decyzją Plenum Sądu Najwyższego ZSRR z kwietnia 1990 roku sprawa karna wobec Leopolda Okulickiego została umorzona z braku znamion przestępstwa w jego działaniach.</a:t>
            </a:r>
            <a:endParaRPr lang="pl-PL" sz="1600">
              <a:ea typeface="Source Sans Pro"/>
            </a:endParaRPr>
          </a:p>
        </p:txBody>
      </p:sp>
      <p:pic>
        <p:nvPicPr>
          <p:cNvPr id="4" name="Obraz 4" descr="Obraz zawierający obiekt&#10;&#10;Opis wygenerowany automatycznie">
            <a:extLst>
              <a:ext uri="{FF2B5EF4-FFF2-40B4-BE49-F238E27FC236}">
                <a16:creationId xmlns:a16="http://schemas.microsoft.com/office/drawing/2014/main" id="{1D253972-EACB-4182-8BD6-B28D21EF474E}"/>
              </a:ext>
            </a:extLst>
          </p:cNvPr>
          <p:cNvPicPr>
            <a:picLocks noChangeAspect="1"/>
          </p:cNvPicPr>
          <p:nvPr/>
        </p:nvPicPr>
        <p:blipFill rotWithShape="1">
          <a:blip r:embed="rId2"/>
          <a:srcRect t="16092" r="524" b="-1149"/>
          <a:stretch/>
        </p:blipFill>
        <p:spPr>
          <a:xfrm>
            <a:off x="7154175" y="5163830"/>
            <a:ext cx="2728840" cy="1072144"/>
          </a:xfrm>
          <a:prstGeom prst="rect">
            <a:avLst/>
          </a:prstGeom>
        </p:spPr>
      </p:pic>
    </p:spTree>
    <p:extLst>
      <p:ext uri="{BB962C8B-B14F-4D97-AF65-F5344CB8AC3E}">
        <p14:creationId xmlns:p14="http://schemas.microsoft.com/office/powerpoint/2010/main" val="238973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9" name="Freeform: Shape 7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85" name="Oval 8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7" name="Rectangle 86">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7918A58A-0FEB-4C50-A11C-80D28F714784}"/>
              </a:ext>
            </a:extLst>
          </p:cNvPr>
          <p:cNvSpPr>
            <a:spLocks noGrp="1"/>
          </p:cNvSpPr>
          <p:nvPr>
            <p:ph type="title"/>
          </p:nvPr>
        </p:nvSpPr>
        <p:spPr>
          <a:xfrm>
            <a:off x="633736" y="507238"/>
            <a:ext cx="3624471" cy="3845891"/>
          </a:xfrm>
        </p:spPr>
        <p:txBody>
          <a:bodyPr vert="horz" lIns="91440" tIns="45720" rIns="91440" bIns="45720" rtlCol="0" anchor="b">
            <a:normAutofit/>
          </a:bodyPr>
          <a:lstStyle/>
          <a:p>
            <a:r>
              <a:rPr lang="en-US" sz="2400" b="1" cap="all" spc="1500">
                <a:ea typeface="Source Sans Pro SemiBold" panose="020B0603030403020204" pitchFamily="34" charset="0"/>
              </a:rPr>
              <a:t>Grób ku pamięci żołnierzy</a:t>
            </a:r>
          </a:p>
        </p:txBody>
      </p:sp>
      <p:pic>
        <p:nvPicPr>
          <p:cNvPr id="3" name="Obraz 3" descr="Obraz zawierający tekst&#10;&#10;Opis wygenerowany automatycznie">
            <a:extLst>
              <a:ext uri="{FF2B5EF4-FFF2-40B4-BE49-F238E27FC236}">
                <a16:creationId xmlns:a16="http://schemas.microsoft.com/office/drawing/2014/main" id="{69A493F4-3DEB-42F7-BA79-586404203D2A}"/>
              </a:ext>
            </a:extLst>
          </p:cNvPr>
          <p:cNvPicPr>
            <a:picLocks noChangeAspect="1"/>
          </p:cNvPicPr>
          <p:nvPr/>
        </p:nvPicPr>
        <p:blipFill rotWithShape="1">
          <a:blip r:embed="rId2"/>
          <a:srcRect l="1813" t="2299" r="2115" b="1839"/>
          <a:stretch/>
        </p:blipFill>
        <p:spPr>
          <a:xfrm>
            <a:off x="6447754" y="822704"/>
            <a:ext cx="4095657" cy="5355900"/>
          </a:xfrm>
          <a:prstGeom prst="rect">
            <a:avLst/>
          </a:prstGeom>
        </p:spPr>
      </p:pic>
      <p:grpSp>
        <p:nvGrpSpPr>
          <p:cNvPr id="89" name="Group 88">
            <a:extLst>
              <a:ext uri="{FF2B5EF4-FFF2-40B4-BE49-F238E27FC236}">
                <a16:creationId xmlns:a16="http://schemas.microsoft.com/office/drawing/2014/main" id="{19C50935-4DD3-46C8-B0BE-74860460EF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481489"/>
            <a:ext cx="932200" cy="932200"/>
            <a:chOff x="10791258" y="619275"/>
            <a:chExt cx="932200" cy="932200"/>
          </a:xfrm>
        </p:grpSpPr>
        <p:sp>
          <p:nvSpPr>
            <p:cNvPr id="90" name="Graphic 212">
              <a:extLst>
                <a:ext uri="{FF2B5EF4-FFF2-40B4-BE49-F238E27FC236}">
                  <a16:creationId xmlns:a16="http://schemas.microsoft.com/office/drawing/2014/main" id="{7FC918AD-C067-46DF-8F98-83352CB94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1" name="Graphic 212">
              <a:extLst>
                <a:ext uri="{FF2B5EF4-FFF2-40B4-BE49-F238E27FC236}">
                  <a16:creationId xmlns:a16="http://schemas.microsoft.com/office/drawing/2014/main" id="{3C1473DD-4042-44F9-A962-71F52BAE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93" name="Group 92">
            <a:extLst>
              <a:ext uri="{FF2B5EF4-FFF2-40B4-BE49-F238E27FC236}">
                <a16:creationId xmlns:a16="http://schemas.microsoft.com/office/drawing/2014/main" id="{EC86BE98-673F-469D-B15E-8B6305CE3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2945" y="1898890"/>
            <a:ext cx="1598829" cy="531293"/>
            <a:chOff x="6491531" y="1420258"/>
            <a:chExt cx="1598829" cy="531293"/>
          </a:xfrm>
          <a:solidFill>
            <a:schemeClr val="tx1"/>
          </a:solidFill>
        </p:grpSpPr>
        <p:grpSp>
          <p:nvGrpSpPr>
            <p:cNvPr id="94" name="Graphic 190">
              <a:extLst>
                <a:ext uri="{FF2B5EF4-FFF2-40B4-BE49-F238E27FC236}">
                  <a16:creationId xmlns:a16="http://schemas.microsoft.com/office/drawing/2014/main" id="{D60FC4AA-5A68-4DF2-BD89-67DB109869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98" name="Freeform: Shape 97">
                <a:extLst>
                  <a:ext uri="{FF2B5EF4-FFF2-40B4-BE49-F238E27FC236}">
                    <a16:creationId xmlns:a16="http://schemas.microsoft.com/office/drawing/2014/main" id="{ACC71B55-3529-463E-B5AB-1011B95EF0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C7C124C6-B221-427F-ACA6-DFAC5A160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95" name="Graphic 190">
              <a:extLst>
                <a:ext uri="{FF2B5EF4-FFF2-40B4-BE49-F238E27FC236}">
                  <a16:creationId xmlns:a16="http://schemas.microsoft.com/office/drawing/2014/main" id="{93B7F476-C9DD-4DD5-94E6-FD75C54126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96" name="Freeform: Shape 95">
                <a:extLst>
                  <a:ext uri="{FF2B5EF4-FFF2-40B4-BE49-F238E27FC236}">
                    <a16:creationId xmlns:a16="http://schemas.microsoft.com/office/drawing/2014/main" id="{CF04B155-0292-44AA-B2FB-2CD2612FA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6E3AECF-0782-4578-957B-CDD69EDF6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grpSp>
        <p:nvGrpSpPr>
          <p:cNvPr id="101" name="Group 100">
            <a:extLst>
              <a:ext uri="{FF2B5EF4-FFF2-40B4-BE49-F238E27FC236}">
                <a16:creationId xmlns:a16="http://schemas.microsoft.com/office/drawing/2014/main" id="{F70AAE9F-D40D-4A06-A542-AB26D8AB98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6676" y="4575280"/>
            <a:ext cx="1781105" cy="1781136"/>
            <a:chOff x="10154385" y="4452524"/>
            <a:chExt cx="1443404" cy="1443428"/>
          </a:xfrm>
          <a:solidFill>
            <a:schemeClr val="tx1"/>
          </a:solidFill>
        </p:grpSpPr>
        <p:grpSp>
          <p:nvGrpSpPr>
            <p:cNvPr id="102" name="Graphic 4">
              <a:extLst>
                <a:ext uri="{FF2B5EF4-FFF2-40B4-BE49-F238E27FC236}">
                  <a16:creationId xmlns:a16="http://schemas.microsoft.com/office/drawing/2014/main" id="{E2BD3D1E-8A78-4CA8-A862-614FD75BD9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3" name="Freeform: Shape 272">
                <a:extLst>
                  <a:ext uri="{FF2B5EF4-FFF2-40B4-BE49-F238E27FC236}">
                    <a16:creationId xmlns:a16="http://schemas.microsoft.com/office/drawing/2014/main" id="{27EF3C4D-D9EE-433E-A50B-6D1B1A4E1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FC4F4B86-B0F5-45AB-974A-ED0CF8038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1ABCCAB6-2C8F-45DC-A8D3-12AE864BC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77B7A98-FF5E-4AE2-AA18-F9CD647D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1BEEA99B-FA00-47DF-A8C6-42E565ACB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A3073AA-0C95-49D3-ABEB-360AC0DA7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ADDC6101-D1BA-45AD-975E-6D22FBBC8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7F7FF84E-A790-449D-A30F-A2B32897B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BFAC3AB9-2115-4ABC-8F2B-669140D4B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12209916-8238-47D3-8470-C3B6748DE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342C4170-32C9-45C4-9A3E-3B9DFBDAB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252EA0E9-92FF-4BC7-B847-6782E38D9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CC5C774B-5471-455E-9173-6114DFF3E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F8A27BFB-E943-4C45-BFA2-B1FB44802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E10E74B4-0649-4165-A42B-5188136CB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285DD857-084E-445B-9D21-3DDF484AE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58EAED4-7030-4F02-8735-86B2D41F0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D206B85-4DBA-4A1C-BE5E-9AC09D3E8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A9828E4E-D18A-4EB3-AA0E-6A694BAA6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242BFF0C-9960-4037-8875-982CC6AB3B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FDC46289-4813-4C66-B74D-DA89EB5C7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DD12BBDD-E5E4-4866-BA7D-575AA15AF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CC7933B6-91C1-49F7-A1D2-E4C9264C7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80F77AE0-80D0-441D-8610-15A87072D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69F67A5-04FD-4DC3-B5FE-E293F1D8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7D2FE5A5-00D9-4B46-B9C0-DF029A213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7863FE7-D2C9-4943-8569-6BF49B87C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0020B1F-76BE-46B2-8D5F-A8BD90E97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ABB9081A-5442-44FE-B224-BDBCB08C9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F93E179E-A593-4559-96EE-A0B232C5E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34DF0844-A707-4E91-9663-D229B49F5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2450B49-EEBA-44E1-A402-CDDFAA21BC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588BB7B-0B7E-44B5-BFD9-EA98377B0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9A29819-A120-4DE3-9885-6C9ABDEBF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5A47B4D1-A1E7-440C-9756-62F131998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6E37264B-D746-4A84-A8D8-C8BB60C5F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A6A55C8-81FC-4BC1-8D9D-989098291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25BEED62-890A-4F76-8976-080691285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CEDB6363-D238-497C-9F62-70C379437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E8AE52A3-EEF4-4363-8348-F0193090B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42E43346-6294-4571-8009-00559220A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C9FF21F-0A57-48BD-AFA2-812BDA4AE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2CE44D1-4355-4EA0-85D9-46B2BD634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E05932D9-8C08-487C-BE8D-CE8D90DBE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956F062-CFDF-41C0-BF81-910A59392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6EE30713-2557-4E2C-B23E-A4335296B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713ADC1F-8ACA-4FC6-923D-A7D07F15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9516A6B3-73B6-4736-BAD3-1BA9B19BB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6C9B3A2-34F8-463A-8F26-2DB41BC48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2681A1B-C5B4-4180-B839-F42F15609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09B73E73-CAF5-466C-B476-F442DA3F6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47DE2FFA-2AEC-4E3C-9BB5-0B4FA9B13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707A7E41-23E9-4C4C-8C40-86AC4A286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E0EEF3BF-23B8-4558-9496-3FBC0D450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23B0DE3-79D7-4B51-AA85-1D78E1D125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66A6C48D-B42A-4213-967E-3F0F31F36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460D8262-916E-4A41-9DA7-0416B07C1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BDA74C8E-A290-4214-9CDC-7C81E2D30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06F0FC8C-B053-49A4-85D1-D02E6ACC0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EF6E20D1-B75B-4109-9863-CDF7D7B9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CD825563-95D0-4AF8-B76F-C3D9E5B85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E4808768-DD68-41FD-B6C9-92A21F856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5443C4E4-B94D-4A0F-91E2-EAEEE4333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A7BE49C3-DF3E-40D7-AA79-31FF796D8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296FD384-B102-4DC5-B7F8-C9CFCAFEF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761B0F50-29B0-4715-89EA-3D67D66E9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2EE7645-22B2-4AE6-BE83-268CF9FA9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FCB045A-2D48-4F00-9BBE-AE4801A71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4C1897B-BBF3-4B8D-9EFD-B58FB97AD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8F33C9FF-51FD-4E01-A7D6-DA07904BC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038A907-28E4-4AC5-A3DF-03B30DDB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3BE620C-6DA4-4783-88DF-F2554F8E7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15C33E5-3C0F-413D-955F-910161E8B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326348F-BB03-4656-B017-00439FE3E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20055F29-A753-4AFE-AF14-DFDE3DE48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57EA5FB-E669-4025-9D5B-6DF78AE48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CBD49CA9-1E94-44AC-B174-9A9337273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558FC163-7C80-4AC8-87B6-AD07A9631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FB938ED2-0548-468C-AB68-669B0C157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4B558214-CC40-4472-A55E-779E4D2AD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FA37504-C92A-4150-9A6B-9B980E25C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F932921F-34B0-4977-B152-333409883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CAA972F9-99BB-44A2-8161-84EC4C4E1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B070033F-E82A-4F69-8BE0-33B88CB6C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B8CB3D3-5CC3-46BA-B938-EFE5283D5C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C4515117-6988-4803-B47E-D964DC19F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0FFD108F-3434-4F6A-B5DF-B216E8102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A74122B8-F9B6-4E3A-81B2-48070B698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8CCA48B6-1BF9-443C-B83F-BA73DC92E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BF6BF308-DD11-454B-9506-CB8767656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FD69DFD3-74B3-4FFE-A6B0-2785452F6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0235D33-B714-484D-A828-A1C2B9DA2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1B39A86E-3D93-4519-8339-AF2E16F4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473D478-5749-4AB9-84D3-B6FD2F7E3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CD8CFC12-D4F6-4413-A980-9555DB05F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D22FB6AD-7251-460C-8F68-EC9A30FE1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196CEA23-5605-4C36-BCE1-43F7BC7E6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F1F2BD5B-1A74-4E54-8D22-8B01306D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2CB5096C-92D4-4D92-BE5E-DC9F8CE87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4E952EA9-6EEB-4188-8280-B5941B54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CAF3A5A9-96B1-4099-A611-034308780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4690DDC6-840C-4039-A44E-2C9D11454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00445CEA-D59C-477B-84A8-716383958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1D84F960-F314-41FE-8E0C-9B8DE8B5C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F23074B2-0A5D-42D1-914E-A6031655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6ACE5B8D-E475-4895-896B-97717639D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D63AD73B-CAD9-48E0-89E1-1F531A9F7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8F67E191-9D6E-46DA-982D-34D686BF6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A3B9058F-A876-4D14-994D-2999554C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930DC04D-63F7-4A8B-8BA0-EBB37FBCE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DCAA7B2F-CAA7-487C-B9C3-550DCBD4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A51E6295-56F4-4B47-9703-8B5C83305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FC66FAB9-F717-484C-9F47-ABFBC94A7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DA704F57-9070-4439-B6BB-136279857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66BD4C2A-A544-4628-B9B4-BC803609C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CE9A844C-1080-4183-A980-8E298215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92348B29-40E9-4CE2-A23C-936014473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9BB11EDA-F6E1-45BA-B49F-7ABDD656E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F441DFD2-327A-4071-9249-BCAEF800D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04F0367-9F6D-4C5F-9818-3CC35C87A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C967B7DB-7330-4692-AA81-CAFC5160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57F65263-2AFD-44AD-AD61-23EC3085C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BD4C27B8-A29B-4575-9EC4-A1B7DC079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69107FDD-0652-42DE-97A0-264223E6D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13688F79-032F-4291-869C-3C26B5E9F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661A607F-AD34-4B38-87EF-D0AFBDDF3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5694E08C-39BB-4792-B645-37D3E63B7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0167048B-FB7B-4B7A-B679-D7974FF5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4926B316-063E-4D72-AC12-F0953B320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9772A1FC-2C0F-47A6-83D6-9A4A7973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4DF32C85-4E56-4356-AE0F-2C8D278F0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80ACC557-85EF-41DC-B9EC-B0C63F452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13640E5B-764E-4718-975F-3E620288A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16A2EF26-7944-4D17-96AE-ABC43243A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A1A1B38-0AEF-44DE-B6A5-0B60A59FC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B94D0D12-8DCC-41BF-9225-D72CF3DF5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B9E43D6F-7890-4F99-B7CE-C30DBDEA2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82E7692B-A0A5-4B63-9E78-B255FCBAD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D947BA6F-304B-47B9-913C-6EF6D22B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73AA783A-6086-4C47-8151-6085EADB0F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CCB3DC39-E9B5-49ED-B30E-2FB5651CE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F1AB56F4-B1CC-4680-ACEF-B87EAA7DD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433FE7BD-2D20-45C5-A447-5F0E9337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59D9EB2A-0CB8-463E-8313-3470C29C4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6AE0C53E-D056-4795-A700-7EBC6C9AE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A93FCCD7-1DE2-4D8D-9071-88B245ED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8A140C86-8820-4678-B15E-7AECBF59A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0BC8E0EB-69E1-484B-AE06-E57C90859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FBC0FD0C-82A7-44BF-A997-0A9CA418A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A7390762-8393-4F33-80E6-21BA75133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81B7B85A-833F-464A-939B-149F84E40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F485BF70-0F08-4E17-AFD1-6C5C7B258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13C387DD-897C-4282-BEED-6E0BE3286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1C79F195-D52B-4E48-A9FF-F07425611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F445D0FA-966F-400A-AC8D-8CAAF02E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376ECD94-6896-441C-AA44-A4F57F021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FC92C350-CAD6-4C2E-A65E-E94F58C37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E71598A5-7F8D-4836-B6FC-F1D158278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BDCB0F85-A6C5-4E65-8F0A-52671EB3D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87FFBD54-2EF4-448F-96C7-157A3C6A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CAEA2FD7-C9B8-45B4-BEFC-977053FBB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FF912821-388F-422F-B692-31B5E6DE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F263D211-562D-46EA-AE01-7B1EDBF71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800610A8-10E1-40B1-ABDE-A9D3EEADD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764A3047-3F92-4E69-A680-416CC114B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7F1FA955-903A-430D-A1DA-7E6E303A1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6BC0288C-46CF-46BB-BF88-CFA8B1D8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2867B317-CCCD-4EC7-8406-314DB7830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3CEEC945-6738-47C2-88E6-DB29BE3EB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pSp>
          <p:nvGrpSpPr>
            <p:cNvPr id="103" name="Graphic 4">
              <a:extLst>
                <a:ext uri="{FF2B5EF4-FFF2-40B4-BE49-F238E27FC236}">
                  <a16:creationId xmlns:a16="http://schemas.microsoft.com/office/drawing/2014/main" id="{620CB8D1-CE41-4A5C-8FD5-DACED65531E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04" name="Freeform: Shape 103">
                <a:extLst>
                  <a:ext uri="{FF2B5EF4-FFF2-40B4-BE49-F238E27FC236}">
                    <a16:creationId xmlns:a16="http://schemas.microsoft.com/office/drawing/2014/main" id="{EA5E2DDF-06EC-428F-9085-5AE5B2F33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579F314-5DE2-47CC-A508-6E15B3B87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969A4AD-8589-4A96-8118-DE73000C4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0A98F31-9A68-46C2-A001-8011DF7C4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B442335-3E37-40C9-9E08-8D7931CC9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846DFE3-FEC9-4DBF-9290-F60816F8A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BD31C12-2164-410B-9A3A-6C1BEEA5B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F87D878-021F-4966-9031-5203868AA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1927FB0-8581-4B00-B542-1426415D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11076EE-3A40-4B54-B1F7-555E6831B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315A147-8A55-4B74-8F80-58B50585E0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918AFBC-933F-4220-A164-BA4B40B4D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3814E64-DB41-47BE-9E6E-F40AC4A82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DC1BF4C-B973-4D6F-AF0E-EA5838A1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8F9E73A9-D8DE-4FB2-BCA9-D07DD7A2E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B2FF232-F7ED-4A4E-A36D-94E7B24F3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058CFC5-FAB0-40DD-9B58-D7A64EF01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7C79FDB-284E-41FB-A93C-3A6A4F948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06A4151-1369-4294-824A-70C8F929F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B9396E5-7245-48DA-AA32-5AB0842B7E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066EB7EE-D151-4B68-B14C-1C54DF2B1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F4EDA4A-9471-4A70-9A00-B1A66B5E1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4799963-01EB-401F-8BFD-6CDF641B5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4CB3DF6-6D3D-40C5-B741-F2D83DD79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A7B3897-3CBB-49E3-90EC-96E63DD9A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E37DB1E2-1825-47B1-9E89-634473EF5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2052410-9234-4B80-B825-7F91A5D61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8E7CB48-0744-4DF2-86B6-3335F38E6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EB74DCF-332B-4BD3-B036-4A133327A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1B69718-3DD4-4F38-81E1-2342692A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D5CE2490-5C33-412B-B444-D335E3AE8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328ABF3-0C84-459E-B986-7DCD455B6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7381077-83CF-4050-A5F3-8C33C6E70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920C082F-B414-4A4B-82AB-CE86C925C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B3086F2-6938-4EB0-9EC8-B829D1E9F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5E9F8385-761F-44AF-8AC6-CDBA79A52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9AADCB5-90F3-4C5F-97B2-73CFF780A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BB6628B-E9D0-4651-8570-CF1E5DB0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4C9E771-C0D9-4027-96D7-651E8B736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80B5730-FEEA-409B-9D23-066B99E31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B4A9FBAD-235A-4A0F-8C54-15633CCAF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F2F6746-8E16-406D-835E-5FCE6D4F0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FADF2DF-4564-4627-AA45-85EFB7082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3D4185DD-65EF-442E-935F-90BDEB5E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B30569E-CF14-4DF4-AE71-046DC4200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DC6272B-8E87-4AF5-A668-16EC7F3C4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5404AC5-86D6-4864-BE91-84B6F66D5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283DF22-5559-4FAB-A06F-CDB1F9C99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82E770A-E6CC-441E-A6A9-47A33BF50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32C89056-2DB3-4565-8418-63EE598E0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81C1B01-00CC-4C39-A005-8544974B9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C8F3F3D-5E7B-4168-BA7B-09B22C878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B09AD41-8582-44F1-A4DB-8C4ECC1D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EF98626-AA8E-4ABF-A29A-89C159D70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A910E73-8115-449D-91BC-4BFD85100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BA84EC5-ADB4-412B-9D7F-785CA2404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EAEE025-D974-498D-B276-E887588BF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C0A6777F-C322-4CFA-B4FA-C98FF4CBF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C45B00F-D649-44DC-9CB3-04C5A6CB8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4D681DB-7395-46C8-A277-8D5478BA8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FF0C982-758E-46DD-88BE-0B1087F2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3AC91889-4175-4937-A495-37094F3EE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9B67AE9-E5D6-4FA2-AFB6-73EB86009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A158CC5-EE56-492A-A095-77324472D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547278D-FC88-4AB6-8C3C-EEF9282F3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D0EC49A0-0827-49E5-89C4-F56299A5D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9B2514B8-CBE5-40F8-85F8-8B9D514F5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89206225-1385-42CD-A435-03C6731B5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16C97D0-ECDA-4BE7-B7B0-104FBAC6E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79F18E51-9DC0-4458-85F4-8DB85B23C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18150D47-30EF-4F80-A28C-F206A8E15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146AF03-B828-49EB-A7CE-81D57EA9B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CD96A2B-A3CD-4992-97C7-7F47A2A3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D0A0D10A-D5BB-4580-91C6-15338B079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B73C84D-0C6C-4AF8-9DAB-89DF1E4F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DD66FFFF-5665-44A0-AA5E-7220E98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77FB038-24D7-43B0-955A-DCC0332B5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A17227F-E9D3-4A51-9DF0-DFD909AB3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55E6B883-1C1C-40DF-A620-22CC48A9A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07EC08BD-662A-486F-BA39-0A9F368A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1A6E4DA-A497-400B-ADFB-11B80E5E0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CDD443E5-430F-4F57-A4ED-2BCF8E0C7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736045A-DB37-4982-96ED-70BEEEC7C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C1805AD9-942F-480F-A92D-B71F17B65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F35A6E50-B827-447C-A1E3-243CB09BB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A99C9B0-BE26-498B-BF80-39E5CC621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699857B-7AC7-4686-91B1-0F634DB5A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EAD66306-06A7-4198-B997-F9B8B8AF8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73378AC-6515-495C-A818-4A41463E4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203926-2967-431A-9A3A-80ADDF9A2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0F60567-9012-4A1A-81DF-87B661B62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0C1BE4E4-B943-411F-A103-BCDC29AF0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F230BF9-4B8A-4479-B197-83AA90D84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F64D3FA3-2702-4732-A545-29A65184D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59DE7572-DB33-4A77-B082-96E36A619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A2B8418A-24D1-4998-949F-BAEBE54CA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96AFA95-4288-45C6-8385-D30F8C822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061C74E7-2DA4-47FE-A604-4CAE7426A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9948CD9-6639-4D61-84AD-988862196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50D3989-13DF-4E94-9702-7CA27CE5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DBA4DD0C-2E69-4365-8750-37BF2BD8A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8B2F783-8850-437D-AD52-62F4EFE86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C32D6E8-869E-4CBF-9409-124D3FAD3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8C44847-ACE1-4D0D-B2B1-5E433166E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400A772C-C03A-42DC-B0A7-F0DFC7F83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BF55ACF2-1DAF-4BAD-98D9-7B7411406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8457AE1-96AA-479D-B76B-E62113204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C4F22AD-9264-4746-9908-F88858B7F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B25671A-8A56-49F6-802A-1CBA58FF8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A8875C06-A53D-4C2E-AAB0-2FBC5A16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F5F71D6-3D74-4013-8BD6-7E52F6DE5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41736BF-619F-402B-B70E-089811060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51A1F261-EEC0-4F95-B854-1454E3CF3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F7DE06E0-C362-485D-8F89-44FDBBAFF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54822EF5-4772-42F0-A59B-04AB882D7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712CE3F4-4BC0-495F-9973-C58EC6CD6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11274400-B083-4CEF-804B-9EBF7CCAA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9945F450-B42E-4DA2-9C76-BA1F38AF3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A853A096-C1AB-4E3C-8B35-D682A008A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75F8D171-62A5-4073-97CB-4E5901569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DC99FCCD-BBB6-40F1-B331-659509ED7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60E3381B-598B-490B-8F81-584CB9608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B8A6BEE-872E-41B4-AAF7-121594E0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F66EF2A-00A9-46F3-9710-6ADBD3D54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A0432490-5DE8-4D81-B39C-B44CE1C47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D48F6BC8-EABA-4287-8FCC-8BC7CD06D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23E8D30-1C78-41D4-97C9-63646BD99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3167F67-0621-408A-A29A-A4536450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A19AC3E-362D-4172-97EF-45598CB5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5B76F033-FB8A-48DB-8951-F527972A6E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832F524-84B7-44E4-9494-0969759A2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05782180-F16A-4A8B-A276-5E38F741B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4157406-E447-440D-9BCB-CA3D365A0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36D42F35-9B1B-469C-999F-7CEB42F4C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A4EEFF2-05CF-4C27-B386-A0E5DCD63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D3EEF5A-B20A-42C7-A575-5E2655BA8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A46A893E-1A0C-40BF-AB34-831A41DDC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157AAD3-7E95-41BF-8073-F6F78BA16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4E5F5D2-D8B5-4D70-B617-B5029CA64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E04ECE8A-8657-4D32-AD7E-B1058D0F7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7990A80-1E83-4C43-B61D-4CB71B2CD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2226514-799A-43F7-A5A3-6753D7BE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092572FA-6D1F-42B1-BEE7-46DC341D2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F7870CB6-417E-416A-8307-E48C0A6A2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F1EFCC94-4633-4464-8D4C-2EF4454D9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37B2F8A5-8637-4CCA-B44D-8844E601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0EA5452-15FD-43AB-8AC3-3C5C9BB2D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CFF3735-E718-4E54-A53D-B56B16207B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C6087547-39E2-4056-8173-171D1B1D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5C5BAD6-F152-46DD-87A7-62F3BDB9D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B07F977-B52E-43E1-8030-6B46F7E80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120570F-B852-4D3C-8E2C-965B51443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019A7E82-47E0-4A90-BB03-E662E4F82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623437BB-CD62-411D-B155-CF1B830F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DC4DD6A-A1ED-41B9-99FB-4D75C409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E6F33FC1-BFE0-4A5D-9675-2DAFE1127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C7BBB4D-B45F-4D85-ADB0-AE2D0E844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BF25838A-853B-4F5F-A10F-CD54217F0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C471161E-04D5-495C-9104-22CF3ED82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FDFEF08-9D16-47C5-B413-C7BA090E9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54CA655-0F8E-46A3-AE85-F020BB071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631A92A-3002-4BD3-B9AF-B0D7EF77E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FCB0D363-B41D-4BB8-8F85-D183BF85B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97B2CE1-2117-42A1-B721-1FD442E6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00878E3-A086-4922-AD6A-2D2A94CA2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73F37BA0-1202-4528-973C-06E260C8B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8FCD65C-13F5-4B2B-B39B-7153A0F64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ED6E0B7-C4E5-47DB-B2F4-A6130DA93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F6A91E1B-7F17-409B-8020-6F9E259D1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79933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8840-0A14-44D4-A76D-55F63232A119}"/>
              </a:ext>
            </a:extLst>
          </p:cNvPr>
          <p:cNvSpPr>
            <a:spLocks noGrp="1"/>
          </p:cNvSpPr>
          <p:nvPr>
            <p:ph type="title"/>
          </p:nvPr>
        </p:nvSpPr>
        <p:spPr/>
        <p:txBody>
          <a:bodyPr/>
          <a:lstStyle/>
          <a:p>
            <a:r>
              <a:rPr lang="pl-PL">
                <a:ea typeface="Source Sans Pro"/>
              </a:rPr>
              <a:t>Ciekawostki</a:t>
            </a:r>
            <a:endParaRPr lang="pl-PL"/>
          </a:p>
        </p:txBody>
      </p:sp>
      <p:sp>
        <p:nvSpPr>
          <p:cNvPr id="3" name="Content Placeholder 2">
            <a:extLst>
              <a:ext uri="{FF2B5EF4-FFF2-40B4-BE49-F238E27FC236}">
                <a16:creationId xmlns:a16="http://schemas.microsoft.com/office/drawing/2014/main" id="{068C8B38-A24F-472F-95A1-3DBD9415FF0D}"/>
              </a:ext>
            </a:extLst>
          </p:cNvPr>
          <p:cNvSpPr>
            <a:spLocks noGrp="1"/>
          </p:cNvSpPr>
          <p:nvPr>
            <p:ph idx="1"/>
          </p:nvPr>
        </p:nvSpPr>
        <p:spPr>
          <a:xfrm>
            <a:off x="838200" y="2084417"/>
            <a:ext cx="10515600" cy="4092546"/>
          </a:xfrm>
        </p:spPr>
        <p:txBody>
          <a:bodyPr vert="horz" lIns="91440" tIns="45720" rIns="91440" bIns="45720" rtlCol="0" anchor="t">
            <a:normAutofit/>
          </a:bodyPr>
          <a:lstStyle/>
          <a:p>
            <a:pPr>
              <a:lnSpc>
                <a:spcPct val="150000"/>
              </a:lnSpc>
            </a:pPr>
            <a:r>
              <a:rPr lang="pl-PL" sz="1600">
                <a:ea typeface="Source Sans Pro"/>
              </a:rPr>
              <a:t>Leopold Okulicki był ostatnim komendantem AK</a:t>
            </a:r>
          </a:p>
          <a:p>
            <a:pPr>
              <a:lnSpc>
                <a:spcPct val="150000"/>
              </a:lnSpc>
            </a:pPr>
            <a:r>
              <a:rPr lang="pl-PL" sz="1600">
                <a:ea typeface="Source Sans Pro"/>
              </a:rPr>
              <a:t>Pseudonimy: </a:t>
            </a:r>
            <a:r>
              <a:rPr lang="pl-PL" sz="1600">
                <a:ea typeface="+mn-lt"/>
                <a:cs typeface="+mn-lt"/>
              </a:rPr>
              <a:t> „Niedźwiadek”, „Biedronka”, „Bronka”, „Jan”, „Jan Mrówka”, „Jan Ogór”, „Kobra”, „Konrad”, „Kula”, „Miller”, „Mrówka”, „Stary Boba”, „Osa”, „Pan Jan”, „Sęp”, „Termit”</a:t>
            </a:r>
            <a:endParaRPr lang="pl-PL"/>
          </a:p>
          <a:p>
            <a:pPr>
              <a:lnSpc>
                <a:spcPct val="150000"/>
              </a:lnSpc>
            </a:pPr>
            <a:r>
              <a:rPr lang="pl-PL" sz="1600">
                <a:ea typeface="Source Sans Pro"/>
              </a:rPr>
              <a:t>Działacz sportowyy: </a:t>
            </a:r>
            <a:r>
              <a:rPr lang="pl-PL" sz="1600">
                <a:ea typeface="+mn-lt"/>
                <a:cs typeface="+mn-lt"/>
              </a:rPr>
              <a:t>Jego ulubionym sportem była piłka nożna, którą również amatorsko uprawiał. W dwudziestoleciu międzywojennym był działaczem sportowym i pełnił funkcję prezesa Wołyńskiego Okręgowego Związku Piłki Nożnej. W 1936 został kierownikiem piłkarskiej sekcji Wojskowego Klubu Sportowego „Legia” Warszawa.</a:t>
            </a:r>
            <a:endParaRPr lang="pl-PL" sz="1600">
              <a:ea typeface="Source Sans Pro"/>
            </a:endParaRPr>
          </a:p>
          <a:p>
            <a:pPr>
              <a:lnSpc>
                <a:spcPct val="150000"/>
              </a:lnSpc>
            </a:pPr>
            <a:endParaRPr lang="pl-PL" sz="1600">
              <a:ea typeface="Source Sans Pro"/>
            </a:endParaRPr>
          </a:p>
        </p:txBody>
      </p:sp>
    </p:spTree>
    <p:extLst>
      <p:ext uri="{BB962C8B-B14F-4D97-AF65-F5344CB8AC3E}">
        <p14:creationId xmlns:p14="http://schemas.microsoft.com/office/powerpoint/2010/main" val="1764058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55" name="Freeform: Shape 54">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61" name="Oval 60">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63" name="Rectangle 62">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293E3A-6DA1-4D7C-96BB-E298574E8FBB}"/>
              </a:ext>
            </a:extLst>
          </p:cNvPr>
          <p:cNvSpPr>
            <a:spLocks noGrp="1"/>
          </p:cNvSpPr>
          <p:nvPr>
            <p:ph type="title"/>
          </p:nvPr>
        </p:nvSpPr>
        <p:spPr>
          <a:xfrm>
            <a:off x="677119" y="810623"/>
            <a:ext cx="4351145" cy="3570162"/>
          </a:xfrm>
        </p:spPr>
        <p:txBody>
          <a:bodyPr vert="horz" lIns="91440" tIns="45720" rIns="91440" bIns="45720" rtlCol="0" anchor="b">
            <a:normAutofit/>
          </a:bodyPr>
          <a:lstStyle/>
          <a:p>
            <a:r>
              <a:rPr lang="en-US" sz="6000" b="1" kern="1200" cap="all" spc="1500" baseline="0" dirty="0">
                <a:solidFill>
                  <a:schemeClr val="tx1"/>
                </a:solidFill>
                <a:latin typeface="+mj-lt"/>
                <a:ea typeface="Source Sans Pro SemiBold" panose="020B0603030403020204" pitchFamily="34" charset="0"/>
                <a:cs typeface="+mj-cs"/>
              </a:rPr>
              <a:t>Zdjęcia</a:t>
            </a:r>
          </a:p>
        </p:txBody>
      </p:sp>
      <p:pic>
        <p:nvPicPr>
          <p:cNvPr id="7" name="Obraz 7" descr="Obraz zawierający mężczyzna, wewnątrz, zdjęcie, osoba&#10;&#10;Opis wygenerowany automatycznie">
            <a:extLst>
              <a:ext uri="{FF2B5EF4-FFF2-40B4-BE49-F238E27FC236}">
                <a16:creationId xmlns:a16="http://schemas.microsoft.com/office/drawing/2014/main" id="{6476316B-6940-40F8-822B-607A188B0E75}"/>
              </a:ext>
            </a:extLst>
          </p:cNvPr>
          <p:cNvPicPr>
            <a:picLocks noChangeAspect="1"/>
          </p:cNvPicPr>
          <p:nvPr/>
        </p:nvPicPr>
        <p:blipFill rotWithShape="1">
          <a:blip r:embed="rId2"/>
          <a:srcRect l="37452" r="386" b="12078"/>
          <a:stretch/>
        </p:blipFill>
        <p:spPr>
          <a:xfrm>
            <a:off x="6555935" y="1148547"/>
            <a:ext cx="2136977" cy="2117077"/>
          </a:xfrm>
          <a:prstGeom prst="rect">
            <a:avLst/>
          </a:prstGeom>
        </p:spPr>
      </p:pic>
      <p:pic>
        <p:nvPicPr>
          <p:cNvPr id="4" name="Obraz 4" descr="Obraz zawierający zewnętrzne, zdjęcie, grupa, stojące&#10;&#10;Opis wygenerowany automatycznie">
            <a:extLst>
              <a:ext uri="{FF2B5EF4-FFF2-40B4-BE49-F238E27FC236}">
                <a16:creationId xmlns:a16="http://schemas.microsoft.com/office/drawing/2014/main" id="{273BF326-0772-4CC0-B826-68244E030111}"/>
              </a:ext>
            </a:extLst>
          </p:cNvPr>
          <p:cNvPicPr>
            <a:picLocks noChangeAspect="1"/>
          </p:cNvPicPr>
          <p:nvPr/>
        </p:nvPicPr>
        <p:blipFill rotWithShape="1">
          <a:blip r:embed="rId3"/>
          <a:srcRect l="10628" r="24081" b="2"/>
          <a:stretch/>
        </p:blipFill>
        <p:spPr>
          <a:xfrm>
            <a:off x="8831021" y="1148547"/>
            <a:ext cx="2256226" cy="2117077"/>
          </a:xfrm>
          <a:prstGeom prst="rect">
            <a:avLst/>
          </a:prstGeom>
        </p:spPr>
      </p:pic>
      <p:pic>
        <p:nvPicPr>
          <p:cNvPr id="6" name="Obraz 6" descr="Obraz zawierający zewnętrzne, osoba, zdjęcie, stare&#10;&#10;Opis wygenerowany automatycznie">
            <a:extLst>
              <a:ext uri="{FF2B5EF4-FFF2-40B4-BE49-F238E27FC236}">
                <a16:creationId xmlns:a16="http://schemas.microsoft.com/office/drawing/2014/main" id="{3B48603C-690E-4084-8C79-93057EFC122E}"/>
              </a:ext>
            </a:extLst>
          </p:cNvPr>
          <p:cNvPicPr>
            <a:picLocks noChangeAspect="1"/>
          </p:cNvPicPr>
          <p:nvPr/>
        </p:nvPicPr>
        <p:blipFill rotWithShape="1">
          <a:blip r:embed="rId4"/>
          <a:srcRect t="6105" r="-1" b="21491"/>
          <a:stretch/>
        </p:blipFill>
        <p:spPr>
          <a:xfrm>
            <a:off x="6550135" y="3340498"/>
            <a:ext cx="2142777" cy="2139158"/>
          </a:xfrm>
          <a:prstGeom prst="rect">
            <a:avLst/>
          </a:prstGeom>
        </p:spPr>
      </p:pic>
      <p:pic>
        <p:nvPicPr>
          <p:cNvPr id="3" name="Obraz 3" descr="Obraz zawierający zewnętrzne, stare, zdjęcie, trawa&#10;&#10;Opis wygenerowany automatycznie">
            <a:extLst>
              <a:ext uri="{FF2B5EF4-FFF2-40B4-BE49-F238E27FC236}">
                <a16:creationId xmlns:a16="http://schemas.microsoft.com/office/drawing/2014/main" id="{3D94EF8E-40AE-43DC-BE10-DED08E15855A}"/>
              </a:ext>
            </a:extLst>
          </p:cNvPr>
          <p:cNvPicPr>
            <a:picLocks noChangeAspect="1"/>
          </p:cNvPicPr>
          <p:nvPr/>
        </p:nvPicPr>
        <p:blipFill rotWithShape="1">
          <a:blip r:embed="rId5"/>
          <a:srcRect l="17206" r="3056" b="6"/>
          <a:stretch/>
        </p:blipFill>
        <p:spPr>
          <a:xfrm>
            <a:off x="8834835" y="3344584"/>
            <a:ext cx="2246619" cy="2149449"/>
          </a:xfrm>
          <a:prstGeom prst="rect">
            <a:avLst/>
          </a:prstGeom>
        </p:spPr>
      </p:pic>
      <p:sp>
        <p:nvSpPr>
          <p:cNvPr id="65" name="Rectangle 64">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8945" y="350728"/>
            <a:ext cx="6100826" cy="59122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Graphic 212">
            <a:extLst>
              <a:ext uri="{FF2B5EF4-FFF2-40B4-BE49-F238E27FC236}">
                <a16:creationId xmlns:a16="http://schemas.microsoft.com/office/drawing/2014/main" id="{A0569933-2A1F-487D-A657-990AFACA2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7828" y="60774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9" name="Graphic 212">
            <a:extLst>
              <a:ext uri="{FF2B5EF4-FFF2-40B4-BE49-F238E27FC236}">
                <a16:creationId xmlns:a16="http://schemas.microsoft.com/office/drawing/2014/main" id="{41A44955-0622-4C9F-BFD2-55277314E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7828" y="60774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71"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59495" y="5641671"/>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D6BF5730-CE16-498B-B11C-000E7F587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80206"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9">
            <a:extLst>
              <a:ext uri="{FF2B5EF4-FFF2-40B4-BE49-F238E27FC236}">
                <a16:creationId xmlns:a16="http://schemas.microsoft.com/office/drawing/2014/main" id="{93284B67-6F50-4C2E-904F-005438145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80206" y="5416520"/>
            <a:ext cx="419129" cy="41912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6894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81" name="Freeform: Shape 80">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83" name="Freeform: Shape 8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85" name="Freeform: Shape 84">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87" name="Freeform: Shape 86">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9" name="Freeform: Shape 88">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1" name="Freeform: Shape 9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Freeform: Shape 92">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Rectangle 94">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9" name="Rectangle 9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0277A-B0AF-4270-8E6E-C1E5A72C87B2}"/>
              </a:ext>
            </a:extLst>
          </p:cNvPr>
          <p:cNvSpPr>
            <a:spLocks noGrp="1"/>
          </p:cNvSpPr>
          <p:nvPr>
            <p:ph type="ctrTitle"/>
          </p:nvPr>
        </p:nvSpPr>
        <p:spPr>
          <a:xfrm>
            <a:off x="2886765" y="2727066"/>
            <a:ext cx="6418471" cy="1015242"/>
          </a:xfrm>
        </p:spPr>
        <p:txBody>
          <a:bodyPr>
            <a:noAutofit/>
          </a:bodyPr>
          <a:lstStyle/>
          <a:p>
            <a:r>
              <a:rPr lang="pl-PL"/>
              <a:t>Koniec</a:t>
            </a:r>
          </a:p>
        </p:txBody>
      </p:sp>
      <p:sp>
        <p:nvSpPr>
          <p:cNvPr id="3" name="Subtitle 2">
            <a:extLst>
              <a:ext uri="{FF2B5EF4-FFF2-40B4-BE49-F238E27FC236}">
                <a16:creationId xmlns:a16="http://schemas.microsoft.com/office/drawing/2014/main" id="{B3F32528-19F3-4D23-9824-0C8B221CBF55}"/>
              </a:ext>
            </a:extLst>
          </p:cNvPr>
          <p:cNvSpPr>
            <a:spLocks noGrp="1"/>
          </p:cNvSpPr>
          <p:nvPr>
            <p:ph type="subTitle" idx="1"/>
          </p:nvPr>
        </p:nvSpPr>
        <p:spPr>
          <a:xfrm>
            <a:off x="2886765" y="3834383"/>
            <a:ext cx="6418471" cy="1566152"/>
          </a:xfrm>
        </p:spPr>
        <p:txBody>
          <a:bodyPr vert="horz" lIns="91440" tIns="45720" rIns="91440" bIns="45720" rtlCol="0">
            <a:normAutofit/>
          </a:bodyPr>
          <a:lstStyle/>
          <a:p>
            <a:r>
              <a:rPr lang="pl-PL" sz="1900">
                <a:ea typeface="Source Sans Pro"/>
              </a:rPr>
              <a:t>Źródła: m.</a:t>
            </a:r>
            <a:r>
              <a:rPr lang="pl-PL" sz="1900"/>
              <a:t>in. CENTRUM KSZTAŁCENIA ZAWODOWEGOI USTAWICZNEGO W MRĄGOWIE, Wikipedia, ...</a:t>
            </a:r>
            <a:endParaRPr lang="pl-PL" sz="1900">
              <a:ea typeface="Source Sans Pro"/>
            </a:endParaRPr>
          </a:p>
          <a:p>
            <a:br>
              <a:rPr lang="en-US" sz="1900"/>
            </a:br>
            <a:endParaRPr lang="en-US" sz="1900"/>
          </a:p>
          <a:p>
            <a:endParaRPr lang="pl-PL" sz="1900">
              <a:ea typeface="Source Sans Pro"/>
            </a:endParaRPr>
          </a:p>
        </p:txBody>
      </p:sp>
      <p:sp>
        <p:nvSpPr>
          <p:cNvPr id="101" name="Oval 10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630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6873-0C5F-40BF-AA34-5180A7D69831}"/>
              </a:ext>
            </a:extLst>
          </p:cNvPr>
          <p:cNvSpPr>
            <a:spLocks noGrp="1"/>
          </p:cNvSpPr>
          <p:nvPr>
            <p:ph type="title"/>
          </p:nvPr>
        </p:nvSpPr>
        <p:spPr>
          <a:xfrm>
            <a:off x="838200" y="365125"/>
            <a:ext cx="10515600" cy="1009262"/>
          </a:xfrm>
        </p:spPr>
        <p:txBody>
          <a:bodyPr/>
          <a:lstStyle/>
          <a:p>
            <a:r>
              <a:rPr lang="pl-PL" dirty="0">
                <a:ea typeface="Source Sans Pro"/>
              </a:rPr>
              <a:t>Wszyscy komendanci AK</a:t>
            </a:r>
            <a:endParaRPr lang="pl-PL" dirty="0"/>
          </a:p>
        </p:txBody>
      </p:sp>
      <p:graphicFrame>
        <p:nvGraphicFramePr>
          <p:cNvPr id="10" name="Tabela 10">
            <a:extLst>
              <a:ext uri="{FF2B5EF4-FFF2-40B4-BE49-F238E27FC236}">
                <a16:creationId xmlns:a16="http://schemas.microsoft.com/office/drawing/2014/main" id="{9028ACE1-250D-4819-9F26-64F2434BCE64}"/>
              </a:ext>
            </a:extLst>
          </p:cNvPr>
          <p:cNvGraphicFramePr>
            <a:graphicFrameLocks noGrp="1"/>
          </p:cNvGraphicFramePr>
          <p:nvPr>
            <p:extLst>
              <p:ext uri="{D42A27DB-BD31-4B8C-83A1-F6EECF244321}">
                <p14:modId xmlns:p14="http://schemas.microsoft.com/office/powerpoint/2010/main" val="1636312828"/>
              </p:ext>
            </p:extLst>
          </p:nvPr>
        </p:nvGraphicFramePr>
        <p:xfrm>
          <a:off x="688963" y="1642528"/>
          <a:ext cx="9399659" cy="4783455"/>
        </p:xfrm>
        <a:graphic>
          <a:graphicData uri="http://schemas.openxmlformats.org/drawingml/2006/table">
            <a:tbl>
              <a:tblPr firstRow="1" bandRow="1">
                <a:tableStyleId>{073A0DAA-6AF3-43AB-8588-CEC1D06C72B9}</a:tableStyleId>
              </a:tblPr>
              <a:tblGrid>
                <a:gridCol w="1879932">
                  <a:extLst>
                    <a:ext uri="{9D8B030D-6E8A-4147-A177-3AD203B41FA5}">
                      <a16:colId xmlns:a16="http://schemas.microsoft.com/office/drawing/2014/main" val="1780882257"/>
                    </a:ext>
                  </a:extLst>
                </a:gridCol>
                <a:gridCol w="1879932">
                  <a:extLst>
                    <a:ext uri="{9D8B030D-6E8A-4147-A177-3AD203B41FA5}">
                      <a16:colId xmlns:a16="http://schemas.microsoft.com/office/drawing/2014/main" val="947434135"/>
                    </a:ext>
                  </a:extLst>
                </a:gridCol>
                <a:gridCol w="2111374">
                  <a:extLst>
                    <a:ext uri="{9D8B030D-6E8A-4147-A177-3AD203B41FA5}">
                      <a16:colId xmlns:a16="http://schemas.microsoft.com/office/drawing/2014/main" val="419217526"/>
                    </a:ext>
                  </a:extLst>
                </a:gridCol>
                <a:gridCol w="1610056">
                  <a:extLst>
                    <a:ext uri="{9D8B030D-6E8A-4147-A177-3AD203B41FA5}">
                      <a16:colId xmlns:a16="http://schemas.microsoft.com/office/drawing/2014/main" val="4273154609"/>
                    </a:ext>
                  </a:extLst>
                </a:gridCol>
                <a:gridCol w="1918365">
                  <a:extLst>
                    <a:ext uri="{9D8B030D-6E8A-4147-A177-3AD203B41FA5}">
                      <a16:colId xmlns:a16="http://schemas.microsoft.com/office/drawing/2014/main" val="361145448"/>
                    </a:ext>
                  </a:extLst>
                </a:gridCol>
              </a:tblGrid>
              <a:tr h="575930">
                <a:tc>
                  <a:txBody>
                    <a:bodyPr/>
                    <a:lstStyle/>
                    <a:p>
                      <a:r>
                        <a:rPr lang="pl-PL" dirty="0"/>
                        <a:t>Zdjęcie</a:t>
                      </a:r>
                    </a:p>
                  </a:txBody>
                  <a:tcPr/>
                </a:tc>
                <a:tc>
                  <a:txBody>
                    <a:bodyPr/>
                    <a:lstStyle/>
                    <a:p>
                      <a:r>
                        <a:rPr lang="pl-PL" dirty="0"/>
                        <a:t>Stopień</a:t>
                      </a:r>
                    </a:p>
                  </a:txBody>
                  <a:tcPr/>
                </a:tc>
                <a:tc>
                  <a:txBody>
                    <a:bodyPr/>
                    <a:lstStyle/>
                    <a:p>
                      <a:r>
                        <a:rPr lang="pl-PL" dirty="0"/>
                        <a:t>Imię i nazwisko</a:t>
                      </a:r>
                    </a:p>
                  </a:txBody>
                  <a:tcPr/>
                </a:tc>
                <a:tc>
                  <a:txBody>
                    <a:bodyPr/>
                    <a:lstStyle/>
                    <a:p>
                      <a:r>
                        <a:rPr lang="pl-PL" dirty="0"/>
                        <a:t>pseudonim</a:t>
                      </a:r>
                    </a:p>
                  </a:txBody>
                  <a:tcPr/>
                </a:tc>
                <a:tc>
                  <a:txBody>
                    <a:bodyPr/>
                    <a:lstStyle/>
                    <a:p>
                      <a:r>
                        <a:rPr lang="pl-PL" dirty="0"/>
                        <a:t>Okres urzędowania</a:t>
                      </a:r>
                    </a:p>
                  </a:txBody>
                  <a:tcPr/>
                </a:tc>
                <a:extLst>
                  <a:ext uri="{0D108BD9-81ED-4DB2-BD59-A6C34878D82A}">
                    <a16:rowId xmlns:a16="http://schemas.microsoft.com/office/drawing/2014/main" val="911677067"/>
                  </a:ext>
                </a:extLst>
              </a:tr>
              <a:tr h="889000">
                <a:tc>
                  <a:txBody>
                    <a:bodyPr/>
                    <a:lstStyle/>
                    <a:p>
                      <a:endParaRPr lang="pl-PL" dirty="0">
                        <a:solidFill>
                          <a:schemeClr val="bg1"/>
                        </a:solidFill>
                      </a:endParaRPr>
                    </a:p>
                  </a:txBody>
                  <a:tcPr/>
                </a:tc>
                <a:tc>
                  <a:txBody>
                    <a:bodyPr/>
                    <a:lstStyle/>
                    <a:p>
                      <a:pPr lvl="0">
                        <a:buNone/>
                      </a:pPr>
                      <a:r>
                        <a:rPr lang="pl-PL" sz="1800" u="none" strike="noStrike" noProof="0" dirty="0">
                          <a:solidFill>
                            <a:schemeClr val="bg1"/>
                          </a:solidFill>
                        </a:rPr>
                        <a:t>Gen. Dyw.</a:t>
                      </a:r>
                      <a:endParaRPr lang="pl-PL" dirty="0">
                        <a:solidFill>
                          <a:schemeClr val="bg1"/>
                        </a:solidFill>
                      </a:endParaRPr>
                    </a:p>
                  </a:txBody>
                  <a:tcPr/>
                </a:tc>
                <a:tc>
                  <a:txBody>
                    <a:bodyPr/>
                    <a:lstStyle/>
                    <a:p>
                      <a:r>
                        <a:rPr lang="pl-PL" dirty="0">
                          <a:solidFill>
                            <a:schemeClr val="bg1"/>
                          </a:solidFill>
                        </a:rPr>
                        <a:t>Michał </a:t>
                      </a:r>
                      <a:r>
                        <a:rPr lang="pl-PL" sz="1800" u="none" strike="noStrike" noProof="0" dirty="0">
                          <a:solidFill>
                            <a:schemeClr val="bg1"/>
                          </a:solidFill>
                        </a:rPr>
                        <a:t>Tokarzewski-Karaszewicz</a:t>
                      </a:r>
                      <a:endParaRPr lang="pl-PL" u="none" dirty="0">
                        <a:solidFill>
                          <a:schemeClr val="bg1"/>
                        </a:solidFill>
                      </a:endParaRPr>
                    </a:p>
                  </a:txBody>
                  <a:tcPr/>
                </a:tc>
                <a:tc>
                  <a:txBody>
                    <a:bodyPr/>
                    <a:lstStyle/>
                    <a:p>
                      <a:r>
                        <a:rPr lang="pl-PL" dirty="0">
                          <a:solidFill>
                            <a:schemeClr val="bg1"/>
                          </a:solidFill>
                        </a:rPr>
                        <a:t>Torwid</a:t>
                      </a:r>
                    </a:p>
                  </a:txBody>
                  <a:tcPr/>
                </a:tc>
                <a:tc>
                  <a:txBody>
                    <a:bodyPr/>
                    <a:lstStyle/>
                    <a:p>
                      <a:pPr lvl="0">
                        <a:buNone/>
                      </a:pPr>
                      <a:r>
                        <a:rPr lang="pl-PL" sz="1800" b="0" i="0" u="none" strike="noStrike" noProof="0" dirty="0">
                          <a:solidFill>
                            <a:schemeClr val="bg1"/>
                          </a:solidFill>
                          <a:latin typeface="Source Sans Pro"/>
                        </a:rPr>
                        <a:t>27 IX 1939 – marzec 1940</a:t>
                      </a:r>
                      <a:endParaRPr lang="pl-PL" dirty="0">
                        <a:solidFill>
                          <a:schemeClr val="bg1"/>
                        </a:solidFill>
                      </a:endParaRPr>
                    </a:p>
                  </a:txBody>
                  <a:tcPr/>
                </a:tc>
                <a:extLst>
                  <a:ext uri="{0D108BD9-81ED-4DB2-BD59-A6C34878D82A}">
                    <a16:rowId xmlns:a16="http://schemas.microsoft.com/office/drawing/2014/main" val="3976031086"/>
                  </a:ext>
                </a:extLst>
              </a:tr>
              <a:tr h="777875">
                <a:tc>
                  <a:txBody>
                    <a:bodyPr/>
                    <a:lstStyle/>
                    <a:p>
                      <a:endParaRPr lang="pl-PL" dirty="0">
                        <a:solidFill>
                          <a:schemeClr val="bg1"/>
                        </a:solidFill>
                      </a:endParaRPr>
                    </a:p>
                  </a:txBody>
                  <a:tcPr/>
                </a:tc>
                <a:tc>
                  <a:txBody>
                    <a:bodyPr/>
                    <a:lstStyle/>
                    <a:p>
                      <a:r>
                        <a:rPr lang="pl-PL" dirty="0">
                          <a:solidFill>
                            <a:schemeClr val="bg1"/>
                          </a:solidFill>
                        </a:rPr>
                        <a:t>Gen. Broni</a:t>
                      </a:r>
                    </a:p>
                  </a:txBody>
                  <a:tcPr/>
                </a:tc>
                <a:tc>
                  <a:txBody>
                    <a:bodyPr/>
                    <a:lstStyle/>
                    <a:p>
                      <a:r>
                        <a:rPr lang="pl-PL" dirty="0">
                          <a:solidFill>
                            <a:schemeClr val="bg1"/>
                          </a:solidFill>
                        </a:rPr>
                        <a:t>Kazimierz Sosnowski</a:t>
                      </a:r>
                    </a:p>
                  </a:txBody>
                  <a:tcPr/>
                </a:tc>
                <a:tc>
                  <a:txBody>
                    <a:bodyPr/>
                    <a:lstStyle/>
                    <a:p>
                      <a:r>
                        <a:rPr lang="pl-PL" dirty="0" err="1">
                          <a:solidFill>
                            <a:schemeClr val="bg1"/>
                          </a:solidFill>
                        </a:rPr>
                        <a:t>Godziemba</a:t>
                      </a:r>
                    </a:p>
                  </a:txBody>
                  <a:tcPr/>
                </a:tc>
                <a:tc>
                  <a:txBody>
                    <a:bodyPr/>
                    <a:lstStyle/>
                    <a:p>
                      <a:pPr lvl="0">
                        <a:buNone/>
                      </a:pPr>
                      <a:r>
                        <a:rPr lang="pl-PL" sz="1800" b="0" i="0" u="none" strike="noStrike" noProof="0" dirty="0">
                          <a:solidFill>
                            <a:schemeClr val="bg1"/>
                          </a:solidFill>
                          <a:latin typeface="Source Sans Pro"/>
                        </a:rPr>
                        <a:t>marzec 1940 – 18 VI 1940</a:t>
                      </a:r>
                      <a:endParaRPr lang="pl-PL" dirty="0">
                        <a:solidFill>
                          <a:schemeClr val="bg1"/>
                        </a:solidFill>
                      </a:endParaRPr>
                    </a:p>
                  </a:txBody>
                  <a:tcPr/>
                </a:tc>
                <a:extLst>
                  <a:ext uri="{0D108BD9-81ED-4DB2-BD59-A6C34878D82A}">
                    <a16:rowId xmlns:a16="http://schemas.microsoft.com/office/drawing/2014/main" val="2095823674"/>
                  </a:ext>
                </a:extLst>
              </a:tr>
              <a:tr h="809625">
                <a:tc>
                  <a:txBody>
                    <a:bodyPr/>
                    <a:lstStyle/>
                    <a:p>
                      <a:endParaRPr lang="pl-PL" dirty="0">
                        <a:solidFill>
                          <a:schemeClr val="bg1"/>
                        </a:solidFill>
                      </a:endParaRPr>
                    </a:p>
                  </a:txBody>
                  <a:tcPr/>
                </a:tc>
                <a:tc>
                  <a:txBody>
                    <a:bodyPr/>
                    <a:lstStyle/>
                    <a:p>
                      <a:r>
                        <a:rPr lang="pl-PL" dirty="0">
                          <a:solidFill>
                            <a:schemeClr val="bg1"/>
                          </a:solidFill>
                        </a:rPr>
                        <a:t>Gen. Dyw.</a:t>
                      </a:r>
                    </a:p>
                  </a:txBody>
                  <a:tcPr/>
                </a:tc>
                <a:tc>
                  <a:txBody>
                    <a:bodyPr/>
                    <a:lstStyle/>
                    <a:p>
                      <a:r>
                        <a:rPr lang="pl-PL" dirty="0" err="1">
                          <a:solidFill>
                            <a:schemeClr val="bg1"/>
                          </a:solidFill>
                        </a:rPr>
                        <a:t>StefanRowecki</a:t>
                      </a:r>
                    </a:p>
                  </a:txBody>
                  <a:tcPr/>
                </a:tc>
                <a:tc>
                  <a:txBody>
                    <a:bodyPr/>
                    <a:lstStyle/>
                    <a:p>
                      <a:r>
                        <a:rPr lang="pl-PL" dirty="0">
                          <a:solidFill>
                            <a:schemeClr val="bg1"/>
                          </a:solidFill>
                        </a:rPr>
                        <a:t>Grot</a:t>
                      </a:r>
                    </a:p>
                  </a:txBody>
                  <a:tcPr/>
                </a:tc>
                <a:tc>
                  <a:txBody>
                    <a:bodyPr/>
                    <a:lstStyle/>
                    <a:p>
                      <a:pPr lvl="0">
                        <a:buNone/>
                      </a:pPr>
                      <a:r>
                        <a:rPr lang="pl-PL" sz="1800" b="0" i="0" u="none" strike="noStrike" noProof="0" dirty="0">
                          <a:solidFill>
                            <a:schemeClr val="bg1"/>
                          </a:solidFill>
                          <a:latin typeface="Source Sans Pro"/>
                        </a:rPr>
                        <a:t>18 VI 1940 – 30 VI 1943</a:t>
                      </a:r>
                      <a:endParaRPr lang="pl-PL" dirty="0">
                        <a:solidFill>
                          <a:schemeClr val="bg1"/>
                        </a:solidFill>
                      </a:endParaRPr>
                    </a:p>
                  </a:txBody>
                  <a:tcPr/>
                </a:tc>
                <a:extLst>
                  <a:ext uri="{0D108BD9-81ED-4DB2-BD59-A6C34878D82A}">
                    <a16:rowId xmlns:a16="http://schemas.microsoft.com/office/drawing/2014/main" val="3054703594"/>
                  </a:ext>
                </a:extLst>
              </a:tr>
              <a:tr h="730250">
                <a:tc>
                  <a:txBody>
                    <a:bodyPr/>
                    <a:lstStyle/>
                    <a:p>
                      <a:endParaRPr lang="pl-PL" dirty="0">
                        <a:solidFill>
                          <a:schemeClr val="bg1"/>
                        </a:solidFill>
                      </a:endParaRPr>
                    </a:p>
                  </a:txBody>
                  <a:tcPr/>
                </a:tc>
                <a:tc>
                  <a:txBody>
                    <a:bodyPr/>
                    <a:lstStyle/>
                    <a:p>
                      <a:r>
                        <a:rPr lang="pl-PL" dirty="0">
                          <a:solidFill>
                            <a:schemeClr val="bg1"/>
                          </a:solidFill>
                        </a:rPr>
                        <a:t>Gen. Dyw.</a:t>
                      </a:r>
                    </a:p>
                  </a:txBody>
                  <a:tcPr/>
                </a:tc>
                <a:tc>
                  <a:txBody>
                    <a:bodyPr/>
                    <a:lstStyle/>
                    <a:p>
                      <a:r>
                        <a:rPr lang="pl-PL" dirty="0">
                          <a:solidFill>
                            <a:schemeClr val="bg1"/>
                          </a:solidFill>
                        </a:rPr>
                        <a:t>Tadeusz Komorowski</a:t>
                      </a:r>
                    </a:p>
                  </a:txBody>
                  <a:tcPr/>
                </a:tc>
                <a:tc>
                  <a:txBody>
                    <a:bodyPr/>
                    <a:lstStyle/>
                    <a:p>
                      <a:r>
                        <a:rPr lang="pl-PL" dirty="0">
                          <a:solidFill>
                            <a:schemeClr val="bg1"/>
                          </a:solidFill>
                        </a:rPr>
                        <a:t>Bór</a:t>
                      </a:r>
                    </a:p>
                  </a:txBody>
                  <a:tcPr/>
                </a:tc>
                <a:tc>
                  <a:txBody>
                    <a:bodyPr/>
                    <a:lstStyle/>
                    <a:p>
                      <a:pPr lvl="0">
                        <a:buNone/>
                      </a:pPr>
                      <a:r>
                        <a:rPr lang="pl-PL" sz="1800" b="0" i="0" u="none" strike="noStrike" noProof="0" dirty="0">
                          <a:solidFill>
                            <a:schemeClr val="bg1"/>
                          </a:solidFill>
                          <a:latin typeface="Source Sans Pro"/>
                        </a:rPr>
                        <a:t>lipiec 1943 – 2 X 1944</a:t>
                      </a:r>
                      <a:endParaRPr lang="pl-PL" dirty="0">
                        <a:solidFill>
                          <a:schemeClr val="bg1"/>
                        </a:solidFill>
                      </a:endParaRPr>
                    </a:p>
                  </a:txBody>
                  <a:tcPr/>
                </a:tc>
                <a:extLst>
                  <a:ext uri="{0D108BD9-81ED-4DB2-BD59-A6C34878D82A}">
                    <a16:rowId xmlns:a16="http://schemas.microsoft.com/office/drawing/2014/main" val="355896067"/>
                  </a:ext>
                </a:extLst>
              </a:tr>
              <a:tr h="936625">
                <a:tc>
                  <a:txBody>
                    <a:bodyPr/>
                    <a:lstStyle/>
                    <a:p>
                      <a:endParaRPr lang="pl-PL" dirty="0">
                        <a:solidFill>
                          <a:schemeClr val="bg1"/>
                        </a:solidFill>
                      </a:endParaRPr>
                    </a:p>
                  </a:txBody>
                  <a:tcPr/>
                </a:tc>
                <a:tc>
                  <a:txBody>
                    <a:bodyPr/>
                    <a:lstStyle/>
                    <a:p>
                      <a:r>
                        <a:rPr lang="pl-PL" dirty="0">
                          <a:solidFill>
                            <a:schemeClr val="bg1"/>
                          </a:solidFill>
                        </a:rPr>
                        <a:t>Gen. Bryg.</a:t>
                      </a:r>
                    </a:p>
                  </a:txBody>
                  <a:tcPr/>
                </a:tc>
                <a:tc>
                  <a:txBody>
                    <a:bodyPr/>
                    <a:lstStyle/>
                    <a:p>
                      <a:r>
                        <a:rPr lang="pl-PL" dirty="0">
                          <a:solidFill>
                            <a:schemeClr val="bg1"/>
                          </a:solidFill>
                        </a:rPr>
                        <a:t>Leopold Okulicki</a:t>
                      </a:r>
                    </a:p>
                  </a:txBody>
                  <a:tcPr/>
                </a:tc>
                <a:tc>
                  <a:txBody>
                    <a:bodyPr/>
                    <a:lstStyle/>
                    <a:p>
                      <a:r>
                        <a:rPr lang="pl-PL" dirty="0">
                          <a:solidFill>
                            <a:schemeClr val="bg1"/>
                          </a:solidFill>
                        </a:rPr>
                        <a:t>Niedźwiadek</a:t>
                      </a:r>
                    </a:p>
                  </a:txBody>
                  <a:tcPr/>
                </a:tc>
                <a:tc>
                  <a:txBody>
                    <a:bodyPr/>
                    <a:lstStyle/>
                    <a:p>
                      <a:r>
                        <a:rPr lang="pl-PL" dirty="0">
                          <a:solidFill>
                            <a:schemeClr val="bg1"/>
                          </a:solidFill>
                        </a:rPr>
                        <a:t>3 X 1944 – 17 I 1945</a:t>
                      </a:r>
                    </a:p>
                  </a:txBody>
                  <a:tcPr/>
                </a:tc>
                <a:extLst>
                  <a:ext uri="{0D108BD9-81ED-4DB2-BD59-A6C34878D82A}">
                    <a16:rowId xmlns:a16="http://schemas.microsoft.com/office/drawing/2014/main" val="4000622246"/>
                  </a:ext>
                </a:extLst>
              </a:tr>
            </a:tbl>
          </a:graphicData>
        </a:graphic>
      </p:graphicFrame>
      <p:pic>
        <p:nvPicPr>
          <p:cNvPr id="11" name="Obraz 11" descr="Obraz zawierający osoba, mężczyzna, zdjęcie, jednolite&#10;&#10;Opis wygenerowany automatycznie">
            <a:extLst>
              <a:ext uri="{FF2B5EF4-FFF2-40B4-BE49-F238E27FC236}">
                <a16:creationId xmlns:a16="http://schemas.microsoft.com/office/drawing/2014/main" id="{42727AF7-A355-4CF4-9ACC-28EF78ADFB4E}"/>
              </a:ext>
            </a:extLst>
          </p:cNvPr>
          <p:cNvPicPr>
            <a:picLocks noChangeAspect="1"/>
          </p:cNvPicPr>
          <p:nvPr/>
        </p:nvPicPr>
        <p:blipFill>
          <a:blip r:embed="rId2"/>
          <a:stretch>
            <a:fillRect/>
          </a:stretch>
        </p:blipFill>
        <p:spPr>
          <a:xfrm>
            <a:off x="1372139" y="2415307"/>
            <a:ext cx="476250" cy="733425"/>
          </a:xfrm>
          <a:prstGeom prst="rect">
            <a:avLst/>
          </a:prstGeom>
        </p:spPr>
      </p:pic>
      <p:pic>
        <p:nvPicPr>
          <p:cNvPr id="12" name="Obraz 12" descr="Obraz zawierający osoba, zdjęcie, jednolite, zewnętrzne&#10;&#10;Opis wygenerowany automatycznie">
            <a:extLst>
              <a:ext uri="{FF2B5EF4-FFF2-40B4-BE49-F238E27FC236}">
                <a16:creationId xmlns:a16="http://schemas.microsoft.com/office/drawing/2014/main" id="{FF9A5809-1430-4B22-B551-8AA12651561D}"/>
              </a:ext>
            </a:extLst>
          </p:cNvPr>
          <p:cNvPicPr>
            <a:picLocks noChangeAspect="1"/>
          </p:cNvPicPr>
          <p:nvPr/>
        </p:nvPicPr>
        <p:blipFill>
          <a:blip r:embed="rId3"/>
          <a:stretch>
            <a:fillRect/>
          </a:stretch>
        </p:blipFill>
        <p:spPr>
          <a:xfrm>
            <a:off x="1372139" y="3244161"/>
            <a:ext cx="476250" cy="657225"/>
          </a:xfrm>
          <a:prstGeom prst="rect">
            <a:avLst/>
          </a:prstGeom>
        </p:spPr>
      </p:pic>
      <p:pic>
        <p:nvPicPr>
          <p:cNvPr id="13" name="Obraz 13" descr="Obraz zawierający mężczyzna, osoba, noszenie, zdjęcie&#10;&#10;Opis wygenerowany automatycznie">
            <a:extLst>
              <a:ext uri="{FF2B5EF4-FFF2-40B4-BE49-F238E27FC236}">
                <a16:creationId xmlns:a16="http://schemas.microsoft.com/office/drawing/2014/main" id="{F991A0DB-7A4E-4844-92D1-E392501E79D5}"/>
              </a:ext>
            </a:extLst>
          </p:cNvPr>
          <p:cNvPicPr>
            <a:picLocks noChangeAspect="1"/>
          </p:cNvPicPr>
          <p:nvPr/>
        </p:nvPicPr>
        <p:blipFill>
          <a:blip r:embed="rId4"/>
          <a:stretch>
            <a:fillRect/>
          </a:stretch>
        </p:blipFill>
        <p:spPr>
          <a:xfrm>
            <a:off x="1372139" y="3982259"/>
            <a:ext cx="476250" cy="676275"/>
          </a:xfrm>
          <a:prstGeom prst="rect">
            <a:avLst/>
          </a:prstGeom>
        </p:spPr>
      </p:pic>
      <p:pic>
        <p:nvPicPr>
          <p:cNvPr id="14" name="Obraz 14" descr="Obraz zawierający mężczyzna, osoba, jednolite, zdjęcie&#10;&#10;Opis wygenerowany automatycznie">
            <a:extLst>
              <a:ext uri="{FF2B5EF4-FFF2-40B4-BE49-F238E27FC236}">
                <a16:creationId xmlns:a16="http://schemas.microsoft.com/office/drawing/2014/main" id="{727C0254-150E-4128-A88A-4654159C11A4}"/>
              </a:ext>
            </a:extLst>
          </p:cNvPr>
          <p:cNvPicPr>
            <a:picLocks noChangeAspect="1"/>
          </p:cNvPicPr>
          <p:nvPr/>
        </p:nvPicPr>
        <p:blipFill>
          <a:blip r:embed="rId5"/>
          <a:stretch>
            <a:fillRect/>
          </a:stretch>
        </p:blipFill>
        <p:spPr>
          <a:xfrm>
            <a:off x="1372139" y="4844631"/>
            <a:ext cx="476250" cy="590550"/>
          </a:xfrm>
          <a:prstGeom prst="rect">
            <a:avLst/>
          </a:prstGeom>
        </p:spPr>
      </p:pic>
      <p:pic>
        <p:nvPicPr>
          <p:cNvPr id="15" name="Obraz 15" descr="Obraz zawierający osoba, zdjęcie, kostium, mężczyzna&#10;&#10;Opis wygenerowany automatycznie">
            <a:extLst>
              <a:ext uri="{FF2B5EF4-FFF2-40B4-BE49-F238E27FC236}">
                <a16:creationId xmlns:a16="http://schemas.microsoft.com/office/drawing/2014/main" id="{8DC65FF7-B9A3-4F38-B0A7-38EED34F89FB}"/>
              </a:ext>
            </a:extLst>
          </p:cNvPr>
          <p:cNvPicPr>
            <a:picLocks noChangeAspect="1"/>
          </p:cNvPicPr>
          <p:nvPr/>
        </p:nvPicPr>
        <p:blipFill>
          <a:blip r:embed="rId6"/>
          <a:stretch>
            <a:fillRect/>
          </a:stretch>
        </p:blipFill>
        <p:spPr>
          <a:xfrm>
            <a:off x="1372139" y="5625951"/>
            <a:ext cx="476250" cy="638175"/>
          </a:xfrm>
          <a:prstGeom prst="rect">
            <a:avLst/>
          </a:prstGeom>
        </p:spPr>
      </p:pic>
      <p:sp>
        <p:nvSpPr>
          <p:cNvPr id="16" name="Strzałka: w prawo 15">
            <a:extLst>
              <a:ext uri="{FF2B5EF4-FFF2-40B4-BE49-F238E27FC236}">
                <a16:creationId xmlns:a16="http://schemas.microsoft.com/office/drawing/2014/main" id="{BF4BC761-069A-4B0A-93B6-8B7BC7E31DD1}"/>
              </a:ext>
            </a:extLst>
          </p:cNvPr>
          <p:cNvSpPr/>
          <p:nvPr/>
        </p:nvSpPr>
        <p:spPr>
          <a:xfrm>
            <a:off x="143400" y="5702722"/>
            <a:ext cx="977660" cy="488830"/>
          </a:xfrm>
          <a:prstGeom prst="rightArrow">
            <a:avLst/>
          </a:prstGeom>
          <a:solidFill>
            <a:srgbClr val="BB86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6581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B871B57B-4827-408B-A084-53954C8FB943}"/>
              </a:ext>
            </a:extLst>
          </p:cNvPr>
          <p:cNvPicPr>
            <a:picLocks noChangeAspect="1"/>
          </p:cNvPicPr>
          <p:nvPr/>
        </p:nvPicPr>
        <p:blipFill rotWithShape="1">
          <a:blip r:embed="rId2"/>
          <a:srcRect l="14720" r="18532" b="3"/>
          <a:stretch/>
        </p:blipFill>
        <p:spPr>
          <a:xfrm>
            <a:off x="6536411" y="254456"/>
            <a:ext cx="4203526" cy="4203526"/>
          </a:xfrm>
          <a:custGeom>
            <a:avLst/>
            <a:gdLst/>
            <a:ahLst/>
            <a:cxnLst/>
            <a:rect l="l" t="t" r="r" b="b"/>
            <a:pathLst>
              <a:path w="2813056" h="2813056">
                <a:moveTo>
                  <a:pt x="1406528" y="0"/>
                </a:moveTo>
                <a:cubicBezTo>
                  <a:pt x="2183332" y="0"/>
                  <a:pt x="2813056" y="629724"/>
                  <a:pt x="2813056" y="1406528"/>
                </a:cubicBezTo>
                <a:cubicBezTo>
                  <a:pt x="2813056" y="2183332"/>
                  <a:pt x="2183332" y="2813056"/>
                  <a:pt x="1406528" y="2813056"/>
                </a:cubicBezTo>
                <a:cubicBezTo>
                  <a:pt x="629724" y="2813056"/>
                  <a:pt x="0" y="2183332"/>
                  <a:pt x="0" y="1406528"/>
                </a:cubicBezTo>
                <a:cubicBezTo>
                  <a:pt x="0" y="629724"/>
                  <a:pt x="629724" y="0"/>
                  <a:pt x="1406528" y="0"/>
                </a:cubicBezTo>
                <a:close/>
              </a:path>
            </a:pathLst>
          </a:custGeom>
        </p:spPr>
      </p:pic>
      <p:sp>
        <p:nvSpPr>
          <p:cNvPr id="19"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7014" y="1128803"/>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B369A2E-99B1-4A2B-9343-957A6C165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0778" y="1131641"/>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254" y="1065353"/>
            <a:ext cx="5290997" cy="529099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EDCED-EC2C-4605-837A-39B20DDA016F}"/>
              </a:ext>
            </a:extLst>
          </p:cNvPr>
          <p:cNvSpPr>
            <a:spLocks noGrp="1"/>
          </p:cNvSpPr>
          <p:nvPr>
            <p:ph type="ctrTitle"/>
          </p:nvPr>
        </p:nvSpPr>
        <p:spPr>
          <a:xfrm>
            <a:off x="2545517" y="1790519"/>
            <a:ext cx="3624471" cy="2577893"/>
          </a:xfrm>
        </p:spPr>
        <p:txBody>
          <a:bodyPr>
            <a:normAutofit/>
          </a:bodyPr>
          <a:lstStyle/>
          <a:p>
            <a:r>
              <a:rPr lang="pl-PL" sz="2900">
                <a:latin typeface="Bodoni MT"/>
                <a:cs typeface="Calibri Light"/>
              </a:rPr>
              <a:t>Leopold Okulicki</a:t>
            </a:r>
            <a:endParaRPr lang="pl-PL" sz="2900">
              <a:latin typeface="Bodoni MT"/>
            </a:endParaRPr>
          </a:p>
        </p:txBody>
      </p:sp>
      <p:sp>
        <p:nvSpPr>
          <p:cNvPr id="25"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Graphic 212">
            <a:extLst>
              <a:ext uri="{FF2B5EF4-FFF2-40B4-BE49-F238E27FC236}">
                <a16:creationId xmlns:a16="http://schemas.microsoft.com/office/drawing/2014/main" id="{B3D7D008-0B6D-4161-BEDA-6AF6A03BC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E0339FE9-6931-4B68-8E22-6539BB608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5353"/>
            <a:ext cx="1861854" cy="717514"/>
            <a:chOff x="0" y="1065353"/>
            <a:chExt cx="1861854" cy="717514"/>
          </a:xfrm>
          <a:solidFill>
            <a:srgbClr val="FFFFFF"/>
          </a:solidFill>
        </p:grpSpPr>
        <p:sp>
          <p:nvSpPr>
            <p:cNvPr id="30" name="Freeform: Shape 29">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1" name="Freeform: Shape 3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3" name="Group 32">
            <a:extLst>
              <a:ext uri="{FF2B5EF4-FFF2-40B4-BE49-F238E27FC236}">
                <a16:creationId xmlns:a16="http://schemas.microsoft.com/office/drawing/2014/main" id="{D0218489-E03B-4E4F-9ADA-EC579122A1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5353"/>
            <a:ext cx="1861854" cy="717514"/>
            <a:chOff x="0" y="1065353"/>
            <a:chExt cx="1861854" cy="717514"/>
          </a:xfrm>
          <a:solidFill>
            <a:schemeClr val="tx1"/>
          </a:solidFill>
        </p:grpSpPr>
        <p:sp>
          <p:nvSpPr>
            <p:cNvPr id="34" name="Freeform: Shape 33">
              <a:extLst>
                <a:ext uri="{FF2B5EF4-FFF2-40B4-BE49-F238E27FC236}">
                  <a16:creationId xmlns:a16="http://schemas.microsoft.com/office/drawing/2014/main" id="{D36F491E-9A40-46C5-BD55-356F15025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5" name="Freeform: Shape 34">
              <a:extLst>
                <a:ext uri="{FF2B5EF4-FFF2-40B4-BE49-F238E27FC236}">
                  <a16:creationId xmlns:a16="http://schemas.microsoft.com/office/drawing/2014/main" id="{0EC201AA-621E-4837-A31C-D061443F7C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88320" y="4140693"/>
            <a:ext cx="1054466" cy="469689"/>
            <a:chOff x="9841624" y="4115729"/>
            <a:chExt cx="602169" cy="268223"/>
          </a:xfrm>
          <a:solidFill>
            <a:schemeClr val="tx1"/>
          </a:solidFill>
        </p:grpSpPr>
        <p:sp>
          <p:nvSpPr>
            <p:cNvPr id="38" name="Freeform: Shape 3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4" name="Oval 43">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6AA707BA-98B0-47C5-B34A-63D60A010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60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19D2-D828-45B4-AD22-301151D92D32}"/>
              </a:ext>
            </a:extLst>
          </p:cNvPr>
          <p:cNvSpPr>
            <a:spLocks noGrp="1"/>
          </p:cNvSpPr>
          <p:nvPr>
            <p:ph type="title"/>
          </p:nvPr>
        </p:nvSpPr>
        <p:spPr/>
        <p:txBody>
          <a:bodyPr/>
          <a:lstStyle/>
          <a:p>
            <a:r>
              <a:rPr lang="pl-PL">
                <a:ea typeface="Source Sans Pro"/>
              </a:rPr>
              <a:t>Leopold Okulicki</a:t>
            </a:r>
          </a:p>
        </p:txBody>
      </p:sp>
      <p:sp>
        <p:nvSpPr>
          <p:cNvPr id="3" name="Content Placeholder 2">
            <a:extLst>
              <a:ext uri="{FF2B5EF4-FFF2-40B4-BE49-F238E27FC236}">
                <a16:creationId xmlns:a16="http://schemas.microsoft.com/office/drawing/2014/main" id="{C1B10DB9-39EB-48F9-A6DA-8643EE0690A8}"/>
              </a:ext>
            </a:extLst>
          </p:cNvPr>
          <p:cNvSpPr>
            <a:spLocks noGrp="1"/>
          </p:cNvSpPr>
          <p:nvPr>
            <p:ph idx="1"/>
          </p:nvPr>
        </p:nvSpPr>
        <p:spPr>
          <a:xfrm>
            <a:off x="838200" y="2070040"/>
            <a:ext cx="10515600" cy="4106923"/>
          </a:xfrm>
        </p:spPr>
        <p:txBody>
          <a:bodyPr vert="horz" lIns="91440" tIns="45720" rIns="91440" bIns="45720" rtlCol="0" anchor="t">
            <a:noAutofit/>
          </a:bodyPr>
          <a:lstStyle/>
          <a:p>
            <a:pPr>
              <a:lnSpc>
                <a:spcPct val="170000"/>
              </a:lnSpc>
            </a:pPr>
            <a:r>
              <a:rPr lang="pl-PL" sz="1600">
                <a:ea typeface="+mn-lt"/>
                <a:cs typeface="+mn-lt"/>
              </a:rPr>
              <a:t>Urodził się 12 listopada 1898 roku w Bratucicach w powiecie bocheńskim. Był synem Błażeja Okulickiego i Anny </a:t>
            </a:r>
            <a:r>
              <a:rPr lang="pl-PL" sz="1600" err="1">
                <a:ea typeface="+mn-lt"/>
                <a:cs typeface="+mn-lt"/>
              </a:rPr>
              <a:t>Korcyl</a:t>
            </a:r>
            <a:r>
              <a:rPr lang="pl-PL" sz="1600">
                <a:ea typeface="+mn-lt"/>
                <a:cs typeface="+mn-lt"/>
              </a:rPr>
              <a:t>. Co ciekawe, rodzina Leopolda miała chłopskie korzenie, jednakże wraz ze stopniowym powodzeniem materialnym i uznaniem społecznym podniosła swój status, czego wyrazem była zmiana nazwiska z Kicka na Okulicki w latach siedemdziesiątych XIX wieku. Leopold rozpoczął edukację w szkole powszechnej w Okulicach. Następnie pobierał nauki w gimnazjum w Bochni. Być może taka droga wskazywała, iż Okulicki przeznaczony był do seminarium. Sam zresztą wspominał później, iż planowano dla niego zawód księdza. Niestety, plany rodziny zostały przekreślone, gdy Leopold zaczął angażować się w życie polityczne oraz stał się członkiem organizacji niepodległościowych.</a:t>
            </a:r>
            <a:endParaRPr lang="pl-PL" sz="1600">
              <a:ea typeface="Source Sans Pro"/>
            </a:endParaRPr>
          </a:p>
        </p:txBody>
      </p:sp>
    </p:spTree>
    <p:extLst>
      <p:ext uri="{BB962C8B-B14F-4D97-AF65-F5344CB8AC3E}">
        <p14:creationId xmlns:p14="http://schemas.microsoft.com/office/powerpoint/2010/main" val="2129966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C3BB-A7A6-4E2F-BE74-61C3BCE0EEC3}"/>
              </a:ext>
            </a:extLst>
          </p:cNvPr>
          <p:cNvSpPr>
            <a:spLocks noGrp="1"/>
          </p:cNvSpPr>
          <p:nvPr>
            <p:ph type="title"/>
          </p:nvPr>
        </p:nvSpPr>
        <p:spPr/>
        <p:txBody>
          <a:bodyPr/>
          <a:lstStyle/>
          <a:p>
            <a:r>
              <a:rPr lang="pl-PL" dirty="0">
                <a:ea typeface="Source Sans Pro"/>
              </a:rPr>
              <a:t>Akt urodzenia Leopolda Okulickiego</a:t>
            </a:r>
            <a:endParaRPr lang="pl-PL" dirty="0"/>
          </a:p>
        </p:txBody>
      </p:sp>
      <p:pic>
        <p:nvPicPr>
          <p:cNvPr id="3" name="Obraz 3" descr="Obraz zawierający tekst&#10;&#10;Opis wygenerowany automatycznie">
            <a:extLst>
              <a:ext uri="{FF2B5EF4-FFF2-40B4-BE49-F238E27FC236}">
                <a16:creationId xmlns:a16="http://schemas.microsoft.com/office/drawing/2014/main" id="{30DAA65C-BAA8-4FC2-BA4F-129664540907}"/>
              </a:ext>
            </a:extLst>
          </p:cNvPr>
          <p:cNvPicPr>
            <a:picLocks noChangeAspect="1"/>
          </p:cNvPicPr>
          <p:nvPr/>
        </p:nvPicPr>
        <p:blipFill>
          <a:blip r:embed="rId2"/>
          <a:stretch>
            <a:fillRect/>
          </a:stretch>
        </p:blipFill>
        <p:spPr>
          <a:xfrm>
            <a:off x="281797" y="2089300"/>
            <a:ext cx="11772180" cy="2895062"/>
          </a:xfrm>
          <a:prstGeom prst="rect">
            <a:avLst/>
          </a:prstGeom>
        </p:spPr>
      </p:pic>
    </p:spTree>
    <p:extLst>
      <p:ext uri="{BB962C8B-B14F-4D97-AF65-F5344CB8AC3E}">
        <p14:creationId xmlns:p14="http://schemas.microsoft.com/office/powerpoint/2010/main" val="1678769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F3C1-6307-4836-8B6B-DBE5FD4F2B8E}"/>
              </a:ext>
            </a:extLst>
          </p:cNvPr>
          <p:cNvSpPr>
            <a:spLocks noGrp="1"/>
          </p:cNvSpPr>
          <p:nvPr>
            <p:ph type="title"/>
          </p:nvPr>
        </p:nvSpPr>
        <p:spPr>
          <a:xfrm>
            <a:off x="838200" y="365125"/>
            <a:ext cx="5253487" cy="922998"/>
          </a:xfrm>
        </p:spPr>
        <p:txBody>
          <a:bodyPr>
            <a:normAutofit/>
          </a:bodyPr>
          <a:lstStyle/>
          <a:p>
            <a:r>
              <a:rPr lang="pl-PL">
                <a:latin typeface="Source Sans Pro"/>
                <a:ea typeface="Source Sans Pro"/>
              </a:rPr>
              <a:t>Przebieg służby</a:t>
            </a:r>
          </a:p>
        </p:txBody>
      </p:sp>
      <p:sp>
        <p:nvSpPr>
          <p:cNvPr id="3" name="Content Placeholder 2">
            <a:extLst>
              <a:ext uri="{FF2B5EF4-FFF2-40B4-BE49-F238E27FC236}">
                <a16:creationId xmlns:a16="http://schemas.microsoft.com/office/drawing/2014/main" id="{A2F84FF5-B5D8-4021-9382-CC6A67FEC11D}"/>
              </a:ext>
            </a:extLst>
          </p:cNvPr>
          <p:cNvSpPr>
            <a:spLocks noGrp="1"/>
          </p:cNvSpPr>
          <p:nvPr>
            <p:ph idx="1"/>
          </p:nvPr>
        </p:nvSpPr>
        <p:spPr>
          <a:xfrm>
            <a:off x="406879" y="1423058"/>
            <a:ext cx="10573109" cy="5070205"/>
          </a:xfrm>
        </p:spPr>
        <p:txBody>
          <a:bodyPr vert="horz" lIns="91440" tIns="45720" rIns="91440" bIns="45720" rtlCol="0" anchor="t">
            <a:noAutofit/>
          </a:bodyPr>
          <a:lstStyle/>
          <a:p>
            <a:pPr>
              <a:lnSpc>
                <a:spcPct val="170000"/>
              </a:lnSpc>
            </a:pPr>
            <a:r>
              <a:rPr lang="pl-PL" sz="1600">
                <a:ea typeface="+mn-lt"/>
                <a:cs typeface="+mn-lt"/>
              </a:rPr>
              <a:t>Okulicki od 1913 roku był członkiem Związku Strzeleckiego, rok później uzyskał stopień podoficerski. W połowie sierpnia 1914 roku uciekł z domu z zamiarem wstąpienia do Legionów Polskich. Z uwagi na wiek został odesłany do domu, jednak nie zrezygnował i w październiku następnego roku ponownie spróbował zrealizować swoje plany. Wstąpił w szeregi 3 pułku piechoty Legionów Polskich.</a:t>
            </a:r>
            <a:endParaRPr lang="pl-PL" sz="1600">
              <a:ea typeface="Source Sans Pro"/>
            </a:endParaRPr>
          </a:p>
          <a:p>
            <a:pPr>
              <a:lnSpc>
                <a:spcPct val="170000"/>
              </a:lnSpc>
            </a:pPr>
            <a:r>
              <a:rPr lang="pl-PL" sz="1600">
                <a:ea typeface="+mn-lt"/>
                <a:cs typeface="+mn-lt"/>
              </a:rPr>
              <a:t>Między innymi brał udział w walkach pod </a:t>
            </a:r>
            <a:r>
              <a:rPr lang="pl-PL" sz="1600" err="1">
                <a:ea typeface="+mn-lt"/>
                <a:cs typeface="+mn-lt"/>
              </a:rPr>
              <a:t>Kosiuchnówką</a:t>
            </a:r>
            <a:r>
              <a:rPr lang="pl-PL" sz="1600">
                <a:ea typeface="+mn-lt"/>
                <a:cs typeface="+mn-lt"/>
              </a:rPr>
              <a:t>. Po kryzysie przysięgowym został wcielony do armii austriackiej. Po ucieczce z wojska na początku 1918 roku wstąpił do Polskiej Organizacji Wojskowej w Krakowie. W rodzinnych stronach zorganizował oddział POW, z którym brał udział w rozbrajaniu Niemców. W listopadzie 1918 roku został oficerem Wojska Polskiego. Walczył z Ukraińcami w obronie Lwowa. Od maja 1919 pułk piechoty, w którym służył, został skierowany na front w wojnie polsko-bolszewickiej. Kilkakrotnie ranny w walkach</a:t>
            </a:r>
            <a:r>
              <a:rPr lang="pl-PL" sz="1600" u="sng">
                <a:ea typeface="+mn-lt"/>
                <a:cs typeface="+mn-lt"/>
              </a:rPr>
              <a:t> został odznaczony za odwagę Srebrnym Krzyżem Virtuti Militari oraz trzykrotnie Krzyżem Walecznych.</a:t>
            </a:r>
            <a:r>
              <a:rPr lang="pl-PL" sz="1600">
                <a:ea typeface="+mn-lt"/>
                <a:cs typeface="+mn-lt"/>
              </a:rPr>
              <a:t> W dwudziestoleciu międzywojennym Leopold Okulicki był zawodowym żołnierzem.</a:t>
            </a:r>
            <a:endParaRPr lang="pl-PL" sz="1600">
              <a:ea typeface="Source Sans Pro"/>
            </a:endParaRPr>
          </a:p>
          <a:p>
            <a:pPr>
              <a:lnSpc>
                <a:spcPct val="170000"/>
              </a:lnSpc>
            </a:pPr>
            <a:endParaRPr lang="pl-PL">
              <a:ea typeface="Source Sans Pro"/>
            </a:endParaRPr>
          </a:p>
        </p:txBody>
      </p:sp>
    </p:spTree>
    <p:extLst>
      <p:ext uri="{BB962C8B-B14F-4D97-AF65-F5344CB8AC3E}">
        <p14:creationId xmlns:p14="http://schemas.microsoft.com/office/powerpoint/2010/main" val="4056541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1AD0-DF1E-4DAF-9CC3-E46313A3C60B}"/>
              </a:ext>
            </a:extLst>
          </p:cNvPr>
          <p:cNvSpPr>
            <a:spLocks noGrp="1"/>
          </p:cNvSpPr>
          <p:nvPr>
            <p:ph type="title"/>
          </p:nvPr>
        </p:nvSpPr>
        <p:spPr>
          <a:xfrm>
            <a:off x="838200" y="365125"/>
            <a:ext cx="10515600" cy="951752"/>
          </a:xfrm>
        </p:spPr>
        <p:txBody>
          <a:bodyPr/>
          <a:lstStyle/>
          <a:p>
            <a:r>
              <a:rPr lang="pl-PL">
                <a:ea typeface="Source Sans Pro"/>
              </a:rPr>
              <a:t>Odznaczenia wojenne</a:t>
            </a:r>
          </a:p>
        </p:txBody>
      </p:sp>
      <p:pic>
        <p:nvPicPr>
          <p:cNvPr id="4" name="Obraz 4" descr="Obraz zawierający osoba, zdjęcie, wewnątrz, jednolite&#10;&#10;Opis wygenerowany automatycznie">
            <a:extLst>
              <a:ext uri="{FF2B5EF4-FFF2-40B4-BE49-F238E27FC236}">
                <a16:creationId xmlns:a16="http://schemas.microsoft.com/office/drawing/2014/main" id="{CE995CBF-1470-453E-AE76-D7A1D4134272}"/>
              </a:ext>
            </a:extLst>
          </p:cNvPr>
          <p:cNvPicPr>
            <a:picLocks noGrp="1" noChangeAspect="1"/>
          </p:cNvPicPr>
          <p:nvPr>
            <p:ph idx="1"/>
          </p:nvPr>
        </p:nvPicPr>
        <p:blipFill>
          <a:blip r:embed="rId2"/>
          <a:stretch>
            <a:fillRect/>
          </a:stretch>
        </p:blipFill>
        <p:spPr>
          <a:xfrm>
            <a:off x="1174899" y="1818902"/>
            <a:ext cx="3271746" cy="4551691"/>
          </a:xfrm>
        </p:spPr>
      </p:pic>
      <p:pic>
        <p:nvPicPr>
          <p:cNvPr id="5" name="Obraz 5" descr="Obraz zawierający zdjęcie, pomieszczenie, siedzi, różny&#10;&#10;Opis wygenerowany automatycznie">
            <a:extLst>
              <a:ext uri="{FF2B5EF4-FFF2-40B4-BE49-F238E27FC236}">
                <a16:creationId xmlns:a16="http://schemas.microsoft.com/office/drawing/2014/main" id="{D08AE5E7-D69F-48CD-BBF8-1FB59B4E14D7}"/>
              </a:ext>
            </a:extLst>
          </p:cNvPr>
          <p:cNvPicPr>
            <a:picLocks noChangeAspect="1"/>
          </p:cNvPicPr>
          <p:nvPr/>
        </p:nvPicPr>
        <p:blipFill>
          <a:blip r:embed="rId3"/>
          <a:stretch>
            <a:fillRect/>
          </a:stretch>
        </p:blipFill>
        <p:spPr>
          <a:xfrm>
            <a:off x="5231113" y="1844885"/>
            <a:ext cx="2348003" cy="2233704"/>
          </a:xfrm>
          <a:prstGeom prst="rect">
            <a:avLst/>
          </a:prstGeom>
        </p:spPr>
      </p:pic>
      <p:pic>
        <p:nvPicPr>
          <p:cNvPr id="6" name="Obraz 6">
            <a:extLst>
              <a:ext uri="{FF2B5EF4-FFF2-40B4-BE49-F238E27FC236}">
                <a16:creationId xmlns:a16="http://schemas.microsoft.com/office/drawing/2014/main" id="{85722C7E-397F-4673-88E2-743EE74F5C03}"/>
              </a:ext>
            </a:extLst>
          </p:cNvPr>
          <p:cNvPicPr>
            <a:picLocks noChangeAspect="1"/>
          </p:cNvPicPr>
          <p:nvPr/>
        </p:nvPicPr>
        <p:blipFill>
          <a:blip r:embed="rId4"/>
          <a:stretch>
            <a:fillRect/>
          </a:stretch>
        </p:blipFill>
        <p:spPr>
          <a:xfrm>
            <a:off x="5227608" y="4191820"/>
            <a:ext cx="3390181" cy="2126210"/>
          </a:xfrm>
          <a:prstGeom prst="rect">
            <a:avLst/>
          </a:prstGeom>
        </p:spPr>
      </p:pic>
      <p:sp>
        <p:nvSpPr>
          <p:cNvPr id="8" name="Owal 7">
            <a:extLst>
              <a:ext uri="{FF2B5EF4-FFF2-40B4-BE49-F238E27FC236}">
                <a16:creationId xmlns:a16="http://schemas.microsoft.com/office/drawing/2014/main" id="{96B6078B-5060-40FF-9D17-33403B5A31C9}"/>
              </a:ext>
            </a:extLst>
          </p:cNvPr>
          <p:cNvSpPr/>
          <p:nvPr/>
        </p:nvSpPr>
        <p:spPr>
          <a:xfrm>
            <a:off x="2561147" y="4825580"/>
            <a:ext cx="1250828" cy="1107054"/>
          </a:xfrm>
          <a:prstGeom prst="ellipse">
            <a:avLst/>
          </a:prstGeom>
          <a:no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a:extLst>
              <a:ext uri="{FF2B5EF4-FFF2-40B4-BE49-F238E27FC236}">
                <a16:creationId xmlns:a16="http://schemas.microsoft.com/office/drawing/2014/main" id="{48C5FB6F-4E3E-4017-855D-F6839F22FEF5}"/>
              </a:ext>
            </a:extLst>
          </p:cNvPr>
          <p:cNvSpPr txBox="1"/>
          <p:nvPr/>
        </p:nvSpPr>
        <p:spPr>
          <a:xfrm>
            <a:off x="7928753" y="2652263"/>
            <a:ext cx="3217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ea typeface="Source Sans Pro"/>
              </a:rPr>
              <a:t>Srebrny Krzyż Virtuti Militari</a:t>
            </a:r>
          </a:p>
        </p:txBody>
      </p:sp>
      <p:sp>
        <p:nvSpPr>
          <p:cNvPr id="10" name="pole tekstowe 9">
            <a:extLst>
              <a:ext uri="{FF2B5EF4-FFF2-40B4-BE49-F238E27FC236}">
                <a16:creationId xmlns:a16="http://schemas.microsoft.com/office/drawing/2014/main" id="{EB22173F-CA8B-49F5-9D1D-95FD61E5CB08}"/>
              </a:ext>
            </a:extLst>
          </p:cNvPr>
          <p:cNvSpPr txBox="1"/>
          <p:nvPr/>
        </p:nvSpPr>
        <p:spPr>
          <a:xfrm>
            <a:off x="8963025" y="49517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ea typeface="Source Sans Pro"/>
              </a:rPr>
              <a:t>Krzyż Walecznych</a:t>
            </a:r>
          </a:p>
        </p:txBody>
      </p:sp>
    </p:spTree>
    <p:extLst>
      <p:ext uri="{BB962C8B-B14F-4D97-AF65-F5344CB8AC3E}">
        <p14:creationId xmlns:p14="http://schemas.microsoft.com/office/powerpoint/2010/main" val="347585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98DC-4ACA-4682-AA93-84E0B2BA0A3B}"/>
              </a:ext>
            </a:extLst>
          </p:cNvPr>
          <p:cNvSpPr>
            <a:spLocks noGrp="1"/>
          </p:cNvSpPr>
          <p:nvPr>
            <p:ph type="title"/>
          </p:nvPr>
        </p:nvSpPr>
        <p:spPr>
          <a:xfrm>
            <a:off x="838200" y="365125"/>
            <a:ext cx="10515600" cy="894243"/>
          </a:xfrm>
        </p:spPr>
        <p:txBody>
          <a:bodyPr/>
          <a:lstStyle/>
          <a:p>
            <a:r>
              <a:rPr lang="pl-PL">
                <a:ea typeface="Source Sans Pro"/>
              </a:rPr>
              <a:t>Cd. </a:t>
            </a:r>
            <a:endParaRPr lang="pl-PL"/>
          </a:p>
        </p:txBody>
      </p:sp>
      <p:sp>
        <p:nvSpPr>
          <p:cNvPr id="3" name="Content Placeholder 2">
            <a:extLst>
              <a:ext uri="{FF2B5EF4-FFF2-40B4-BE49-F238E27FC236}">
                <a16:creationId xmlns:a16="http://schemas.microsoft.com/office/drawing/2014/main" id="{15B05499-EAAC-40B2-931E-B8683537DE8B}"/>
              </a:ext>
            </a:extLst>
          </p:cNvPr>
          <p:cNvSpPr>
            <a:spLocks noGrp="1"/>
          </p:cNvSpPr>
          <p:nvPr>
            <p:ph idx="1"/>
          </p:nvPr>
        </p:nvSpPr>
        <p:spPr>
          <a:xfrm>
            <a:off x="838200" y="1825625"/>
            <a:ext cx="2823715" cy="4135678"/>
          </a:xfrm>
        </p:spPr>
        <p:txBody>
          <a:bodyPr vert="horz" lIns="91440" tIns="45720" rIns="91440" bIns="45720" rtlCol="0" anchor="t">
            <a:normAutofit/>
          </a:bodyPr>
          <a:lstStyle/>
          <a:p>
            <a:pPr>
              <a:lnSpc>
                <a:spcPct val="150000"/>
              </a:lnSpc>
            </a:pPr>
            <a:r>
              <a:rPr lang="pl-PL" sz="1600">
                <a:ea typeface="Source Sans Pro"/>
              </a:rPr>
              <a:t>Order orła białego </a:t>
            </a:r>
            <a:endParaRPr lang="pl-PL"/>
          </a:p>
          <a:p>
            <a:pPr>
              <a:lnSpc>
                <a:spcPct val="150000"/>
              </a:lnSpc>
            </a:pPr>
            <a:endParaRPr lang="pl-PL" sz="1600">
              <a:ea typeface="Source Sans Pro"/>
            </a:endParaRPr>
          </a:p>
          <a:p>
            <a:pPr>
              <a:lnSpc>
                <a:spcPct val="150000"/>
              </a:lnSpc>
            </a:pPr>
            <a:endParaRPr lang="pl-PL" sz="1600">
              <a:ea typeface="Source Sans Pro"/>
            </a:endParaRPr>
          </a:p>
          <a:p>
            <a:pPr>
              <a:lnSpc>
                <a:spcPct val="150000"/>
              </a:lnSpc>
            </a:pPr>
            <a:endParaRPr lang="pl-PL" sz="1600">
              <a:ea typeface="Source Sans Pro"/>
            </a:endParaRPr>
          </a:p>
          <a:p>
            <a:pPr>
              <a:lnSpc>
                <a:spcPct val="150000"/>
              </a:lnSpc>
            </a:pPr>
            <a:endParaRPr lang="pl-PL" sz="1600">
              <a:ea typeface="Source Sans Pro"/>
            </a:endParaRPr>
          </a:p>
          <a:p>
            <a:pPr marL="0" indent="0">
              <a:lnSpc>
                <a:spcPct val="150000"/>
              </a:lnSpc>
              <a:buNone/>
            </a:pPr>
            <a:endParaRPr lang="pl-PL" sz="1600">
              <a:ea typeface="Source Sans Pro"/>
            </a:endParaRPr>
          </a:p>
          <a:p>
            <a:r>
              <a:rPr lang="pl-PL" sz="1600">
                <a:ea typeface="Source Sans Pro"/>
              </a:rPr>
              <a:t>Krzyż i medal </a:t>
            </a:r>
            <a:r>
              <a:rPr lang="pl-PL" sz="1600" err="1">
                <a:ea typeface="Source Sans Pro"/>
              </a:rPr>
              <a:t>Niepodległści</a:t>
            </a:r>
            <a:endParaRPr lang="pl-PL" err="1">
              <a:ea typeface="Source Sans Pro"/>
            </a:endParaRPr>
          </a:p>
        </p:txBody>
      </p:sp>
      <p:pic>
        <p:nvPicPr>
          <p:cNvPr id="4" name="Obraz 4">
            <a:extLst>
              <a:ext uri="{FF2B5EF4-FFF2-40B4-BE49-F238E27FC236}">
                <a16:creationId xmlns:a16="http://schemas.microsoft.com/office/drawing/2014/main" id="{E876F9A7-377F-478A-82BD-E1CD5FC3C740}"/>
              </a:ext>
            </a:extLst>
          </p:cNvPr>
          <p:cNvPicPr>
            <a:picLocks noChangeAspect="1"/>
          </p:cNvPicPr>
          <p:nvPr/>
        </p:nvPicPr>
        <p:blipFill>
          <a:blip r:embed="rId2"/>
          <a:stretch>
            <a:fillRect/>
          </a:stretch>
        </p:blipFill>
        <p:spPr>
          <a:xfrm>
            <a:off x="3919268" y="3903088"/>
            <a:ext cx="7617123" cy="2674918"/>
          </a:xfrm>
          <a:prstGeom prst="rect">
            <a:avLst/>
          </a:prstGeom>
        </p:spPr>
      </p:pic>
      <p:pic>
        <p:nvPicPr>
          <p:cNvPr id="5" name="Obraz 5">
            <a:extLst>
              <a:ext uri="{FF2B5EF4-FFF2-40B4-BE49-F238E27FC236}">
                <a16:creationId xmlns:a16="http://schemas.microsoft.com/office/drawing/2014/main" id="{CE3725A6-797D-4DFC-9DBA-84000B46C181}"/>
              </a:ext>
            </a:extLst>
          </p:cNvPr>
          <p:cNvPicPr>
            <a:picLocks noChangeAspect="1"/>
          </p:cNvPicPr>
          <p:nvPr/>
        </p:nvPicPr>
        <p:blipFill>
          <a:blip r:embed="rId3"/>
          <a:stretch>
            <a:fillRect/>
          </a:stretch>
        </p:blipFill>
        <p:spPr>
          <a:xfrm>
            <a:off x="7441721" y="374353"/>
            <a:ext cx="4094671" cy="3219443"/>
          </a:xfrm>
          <a:prstGeom prst="rect">
            <a:avLst/>
          </a:prstGeom>
        </p:spPr>
      </p:pic>
      <p:pic>
        <p:nvPicPr>
          <p:cNvPr id="6" name="Obraz 6" descr="Obraz zawierający stół, siedzi, talerz, widelec&#10;&#10;Opis wygenerowany automatycznie">
            <a:extLst>
              <a:ext uri="{FF2B5EF4-FFF2-40B4-BE49-F238E27FC236}">
                <a16:creationId xmlns:a16="http://schemas.microsoft.com/office/drawing/2014/main" id="{3C7DBE5F-83B8-4AFD-80A0-A7F349B5BEA4}"/>
              </a:ext>
            </a:extLst>
          </p:cNvPr>
          <p:cNvPicPr>
            <a:picLocks noChangeAspect="1"/>
          </p:cNvPicPr>
          <p:nvPr/>
        </p:nvPicPr>
        <p:blipFill rotWithShape="1">
          <a:blip r:embed="rId4"/>
          <a:srcRect t="11347" r="286" b="9574"/>
          <a:stretch/>
        </p:blipFill>
        <p:spPr>
          <a:xfrm>
            <a:off x="3919268" y="363862"/>
            <a:ext cx="2735344" cy="3210521"/>
          </a:xfrm>
          <a:prstGeom prst="rect">
            <a:avLst/>
          </a:prstGeom>
        </p:spPr>
      </p:pic>
    </p:spTree>
    <p:extLst>
      <p:ext uri="{BB962C8B-B14F-4D97-AF65-F5344CB8AC3E}">
        <p14:creationId xmlns:p14="http://schemas.microsoft.com/office/powerpoint/2010/main" val="132812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F907-9A64-4010-B684-DC04ED613808}"/>
              </a:ext>
            </a:extLst>
          </p:cNvPr>
          <p:cNvSpPr>
            <a:spLocks noGrp="1"/>
          </p:cNvSpPr>
          <p:nvPr>
            <p:ph type="title"/>
          </p:nvPr>
        </p:nvSpPr>
        <p:spPr>
          <a:xfrm>
            <a:off x="838200" y="365125"/>
            <a:ext cx="10515600" cy="1052394"/>
          </a:xfrm>
        </p:spPr>
        <p:txBody>
          <a:bodyPr/>
          <a:lstStyle/>
          <a:p>
            <a:r>
              <a:rPr lang="pl-PL">
                <a:ea typeface="Source Sans Pro"/>
              </a:rPr>
              <a:t>Przebieg służby </a:t>
            </a:r>
            <a:endParaRPr lang="pl-PL"/>
          </a:p>
        </p:txBody>
      </p:sp>
      <p:sp>
        <p:nvSpPr>
          <p:cNvPr id="3" name="Content Placeholder 2">
            <a:extLst>
              <a:ext uri="{FF2B5EF4-FFF2-40B4-BE49-F238E27FC236}">
                <a16:creationId xmlns:a16="http://schemas.microsoft.com/office/drawing/2014/main" id="{1E7FBB4D-074A-4DE7-BB87-EC4E16DF3EE6}"/>
              </a:ext>
            </a:extLst>
          </p:cNvPr>
          <p:cNvSpPr>
            <a:spLocks noGrp="1"/>
          </p:cNvSpPr>
          <p:nvPr>
            <p:ph idx="1"/>
          </p:nvPr>
        </p:nvSpPr>
        <p:spPr>
          <a:xfrm>
            <a:off x="665672" y="1825625"/>
            <a:ext cx="10688128" cy="4351338"/>
          </a:xfrm>
        </p:spPr>
        <p:txBody>
          <a:bodyPr vert="horz" lIns="91440" tIns="45720" rIns="91440" bIns="45720" rtlCol="0" anchor="t">
            <a:normAutofit/>
          </a:bodyPr>
          <a:lstStyle/>
          <a:p>
            <a:pPr>
              <a:lnSpc>
                <a:spcPct val="150000"/>
              </a:lnSpc>
            </a:pPr>
            <a:r>
              <a:rPr lang="pl-PL" sz="1600">
                <a:ea typeface="+mn-lt"/>
                <a:cs typeface="+mn-lt"/>
              </a:rPr>
              <a:t>W kampanii wrześniowej początkowo był oficerem łącznikowym Naczelnego Wodza. Od 10 września brał czynny udział w obronie Warszawy jako szef sztabu odcinka Warszawa-Wschód, a później dowódca zgrupowania na Woli. Po decyzji dowództwa o kapitulacji stolicy jako jeden z pierwszych wstąpił do Służby Zwycięstwu Polski. W październiku został mianowany komendantem Okręgu Służby Zwycięstwu Polski w Łodzi. Po przekształceniach polskiego podziemia kontynuował działalność konspiracyjną jako komendant łódzkiego okręgu Związku Walki Zbrojnej. Kiedy Niemcy wystawili za nim listy gończe, wrócił do Warszawy. W listopadzie 1940 roku został oddelegowany do Lwowa na stanowisko miejscowego komendanta ZWZ. W styczniu 1941 aresztowało go NKWD. Wywieziony do Moskwy trafił do więzienia </a:t>
            </a:r>
            <a:r>
              <a:rPr lang="pl-PL" sz="1600" err="1">
                <a:ea typeface="+mn-lt"/>
                <a:cs typeface="+mn-lt"/>
              </a:rPr>
              <a:t>Lefortowo</a:t>
            </a:r>
            <a:r>
              <a:rPr lang="pl-PL" sz="1600">
                <a:ea typeface="+mn-lt"/>
                <a:cs typeface="+mn-lt"/>
              </a:rPr>
              <a:t>. Był wielokrotnie przesłuchiwany, odrzucił propozycję współpracy. Po podpisaniu układu Sikorski-</a:t>
            </a:r>
            <a:r>
              <a:rPr lang="pl-PL" sz="1600" err="1">
                <a:ea typeface="+mn-lt"/>
                <a:cs typeface="+mn-lt"/>
              </a:rPr>
              <a:t>Majski</a:t>
            </a:r>
            <a:r>
              <a:rPr lang="pl-PL" sz="1600">
                <a:ea typeface="+mn-lt"/>
                <a:cs typeface="+mn-lt"/>
              </a:rPr>
              <a:t> został zwolniony i w sierpniu 1941 roku objął funkcję szefa sztabu formowanej w ZSRR armii polskiej. Brał udział w negocjacjach ze Stalinem i Mołotowem. Nie wiedząc o Katyniu polscy dowódcy, domagali się uwolnienia zaginionych polskich oficerów. Po ewakuacji Armii Andersa do Iranu Okulicki dowodził 7 Dywizją Piechoty na Bliskim Wschodzie.</a:t>
            </a:r>
            <a:endParaRPr lang="pl-PL" sz="1600">
              <a:ea typeface="Source Sans Pro"/>
            </a:endParaRPr>
          </a:p>
        </p:txBody>
      </p:sp>
    </p:spTree>
    <p:extLst>
      <p:ext uri="{BB962C8B-B14F-4D97-AF65-F5344CB8AC3E}">
        <p14:creationId xmlns:p14="http://schemas.microsoft.com/office/powerpoint/2010/main" val="1401432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FunkyShapesDarkVTI">
  <a:themeElements>
    <a:clrScheme name="Custom 4">
      <a:dk1>
        <a:srgbClr val="FFFFFF"/>
      </a:dk1>
      <a:lt1>
        <a:srgbClr val="000000"/>
      </a:lt1>
      <a:dk2>
        <a:srgbClr val="F3FFF8"/>
      </a:dk2>
      <a:lt2>
        <a:srgbClr val="2D2D2D"/>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18</Slides>
  <Notes>0</Notes>
  <HiddenSlides>0</HiddenSlides>
  <ScaleCrop>false</ScaleCrop>
  <HeadingPairs>
    <vt:vector size="4" baseType="variant">
      <vt:variant>
        <vt:lpstr>Motyw</vt:lpstr>
      </vt:variant>
      <vt:variant>
        <vt:i4>1</vt:i4>
      </vt:variant>
      <vt:variant>
        <vt:lpstr>Tytuły slajdów</vt:lpstr>
      </vt:variant>
      <vt:variant>
        <vt:i4>18</vt:i4>
      </vt:variant>
    </vt:vector>
  </HeadingPairs>
  <TitlesOfParts>
    <vt:vector size="19" baseType="lpstr">
      <vt:lpstr>FunkyShapesDarkVTI</vt:lpstr>
      <vt:lpstr>Komendant ak</vt:lpstr>
      <vt:lpstr>Wszyscy komendanci AK</vt:lpstr>
      <vt:lpstr>Leopold Okulicki</vt:lpstr>
      <vt:lpstr>Leopold Okulicki</vt:lpstr>
      <vt:lpstr>Akt urodzenia Leopolda Okulickiego</vt:lpstr>
      <vt:lpstr>Przebieg służby</vt:lpstr>
      <vt:lpstr>Odznaczenia wojenne</vt:lpstr>
      <vt:lpstr>Cd. </vt:lpstr>
      <vt:lpstr>Przebieg służby </vt:lpstr>
      <vt:lpstr>Cd. </vt:lpstr>
      <vt:lpstr>Zdjęcia</vt:lpstr>
      <vt:lpstr>Ostatni komendant AK ...</vt:lpstr>
      <vt:lpstr>Podsumowanie służby</vt:lpstr>
      <vt:lpstr>Dalsze losy Okulickiego</vt:lpstr>
      <vt:lpstr>Grób ku pamięci żołnierzy</vt:lpstr>
      <vt:lpstr>Ciekawostki</vt:lpstr>
      <vt:lpstr>Zdjęcia</vt:lpstr>
      <vt:lpstr>Koniec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231</cp:revision>
  <dcterms:created xsi:type="dcterms:W3CDTF">2020-11-08T17:20:45Z</dcterms:created>
  <dcterms:modified xsi:type="dcterms:W3CDTF">2020-11-18T11:19:56Z</dcterms:modified>
</cp:coreProperties>
</file>