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C5111E-CB6E-7805-26C0-29DD48685C91}" v="13" dt="2020-11-06T21:06:35.333"/>
    <p1510:client id="{3793B5BD-7D92-A04D-0679-92F598B5339B}" v="873" dt="2020-11-06T19:11:10.613"/>
    <p1510:client id="{4431E941-4B31-4BD8-9349-2E88453F41D6}" v="714" dt="2020-11-06T17:51:18.686"/>
    <p1510:client id="{CD00EA14-3AAE-B119-4CEB-F3539941EFA7}" v="177" dt="2020-11-07T15:54:19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04.12.2020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A92BC41-5AE1-432E-87C7-12BF9E03D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1415" y="476778"/>
            <a:ext cx="7212450" cy="5920653"/>
          </a:xfrm>
          <a:prstGeom prst="rect">
            <a:avLst/>
          </a:prstGeom>
          <a:solidFill>
            <a:srgbClr val="26415F">
              <a:alpha val="9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1495" y="1179095"/>
            <a:ext cx="5956353" cy="3404488"/>
          </a:xfrm>
        </p:spPr>
        <p:txBody>
          <a:bodyPr>
            <a:normAutofit/>
          </a:bodyPr>
          <a:lstStyle/>
          <a:p>
            <a:pPr algn="l"/>
            <a:r>
              <a:rPr lang="pl-PL" sz="4800">
                <a:solidFill>
                  <a:srgbClr val="FFFFFF"/>
                </a:solidFill>
                <a:cs typeface="Calibri Light"/>
              </a:rPr>
              <a:t>Batalion "Zośka"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141495" y="4866870"/>
            <a:ext cx="5956353" cy="1247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  <a:cs typeface="Calibri"/>
              </a:rPr>
              <a:t>Autor: Piotr Zastawny kl.8a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0E1208-0B30-4396-AE7C-AEBFFAEE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478" y="4713662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4" descr="Obraz zawierający książka, dywanik&#10;&#10;Opis wygenerowany automatycznie">
            <a:extLst>
              <a:ext uri="{FF2B5EF4-FFF2-40B4-BE49-F238E27FC236}">
                <a16:creationId xmlns:a16="http://schemas.microsoft.com/office/drawing/2014/main" id="{965BD77C-B53D-4537-8616-1208096B8F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3" r="1895" b="2"/>
          <a:stretch/>
        </p:blipFill>
        <p:spPr>
          <a:xfrm>
            <a:off x="475488" y="476777"/>
            <a:ext cx="3864383" cy="592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3902420" cy="4235636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BDF6C72-1879-48C5-AF2C-7B79AE33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8" y="868507"/>
            <a:ext cx="4690746" cy="32750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b="1" dirty="0" err="1">
                <a:latin typeface="Arabic Typesetting"/>
                <a:cs typeface="Arabic Typesetting"/>
              </a:rPr>
              <a:t>Dziękuję</a:t>
            </a:r>
            <a:r>
              <a:rPr lang="en-US" sz="5000" b="1" dirty="0">
                <a:latin typeface="Arabic Typesetting"/>
                <a:cs typeface="Arabic Typesetting"/>
              </a:rPr>
              <a:t> za </a:t>
            </a:r>
            <a:r>
              <a:rPr lang="en-US" sz="5000" b="1" dirty="0" err="1">
                <a:latin typeface="Arabic Typesetting"/>
                <a:cs typeface="Arabic Typesetting"/>
              </a:rPr>
              <a:t>uwagę</a:t>
            </a:r>
            <a:r>
              <a:rPr lang="en-US" sz="5000" b="1" dirty="0">
                <a:latin typeface="Arabic Typesetting"/>
                <a:cs typeface="Arabic Typesetting"/>
              </a:rPr>
              <a:t> !!!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843002"/>
            <a:ext cx="2391411" cy="1564776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3417" y="4843002"/>
            <a:ext cx="1351062" cy="1568472"/>
          </a:xfrm>
          <a:prstGeom prst="rect">
            <a:avLst/>
          </a:prstGeom>
          <a:solidFill>
            <a:srgbClr val="7D653E"/>
          </a:solidFill>
          <a:ln w="25400">
            <a:solidFill>
              <a:srgbClr val="7D6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B1B1B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946B51D7-293A-4C39-821F-06C640C983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56"/>
          <a:stretch/>
        </p:blipFill>
        <p:spPr>
          <a:xfrm>
            <a:off x="4517401" y="450221"/>
            <a:ext cx="7203993" cy="595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7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4FA96E-0681-44E1-8932-AEE3C6AA7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321734"/>
            <a:ext cx="6891187" cy="1135737"/>
          </a:xfrm>
        </p:spPr>
        <p:txBody>
          <a:bodyPr>
            <a:normAutofit/>
          </a:bodyPr>
          <a:lstStyle/>
          <a:p>
            <a:r>
              <a:rPr lang="pl-PL" sz="3600">
                <a:cs typeface="Calibri Light"/>
              </a:rPr>
              <a:t>Tadeusz Zawadzki - Zośka</a:t>
            </a:r>
            <a:endParaRPr lang="pl-PL" sz="36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7C3D92-9E6B-4F58-9B6D-080E35269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b="1" dirty="0">
                <a:ea typeface="+mn-lt"/>
                <a:cs typeface="+mn-lt"/>
              </a:rPr>
              <a:t>Tadeusz Leon Józef Zawadzki</a:t>
            </a:r>
            <a:r>
              <a:rPr lang="pl-PL" sz="2000" dirty="0">
                <a:ea typeface="+mn-lt"/>
                <a:cs typeface="+mn-lt"/>
              </a:rPr>
              <a:t>, przybrane nazwisko: </a:t>
            </a:r>
            <a:r>
              <a:rPr lang="pl-PL" sz="2000" i="1" dirty="0">
                <a:ea typeface="+mn-lt"/>
                <a:cs typeface="+mn-lt"/>
              </a:rPr>
              <a:t>Tadeusz Zieliński</a:t>
            </a:r>
            <a:r>
              <a:rPr lang="pl-PL" sz="2000" dirty="0">
                <a:ea typeface="+mn-lt"/>
                <a:cs typeface="+mn-lt"/>
              </a:rPr>
              <a:t>, ps. „Kajman”, „</a:t>
            </a:r>
            <a:r>
              <a:rPr lang="pl-PL" sz="2000" dirty="0" err="1">
                <a:ea typeface="+mn-lt"/>
                <a:cs typeface="+mn-lt"/>
              </a:rPr>
              <a:t>Kotwicki</a:t>
            </a:r>
            <a:r>
              <a:rPr lang="pl-PL" sz="2000" dirty="0">
                <a:ea typeface="+mn-lt"/>
                <a:cs typeface="+mn-lt"/>
              </a:rPr>
              <a:t>”, „Lech Pomarańczowy”, „Tadeusz”, „Zośka” (ur. 24 stycznia  1921 w Warszawie, zm. 20 sierpnia 1943r w </a:t>
            </a:r>
            <a:r>
              <a:rPr lang="pl-PL" sz="2000" dirty="0" err="1">
                <a:ea typeface="+mn-lt"/>
                <a:cs typeface="+mn-lt"/>
              </a:rPr>
              <a:t>Sieczychach</a:t>
            </a:r>
            <a:r>
              <a:rPr lang="pl-PL" sz="2000" dirty="0">
                <a:ea typeface="+mn-lt"/>
                <a:cs typeface="+mn-lt"/>
              </a:rPr>
              <a:t>) – instruktor harcerski, harcmistrz, podporucznik AK, komendant Grup Szturmowych na terenie Warszawy, jeden z bohaterów książki Aleksandra Kamińskiego " Kamienie</a:t>
            </a:r>
            <a:r>
              <a:rPr lang="pl-PL" sz="2000" i="1" dirty="0">
                <a:ea typeface="+mn-lt"/>
                <a:cs typeface="+mn-lt"/>
              </a:rPr>
              <a:t> na szaniec"</a:t>
            </a:r>
            <a:r>
              <a:rPr lang="pl-PL" sz="2000" dirty="0">
                <a:ea typeface="+mn-lt"/>
                <a:cs typeface="+mn-lt"/>
              </a:rPr>
              <a:t>. Poległ w ataku na strażnicę </a:t>
            </a:r>
            <a:r>
              <a:rPr lang="pl-PL" sz="2000" dirty="0" err="1">
                <a:ea typeface="+mn-lt"/>
                <a:cs typeface="+mn-lt"/>
              </a:rPr>
              <a:t>Grenzschutzpolizei</a:t>
            </a:r>
            <a:r>
              <a:rPr lang="pl-PL" sz="2000" dirty="0">
                <a:ea typeface="+mn-lt"/>
                <a:cs typeface="+mn-lt"/>
              </a:rPr>
              <a:t> w </a:t>
            </a:r>
            <a:r>
              <a:rPr lang="pl-PL" sz="2000" dirty="0" err="1">
                <a:ea typeface="+mn-lt"/>
                <a:cs typeface="+mn-lt"/>
              </a:rPr>
              <a:t>Sieczychach</a:t>
            </a:r>
            <a:r>
              <a:rPr lang="pl-PL" sz="2000" dirty="0">
                <a:ea typeface="+mn-lt"/>
                <a:cs typeface="+mn-lt"/>
              </a:rPr>
              <a:t> koło Wyszkowa w nocy z 20 na 21 sierpnia 1943, uczestnicząc w akcji „Taśma” jako </a:t>
            </a:r>
            <a:r>
              <a:rPr lang="pl-PL" sz="2000" dirty="0" err="1">
                <a:ea typeface="+mn-lt"/>
                <a:cs typeface="+mn-lt"/>
              </a:rPr>
              <a:t>obserwator.Pochowany</a:t>
            </a:r>
            <a:r>
              <a:rPr lang="pl-PL" sz="2000" dirty="0">
                <a:ea typeface="+mn-lt"/>
                <a:cs typeface="+mn-lt"/>
              </a:rPr>
              <a:t> na cmentarzu Powązki Wojskowe w Warszawie (kwatera A20-6-23).</a:t>
            </a:r>
          </a:p>
          <a:p>
            <a:r>
              <a:rPr lang="pl-PL" sz="2000" dirty="0">
                <a:ea typeface="+mn-lt"/>
                <a:cs typeface="+mn-lt"/>
              </a:rPr>
              <a:t>Jego imię nosił batalion Armii Krajowej Szarych Szeregów - Batalion "Zośka".</a:t>
            </a:r>
            <a:endParaRPr lang="pl-PL" sz="2000" dirty="0">
              <a:cs typeface="Calibri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budynek, zdjęcie, jednolite, osoba&#10;&#10;Opis wygenerowany automatycznie">
            <a:extLst>
              <a:ext uri="{FF2B5EF4-FFF2-40B4-BE49-F238E27FC236}">
                <a16:creationId xmlns:a16="http://schemas.microsoft.com/office/drawing/2014/main" id="{2E72C548-2A4E-48A6-B73D-D218FC712B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029" b="-1"/>
          <a:stretch/>
        </p:blipFill>
        <p:spPr>
          <a:xfrm>
            <a:off x="8129873" y="10"/>
            <a:ext cx="4062128" cy="685799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092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9181081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tekst, gazeta&#10;&#10;Opis wygenerowany automatycznie">
            <a:extLst>
              <a:ext uri="{FF2B5EF4-FFF2-40B4-BE49-F238E27FC236}">
                <a16:creationId xmlns:a16="http://schemas.microsoft.com/office/drawing/2014/main" id="{224A3485-173E-443D-9779-BF7C0D5238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15"/>
          <a:stretch/>
        </p:blipFill>
        <p:spPr>
          <a:xfrm>
            <a:off x="741023" y="731673"/>
            <a:ext cx="8621342" cy="53946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38" y="448055"/>
            <a:ext cx="1920339" cy="3801257"/>
          </a:xfrm>
          <a:prstGeom prst="rect">
            <a:avLst/>
          </a:prstGeom>
          <a:solidFill>
            <a:srgbClr val="874B3D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40" y="4419227"/>
            <a:ext cx="1920338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1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D6FC69-9D2A-4102-9723-BC0090349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>
                <a:cs typeface="Calibri Light"/>
              </a:rPr>
              <a:t>Batalion "Zośka"</a:t>
            </a:r>
            <a:endParaRPr lang="pl-PL" sz="4000"/>
          </a:p>
        </p:txBody>
      </p:sp>
      <p:grpSp>
        <p:nvGrpSpPr>
          <p:cNvPr id="18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FF869B-42EB-4A81-BB8C-0E78690D0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 b="1">
                <a:ea typeface="+mn-lt"/>
                <a:cs typeface="+mn-lt"/>
              </a:rPr>
              <a:t>Batalion „Zośka”</a:t>
            </a:r>
            <a:r>
              <a:rPr lang="pl-PL" sz="2000">
                <a:ea typeface="+mn-lt"/>
                <a:cs typeface="+mn-lt"/>
              </a:rPr>
              <a:t> – batalion Armii Krajowej (AK) biorący udział w powstaniu warszawskim, składający się przede wszystkim z członków „Szarych Szeregów”, konspiracyjnego  Związku Harcerstwa Polskiego; dowódcą batalionu był Ryszard Białous ps. „Jerzy”. Batalion w olbrzymiej większości składał się z podchorążych. Żołnierze batalionu „Zośka” brali udział w akcjach dywersyjno-sabotażowych, m.in. mających na celu niszczenie kolejowego transportu Wehrmachtu zaopatrującego front wschodni. </a:t>
            </a:r>
            <a:endParaRPr lang="pl-PL" sz="200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zewnętrzne, jednolite, osoba, budynek&#10;&#10;Opis wygenerowany automatycznie">
            <a:extLst>
              <a:ext uri="{FF2B5EF4-FFF2-40B4-BE49-F238E27FC236}">
                <a16:creationId xmlns:a16="http://schemas.microsoft.com/office/drawing/2014/main" id="{63AA121F-2237-4A31-AC31-9496655DD0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13" r="18220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9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7201941" cy="224195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690236-A6C8-4E91-A9E9-15615F806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6586812" cy="16824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Skład batalionu „Zośka”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Obraz 5" descr="Obraz zawierający osoba, zdjęcie, zewnętrzne, jednolite&#10;&#10;Opis wygenerowany automatycznie">
            <a:extLst>
              <a:ext uri="{FF2B5EF4-FFF2-40B4-BE49-F238E27FC236}">
                <a16:creationId xmlns:a16="http://schemas.microsoft.com/office/drawing/2014/main" id="{FC3775BF-B65C-444E-B396-E58B6005D9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1" b="4900"/>
          <a:stretch/>
        </p:blipFill>
        <p:spPr>
          <a:xfrm>
            <a:off x="466343" y="2862599"/>
            <a:ext cx="5153415" cy="3536477"/>
          </a:xfrm>
          <a:prstGeom prst="rect">
            <a:avLst/>
          </a:prstGeom>
        </p:spPr>
      </p:pic>
      <p:sp>
        <p:nvSpPr>
          <p:cNvPr id="8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8243" y="2862599"/>
            <a:ext cx="1880041" cy="1693147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9098" y="4731653"/>
            <a:ext cx="1879186" cy="1667425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1"/>
            <a:ext cx="3887324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02C6AB-49E1-4B48-898F-E8B5397F6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57223" y="884153"/>
            <a:ext cx="3485379" cy="5275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1700" b="1" dirty="0"/>
              <a:t>1 kompania „Maciek” </a:t>
            </a:r>
            <a:endParaRPr lang="pl-PL" sz="1700" b="1" dirty="0">
              <a:cs typeface="Calibri"/>
            </a:endParaRPr>
          </a:p>
          <a:p>
            <a:pPr lvl="1"/>
            <a:r>
              <a:rPr lang="pl-PL" sz="1700" b="1" dirty="0"/>
              <a:t>I pluton „Włodek”</a:t>
            </a:r>
            <a:endParaRPr lang="pl-PL" sz="1700" b="1" dirty="0">
              <a:cs typeface="Calibri"/>
            </a:endParaRPr>
          </a:p>
          <a:p>
            <a:pPr lvl="1"/>
            <a:r>
              <a:rPr lang="pl-PL" sz="1700" b="1" dirty="0"/>
              <a:t>II pluton</a:t>
            </a:r>
            <a:endParaRPr lang="pl-PL" sz="1700" b="1" dirty="0">
              <a:cs typeface="Calibri"/>
            </a:endParaRPr>
          </a:p>
          <a:p>
            <a:pPr lvl="1"/>
            <a:r>
              <a:rPr lang="pl-PL" sz="1700" b="1" dirty="0"/>
              <a:t>III pluton</a:t>
            </a:r>
            <a:endParaRPr lang="pl-PL" sz="1700" b="1" dirty="0">
              <a:cs typeface="Calibri"/>
            </a:endParaRPr>
          </a:p>
          <a:p>
            <a:pPr lvl="1"/>
            <a:r>
              <a:rPr lang="pl-PL" sz="1700" b="1" dirty="0"/>
              <a:t>IV pluton</a:t>
            </a:r>
            <a:endParaRPr lang="pl-PL" sz="1700" b="1" dirty="0">
              <a:cs typeface="Calibri"/>
            </a:endParaRPr>
          </a:p>
          <a:p>
            <a:r>
              <a:rPr lang="pl-PL" sz="1700" b="1" dirty="0"/>
              <a:t>2 kompania „Rudy” </a:t>
            </a:r>
            <a:endParaRPr lang="pl-PL" sz="1700" b="1" dirty="0">
              <a:cs typeface="Calibri"/>
            </a:endParaRPr>
          </a:p>
          <a:p>
            <a:r>
              <a:rPr lang="pl-PL" sz="1700" b="1" dirty="0"/>
              <a:t>I pluton „Sad”</a:t>
            </a:r>
            <a:endParaRPr lang="pl-PL" sz="1700" b="1" dirty="0">
              <a:cs typeface="Calibri"/>
            </a:endParaRPr>
          </a:p>
          <a:p>
            <a:pPr lvl="1"/>
            <a:r>
              <a:rPr lang="pl-PL" sz="1700" b="1" dirty="0"/>
              <a:t>II pluton „Alek”</a:t>
            </a:r>
            <a:endParaRPr lang="pl-PL" sz="1700" b="1" dirty="0">
              <a:cs typeface="Calibri"/>
            </a:endParaRPr>
          </a:p>
          <a:p>
            <a:pPr lvl="1"/>
            <a:r>
              <a:rPr lang="pl-PL" sz="1700" b="1" dirty="0"/>
              <a:t>III pluton „Felek”</a:t>
            </a:r>
            <a:endParaRPr lang="pl-PL" sz="1700" b="1" dirty="0">
              <a:cs typeface="Calibri"/>
            </a:endParaRPr>
          </a:p>
          <a:p>
            <a:r>
              <a:rPr lang="pl-PL" sz="1700" b="1" dirty="0"/>
              <a:t>3 kompania „Giewont” </a:t>
            </a:r>
            <a:endParaRPr lang="pl-PL" sz="1700" b="1" dirty="0">
              <a:cs typeface="Calibri"/>
            </a:endParaRPr>
          </a:p>
          <a:p>
            <a:pPr lvl="1"/>
            <a:r>
              <a:rPr lang="pl-PL" sz="1700" b="1" dirty="0"/>
              <a:t>I pluton</a:t>
            </a:r>
            <a:endParaRPr lang="pl-PL" sz="1700" b="1">
              <a:cs typeface="Calibri"/>
            </a:endParaRPr>
          </a:p>
          <a:p>
            <a:pPr lvl="1"/>
            <a:r>
              <a:rPr lang="pl-PL" sz="1700" b="1" dirty="0"/>
              <a:t>II pluton</a:t>
            </a:r>
            <a:endParaRPr lang="pl-PL" sz="1700" b="1">
              <a:cs typeface="Calibri"/>
            </a:endParaRPr>
          </a:p>
          <a:p>
            <a:pPr lvl="1"/>
            <a:r>
              <a:rPr lang="pl-PL" sz="1700" b="1" dirty="0"/>
              <a:t>pluton „Ochota”</a:t>
            </a:r>
            <a:endParaRPr lang="pl-PL" sz="1700" b="1" dirty="0">
              <a:cs typeface="Calibri"/>
            </a:endParaRPr>
          </a:p>
          <a:p>
            <a:r>
              <a:rPr lang="pl-PL" sz="1700" b="1" dirty="0"/>
              <a:t>samodzielny pluton pancerny „Wacek”</a:t>
            </a:r>
            <a:endParaRPr lang="pl-PL" sz="1700" b="1" dirty="0">
              <a:cs typeface="Calibri"/>
            </a:endParaRPr>
          </a:p>
          <a:p>
            <a:r>
              <a:rPr lang="pl-PL" sz="1700" b="1" dirty="0"/>
              <a:t>pluton Kedywu OW „Kolegium A”</a:t>
            </a:r>
            <a:endParaRPr lang="pl-PL" sz="1700" b="1" dirty="0">
              <a:cs typeface="Calibri"/>
            </a:endParaRPr>
          </a:p>
          <a:p>
            <a:endParaRPr lang="pl-PL" sz="17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723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2FD500-9914-4470-942E-36F32B0DA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0409" y="585216"/>
            <a:ext cx="10515600" cy="13255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chemeClr val="bg1"/>
                </a:solidFill>
              </a:rPr>
              <a:t>Powstanie warszawskie</a:t>
            </a:r>
          </a:p>
          <a:p>
            <a:endParaRPr lang="pl-PL">
              <a:solidFill>
                <a:schemeClr val="bg1"/>
              </a:solidFill>
              <a:cs typeface="Calibri Light"/>
            </a:endParaRPr>
          </a:p>
        </p:txBody>
      </p:sp>
      <p:pic>
        <p:nvPicPr>
          <p:cNvPr id="4" name="Obraz 4" descr="Obraz zawierający zdjęcie, budynek, osoba, mężczyzna&#10;&#10;Opis wygenerowany automatycznie">
            <a:extLst>
              <a:ext uri="{FF2B5EF4-FFF2-40B4-BE49-F238E27FC236}">
                <a16:creationId xmlns:a16="http://schemas.microsoft.com/office/drawing/2014/main" id="{5F0F67C4-FC90-4B15-9AD9-666CBB5D5E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0" r="2" b="2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4B60A3-7B70-405F-93D6-CBE45E6E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1700">
                <a:ea typeface="+mn-lt"/>
                <a:cs typeface="+mn-lt"/>
              </a:rPr>
              <a:t>W powstaniu warszawskim batalion „Zośka” walczył w zgrupowaniu AK „Radosław” na Woli i Starym Mieście, skąd kompania „Rudy”, dowodzona przez Andrzeja Romockiego „Morro”, jako jedyna spośród załogi staromiejskiej przebiła się do Śródmieścia przez placówki niemieckie w Ogrodzie Saskim. W czasie walk na Górnym Czerniakowie i Mokotowie batalion „Zośka” został połączony z równie zdziesiątkowanym batalionem „Parasol”. </a:t>
            </a:r>
            <a:endParaRPr lang="pl-PL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202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2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4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8051201F-27DE-4BA9-958E-1A1701B18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8838" y="839549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Powstanie warszawskie cd.</a:t>
            </a:r>
          </a:p>
          <a:p>
            <a:endParaRPr lang="pl-PL" sz="4000">
              <a:solidFill>
                <a:srgbClr val="FFFFFF"/>
              </a:solidFill>
              <a:cs typeface="Calibri Light"/>
            </a:endParaRPr>
          </a:p>
        </p:txBody>
      </p:sp>
      <p:pic>
        <p:nvPicPr>
          <p:cNvPr id="4" name="Obraz 4" descr="Obraz zawierający zewnętrzne, pojazd, zdjęcie, osoba&#10;&#10;Opis wygenerowany automatycznie">
            <a:extLst>
              <a:ext uri="{FF2B5EF4-FFF2-40B4-BE49-F238E27FC236}">
                <a16:creationId xmlns:a16="http://schemas.microsoft.com/office/drawing/2014/main" id="{0781BF97-336F-48E9-B4C0-2A6062DA00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56" r="22194" b="-1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D38B6E-0484-456B-9916-91DEE663E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900">
                <a:ea typeface="+mn-lt"/>
                <a:cs typeface="+mn-lt"/>
              </a:rPr>
              <a:t>Po zdobyciu 2 sierpnia 1944 w rejonie ul. Okopowej dwóch niemieckich czołgów PzKpfw V Panther w składzie batalionu utworzono pluton pancerny pod dowództwem Wacława Micuty ps. </a:t>
            </a:r>
            <a:r>
              <a:rPr lang="pl-PL" sz="1900" i="1">
                <a:ea typeface="+mn-lt"/>
                <a:cs typeface="+mn-lt"/>
              </a:rPr>
              <a:t>Wacek</a:t>
            </a:r>
            <a:r>
              <a:rPr lang="pl-PL" sz="1900">
                <a:ea typeface="+mn-lt"/>
                <a:cs typeface="+mn-lt"/>
              </a:rPr>
              <a:t>. </a:t>
            </a:r>
            <a:endParaRPr lang="pl-PL" sz="1900">
              <a:cs typeface="Calibri" panose="020F0502020204030204"/>
            </a:endParaRPr>
          </a:p>
          <a:p>
            <a:r>
              <a:rPr lang="pl-PL" sz="1900">
                <a:ea typeface="+mn-lt"/>
                <a:cs typeface="+mn-lt"/>
              </a:rPr>
              <a:t>Kompania „Rudy” została uznana przez dowództwo AK za najlepszą spośród 40 tysięcznej załogi żołnierzy walczących w powstaniu warszawskim, m.in. w brawurowym ataku zdobywając warszawski obóz koncentracyjny. Za walki w powstaniu warszawskim Naczelny Wódz odznaczył batalion „Zośka” Krzyżem Srebrnym Orderu Wojennego Virtuti Militari (V kl.). </a:t>
            </a:r>
            <a:endParaRPr lang="pl-PL" sz="1900"/>
          </a:p>
          <a:p>
            <a:endParaRPr lang="pl-PL" sz="19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405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osoba, zewnętrzne, jednolite, zdjęcie&#10;&#10;Opis wygenerowany automatycznie">
            <a:extLst>
              <a:ext uri="{FF2B5EF4-FFF2-40B4-BE49-F238E27FC236}">
                <a16:creationId xmlns:a16="http://schemas.microsoft.com/office/drawing/2014/main" id="{9EF0929C-365B-4371-A78A-D8B8889E28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8209" r="4892" b="-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56D6432-A132-422F-8E5D-BF9610FDF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000000"/>
                </a:solidFill>
              </a:rPr>
              <a:t>Po 1945r.</a:t>
            </a:r>
          </a:p>
          <a:p>
            <a:endParaRPr lang="pl-PL">
              <a:solidFill>
                <a:srgbClr val="000000"/>
              </a:solidFill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55D938-E2E9-4EF9-B3DE-CC471BC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>
                <a:solidFill>
                  <a:srgbClr val="000000"/>
                </a:solidFill>
                <a:ea typeface="+mn-lt"/>
                <a:cs typeface="+mn-lt"/>
              </a:rPr>
              <a:t>W latach 1944–1956 członków batalionu „Zośka” dotknęły prześladowania systemu komunistycznego. Początkowo uwięzionych zostało kilku z nich z powodu ich indywidualnej działalności w latach powojennych. W drugiej fali aresztowań w specjalnie zorganizowanej akcji zatrzymano trzydziestodwuosobową grupę byłych zośkowców i oskarżono ich o działalność konspiracyjną zmierzającą do obalenia ustroju komunistycznego w Polsce.</a:t>
            </a:r>
            <a:endParaRPr lang="pl-PL" sz="2000" baseline="30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473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zewnętrzne, droga, ulica, siedzi&#10;&#10;Opis wygenerowany automatycznie">
            <a:extLst>
              <a:ext uri="{FF2B5EF4-FFF2-40B4-BE49-F238E27FC236}">
                <a16:creationId xmlns:a16="http://schemas.microsoft.com/office/drawing/2014/main" id="{48204366-6B7A-4615-999C-54F36EE741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4641" r="13123" b="-1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CDE65F9-5578-4C92-B765-34A2E7488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000000"/>
                </a:solidFill>
                <a:cs typeface="Calibri Light"/>
              </a:rPr>
              <a:t>Po 1945r cd.</a:t>
            </a: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AB3B5E-3B14-4D44-B439-13773494B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>
                <a:solidFill>
                  <a:srgbClr val="000000"/>
                </a:solidFill>
                <a:ea typeface="+mn-lt"/>
                <a:cs typeface="+mn-lt"/>
              </a:rPr>
              <a:t>Utworzoną w 1943 po akcji pod Arsenałem kwaterą na Cmentarzu Wojskowym na Powązkach, znaną obecnie jako Kwatera Harcerskiego batalionu Armii Krajowej „Zośka” (A–20), w której pochowano wielu żołnierzy służących w tym oddziale, opiekuje się utworzony w 1988 z inicjatywy Władysława Findeisena Społeczny Komitet Opieki nad Grobami Poległych Żołnierzy Batalionu „Zośka”.</a:t>
            </a:r>
            <a:endParaRPr lang="pl-PL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0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Batalion "Zośka"</vt:lpstr>
      <vt:lpstr>Tadeusz Zawadzki - Zośka</vt:lpstr>
      <vt:lpstr>Prezentacja programu PowerPoint</vt:lpstr>
      <vt:lpstr>Batalion "Zośka"</vt:lpstr>
      <vt:lpstr>Skład batalionu „Zośka” </vt:lpstr>
      <vt:lpstr>Powstanie warszawskie </vt:lpstr>
      <vt:lpstr>Powstanie warszawskie cd. </vt:lpstr>
      <vt:lpstr>Po 1945r. </vt:lpstr>
      <vt:lpstr>Po 1945r cd.</vt:lpstr>
      <vt:lpstr>Dziękuję za uwagę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587</cp:revision>
  <dcterms:created xsi:type="dcterms:W3CDTF">2020-11-06T16:43:56Z</dcterms:created>
  <dcterms:modified xsi:type="dcterms:W3CDTF">2020-12-04T10:45:52Z</dcterms:modified>
</cp:coreProperties>
</file>